
<file path=[Content_Types].xml><?xml version="1.0" encoding="utf-8"?>
<Types xmlns="http://schemas.openxmlformats.org/package/2006/content-types">
  <Default Extension="emf" ContentType="image/x-emf"/>
  <Default Extension="jpeg" ContentType="image/jpeg"/>
  <Default Extension="jpg" ContentType="image/jp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4" r:id="rId1"/>
  </p:sldMasterIdLst>
  <p:notesMasterIdLst>
    <p:notesMasterId r:id="rId168"/>
  </p:notesMasterIdLst>
  <p:handoutMasterIdLst>
    <p:handoutMasterId r:id="rId169"/>
  </p:handoutMasterIdLst>
  <p:sldIdLst>
    <p:sldId id="642" r:id="rId2"/>
    <p:sldId id="643" r:id="rId3"/>
    <p:sldId id="644" r:id="rId4"/>
    <p:sldId id="645" r:id="rId5"/>
    <p:sldId id="646" r:id="rId6"/>
    <p:sldId id="647" r:id="rId7"/>
    <p:sldId id="667" r:id="rId8"/>
    <p:sldId id="668" r:id="rId9"/>
    <p:sldId id="669" r:id="rId10"/>
    <p:sldId id="670" r:id="rId11"/>
    <p:sldId id="677" r:id="rId12"/>
    <p:sldId id="678" r:id="rId13"/>
    <p:sldId id="681" r:id="rId14"/>
    <p:sldId id="682" r:id="rId15"/>
    <p:sldId id="683" r:id="rId16"/>
    <p:sldId id="684" r:id="rId17"/>
    <p:sldId id="685" r:id="rId18"/>
    <p:sldId id="331" r:id="rId19"/>
    <p:sldId id="332" r:id="rId20"/>
    <p:sldId id="420" r:id="rId21"/>
    <p:sldId id="337" r:id="rId22"/>
    <p:sldId id="338" r:id="rId23"/>
    <p:sldId id="339" r:id="rId24"/>
    <p:sldId id="489" r:id="rId25"/>
    <p:sldId id="340" r:id="rId26"/>
    <p:sldId id="519" r:id="rId27"/>
    <p:sldId id="487" r:id="rId28"/>
    <p:sldId id="488" r:id="rId29"/>
    <p:sldId id="490" r:id="rId30"/>
    <p:sldId id="491" r:id="rId31"/>
    <p:sldId id="492" r:id="rId32"/>
    <p:sldId id="341" r:id="rId33"/>
    <p:sldId id="342" r:id="rId34"/>
    <p:sldId id="343" r:id="rId35"/>
    <p:sldId id="345" r:id="rId36"/>
    <p:sldId id="344" r:id="rId37"/>
    <p:sldId id="346" r:id="rId38"/>
    <p:sldId id="349" r:id="rId39"/>
    <p:sldId id="493" r:id="rId40"/>
    <p:sldId id="494" r:id="rId41"/>
    <p:sldId id="435" r:id="rId42"/>
    <p:sldId id="436" r:id="rId43"/>
    <p:sldId id="352" r:id="rId44"/>
    <p:sldId id="525" r:id="rId45"/>
    <p:sldId id="526" r:id="rId46"/>
    <p:sldId id="353" r:id="rId47"/>
    <p:sldId id="354" r:id="rId48"/>
    <p:sldId id="355" r:id="rId49"/>
    <p:sldId id="356" r:id="rId50"/>
    <p:sldId id="358" r:id="rId51"/>
    <p:sldId id="481" r:id="rId52"/>
    <p:sldId id="449" r:id="rId53"/>
    <p:sldId id="450" r:id="rId54"/>
    <p:sldId id="451" r:id="rId55"/>
    <p:sldId id="520" r:id="rId56"/>
    <p:sldId id="528" r:id="rId57"/>
    <p:sldId id="529" r:id="rId58"/>
    <p:sldId id="530" r:id="rId59"/>
    <p:sldId id="531" r:id="rId60"/>
    <p:sldId id="532" r:id="rId61"/>
    <p:sldId id="533" r:id="rId62"/>
    <p:sldId id="534" r:id="rId63"/>
    <p:sldId id="535" r:id="rId64"/>
    <p:sldId id="536" r:id="rId65"/>
    <p:sldId id="537" r:id="rId66"/>
    <p:sldId id="538" r:id="rId67"/>
    <p:sldId id="539" r:id="rId68"/>
    <p:sldId id="540" r:id="rId69"/>
    <p:sldId id="541" r:id="rId70"/>
    <p:sldId id="542" r:id="rId71"/>
    <p:sldId id="543" r:id="rId72"/>
    <p:sldId id="544" r:id="rId73"/>
    <p:sldId id="545" r:id="rId74"/>
    <p:sldId id="546" r:id="rId75"/>
    <p:sldId id="547" r:id="rId76"/>
    <p:sldId id="548" r:id="rId77"/>
    <p:sldId id="549" r:id="rId78"/>
    <p:sldId id="550" r:id="rId79"/>
    <p:sldId id="551" r:id="rId80"/>
    <p:sldId id="552" r:id="rId81"/>
    <p:sldId id="553" r:id="rId82"/>
    <p:sldId id="554" r:id="rId83"/>
    <p:sldId id="555" r:id="rId84"/>
    <p:sldId id="556" r:id="rId85"/>
    <p:sldId id="563" r:id="rId86"/>
    <p:sldId id="564" r:id="rId87"/>
    <p:sldId id="565" r:id="rId88"/>
    <p:sldId id="566" r:id="rId89"/>
    <p:sldId id="569" r:id="rId90"/>
    <p:sldId id="570" r:id="rId91"/>
    <p:sldId id="572" r:id="rId92"/>
    <p:sldId id="574" r:id="rId93"/>
    <p:sldId id="583" r:id="rId94"/>
    <p:sldId id="584" r:id="rId95"/>
    <p:sldId id="585" r:id="rId96"/>
    <p:sldId id="586" r:id="rId97"/>
    <p:sldId id="587" r:id="rId98"/>
    <p:sldId id="588" r:id="rId99"/>
    <p:sldId id="589" r:id="rId100"/>
    <p:sldId id="590" r:id="rId101"/>
    <p:sldId id="591" r:id="rId102"/>
    <p:sldId id="592" r:id="rId103"/>
    <p:sldId id="593" r:id="rId104"/>
    <p:sldId id="594" r:id="rId105"/>
    <p:sldId id="595" r:id="rId106"/>
    <p:sldId id="596" r:id="rId107"/>
    <p:sldId id="597" r:id="rId108"/>
    <p:sldId id="600" r:id="rId109"/>
    <p:sldId id="605" r:id="rId110"/>
    <p:sldId id="606" r:id="rId111"/>
    <p:sldId id="607" r:id="rId112"/>
    <p:sldId id="608" r:id="rId113"/>
    <p:sldId id="609" r:id="rId114"/>
    <p:sldId id="610" r:id="rId115"/>
    <p:sldId id="611" r:id="rId116"/>
    <p:sldId id="612" r:id="rId117"/>
    <p:sldId id="613" r:id="rId118"/>
    <p:sldId id="614" r:id="rId119"/>
    <p:sldId id="615" r:id="rId120"/>
    <p:sldId id="616" r:id="rId121"/>
    <p:sldId id="617" r:id="rId122"/>
    <p:sldId id="618" r:id="rId123"/>
    <p:sldId id="619" r:id="rId124"/>
    <p:sldId id="620" r:id="rId125"/>
    <p:sldId id="623" r:id="rId126"/>
    <p:sldId id="628" r:id="rId127"/>
    <p:sldId id="630" r:id="rId128"/>
    <p:sldId id="631" r:id="rId129"/>
    <p:sldId id="632" r:id="rId130"/>
    <p:sldId id="725" r:id="rId131"/>
    <p:sldId id="726" r:id="rId132"/>
    <p:sldId id="727" r:id="rId133"/>
    <p:sldId id="728" r:id="rId134"/>
    <p:sldId id="729" r:id="rId135"/>
    <p:sldId id="730" r:id="rId136"/>
    <p:sldId id="731" r:id="rId137"/>
    <p:sldId id="732" r:id="rId138"/>
    <p:sldId id="733" r:id="rId139"/>
    <p:sldId id="734" r:id="rId140"/>
    <p:sldId id="735" r:id="rId141"/>
    <p:sldId id="736" r:id="rId142"/>
    <p:sldId id="737" r:id="rId143"/>
    <p:sldId id="738" r:id="rId144"/>
    <p:sldId id="741" r:id="rId145"/>
    <p:sldId id="696" r:id="rId146"/>
    <p:sldId id="697" r:id="rId147"/>
    <p:sldId id="698" r:id="rId148"/>
    <p:sldId id="699" r:id="rId149"/>
    <p:sldId id="701" r:id="rId150"/>
    <p:sldId id="702" r:id="rId151"/>
    <p:sldId id="703" r:id="rId152"/>
    <p:sldId id="704" r:id="rId153"/>
    <p:sldId id="705" r:id="rId154"/>
    <p:sldId id="707" r:id="rId155"/>
    <p:sldId id="710" r:id="rId156"/>
    <p:sldId id="711" r:id="rId157"/>
    <p:sldId id="712" r:id="rId158"/>
    <p:sldId id="713" r:id="rId159"/>
    <p:sldId id="714" r:id="rId160"/>
    <p:sldId id="715" r:id="rId161"/>
    <p:sldId id="716" r:id="rId162"/>
    <p:sldId id="717" r:id="rId163"/>
    <p:sldId id="718" r:id="rId164"/>
    <p:sldId id="719" r:id="rId165"/>
    <p:sldId id="721" r:id="rId166"/>
    <p:sldId id="722" r:id="rId167"/>
  </p:sldIdLst>
  <p:sldSz cx="9144000" cy="6858000" type="screen4x3"/>
  <p:notesSz cx="7010400" cy="9296400"/>
  <p:defaultTextStyle>
    <a:defPPr>
      <a:defRPr lang="en-US"/>
    </a:defPPr>
    <a:lvl1pPr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1pPr>
    <a:lvl2pPr marL="455613" indent="1588"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2pPr>
    <a:lvl3pPr marL="912813" indent="1588"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3pPr>
    <a:lvl4pPr marL="1370013" indent="1588"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4pPr>
    <a:lvl5pPr marL="1827213" indent="1588"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9pPr>
  </p:defaultTextStyle>
  <p:extLst>
    <p:ext uri="{EFAFB233-063F-42B5-8137-9DF3F51BA10A}">
      <p15:sldGuideLst xmlns:p15="http://schemas.microsoft.com/office/powerpoint/2012/main">
        <p15:guide id="1" orient="horz" pos="816">
          <p15:clr>
            <a:srgbClr val="A4A3A4"/>
          </p15:clr>
        </p15:guide>
        <p15:guide id="2" pos="431"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Xin Feng" initials="XF" lastIdx="1" clrIdx="0">
    <p:extLst>
      <p:ext uri="{19B8F6BF-5375-455C-9EA6-DF929625EA0E}">
        <p15:presenceInfo xmlns:p15="http://schemas.microsoft.com/office/powerpoint/2012/main" userId="bf02e72091de49c5"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6600"/>
    <a:srgbClr val="FF0000"/>
    <a:srgbClr val="0000FF"/>
    <a:srgbClr val="808000"/>
    <a:srgbClr val="CCECFF"/>
    <a:srgbClr val="66CCFF"/>
    <a:srgbClr val="CCFFFF"/>
    <a:srgbClr val="F8F8F8"/>
    <a:srgbClr val="EAEAE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997" autoAdjust="0"/>
    <p:restoredTop sz="94698"/>
  </p:normalViewPr>
  <p:slideViewPr>
    <p:cSldViewPr snapToGrid="0">
      <p:cViewPr varScale="1">
        <p:scale>
          <a:sx n="88" d="100"/>
          <a:sy n="88" d="100"/>
        </p:scale>
        <p:origin x="1368" y="184"/>
      </p:cViewPr>
      <p:guideLst>
        <p:guide orient="horz" pos="816"/>
        <p:guide pos="431"/>
      </p:guideLst>
    </p:cSldViewPr>
  </p:slideViewPr>
  <p:outlineViewPr>
    <p:cViewPr>
      <p:scale>
        <a:sx n="33" d="100"/>
        <a:sy n="33" d="100"/>
      </p:scale>
      <p:origin x="0" y="0"/>
    </p:cViewPr>
    <p:sldLst>
      <p:sld r:id="rId1" collapse="1"/>
    </p:sldLst>
  </p:outlineViewPr>
  <p:notesTextViewPr>
    <p:cViewPr>
      <p:scale>
        <a:sx n="100" d="100"/>
        <a:sy n="100" d="100"/>
      </p:scale>
      <p:origin x="0" y="0"/>
    </p:cViewPr>
  </p:notesTextViewPr>
  <p:sorterViewPr>
    <p:cViewPr>
      <p:scale>
        <a:sx n="66" d="100"/>
        <a:sy n="66" d="100"/>
      </p:scale>
      <p:origin x="0" y="2208"/>
    </p:cViewPr>
  </p:sorter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commentAuthors" Target="commentAuthor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presProps" Target="presProps.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2" Type="http://schemas.openxmlformats.org/officeDocument/2006/relationships/viewProps" Target="view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tableStyles" Target="tableStyle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s>
</file>

<file path=ppt/_rels/viewProps.xml.rels><?xml version="1.0" encoding="UTF-8" standalone="yes"?>
<Relationships xmlns="http://schemas.openxmlformats.org/package/2006/relationships"><Relationship Id="rId1" Type="http://schemas.openxmlformats.org/officeDocument/2006/relationships/slide" Target="slides/slide9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6082" name="Rectangle 2"/>
          <p:cNvSpPr>
            <a:spLocks noGrp="1" noChangeArrowheads="1"/>
          </p:cNvSpPr>
          <p:nvPr>
            <p:ph type="hdr" sz="quarter"/>
          </p:nvPr>
        </p:nvSpPr>
        <p:spPr bwMode="auto">
          <a:xfrm>
            <a:off x="0" y="0"/>
            <a:ext cx="3073400" cy="442913"/>
          </a:xfrm>
          <a:prstGeom prst="rect">
            <a:avLst/>
          </a:prstGeom>
          <a:noFill/>
          <a:ln w="9525">
            <a:noFill/>
            <a:miter lim="800000"/>
            <a:headEnd/>
            <a:tailEnd/>
          </a:ln>
        </p:spPr>
        <p:txBody>
          <a:bodyPr vert="horz" wrap="none" lIns="88261" tIns="44132" rIns="88261" bIns="44132" numCol="1" anchor="ctr" anchorCtr="0" compatLnSpc="1">
            <a:prstTxWarp prst="textNoShape">
              <a:avLst/>
            </a:prstTxWarp>
          </a:bodyPr>
          <a:lstStyle>
            <a:lvl1pPr defTabSz="883169">
              <a:defRPr sz="1100">
                <a:latin typeface="Helvetica" charset="0"/>
                <a:ea typeface="ＭＳ Ｐゴシック" charset="-128"/>
                <a:cs typeface="ＭＳ Ｐゴシック" charset="-128"/>
              </a:defRPr>
            </a:lvl1pPr>
          </a:lstStyle>
          <a:p>
            <a:pPr>
              <a:defRPr/>
            </a:pPr>
            <a:endParaRPr lang="en-US"/>
          </a:p>
        </p:txBody>
      </p:sp>
      <p:sp>
        <p:nvSpPr>
          <p:cNvPr id="46083" name="Rectangle 3"/>
          <p:cNvSpPr>
            <a:spLocks noGrp="1" noChangeArrowheads="1"/>
          </p:cNvSpPr>
          <p:nvPr>
            <p:ph type="dt" sz="quarter" idx="1"/>
          </p:nvPr>
        </p:nvSpPr>
        <p:spPr bwMode="auto">
          <a:xfrm>
            <a:off x="3951288" y="0"/>
            <a:ext cx="3071812" cy="442913"/>
          </a:xfrm>
          <a:prstGeom prst="rect">
            <a:avLst/>
          </a:prstGeom>
          <a:noFill/>
          <a:ln w="9525">
            <a:noFill/>
            <a:miter lim="800000"/>
            <a:headEnd/>
            <a:tailEnd/>
          </a:ln>
        </p:spPr>
        <p:txBody>
          <a:bodyPr vert="horz" wrap="none" lIns="88261" tIns="44132" rIns="88261" bIns="44132" numCol="1" anchor="ctr" anchorCtr="0" compatLnSpc="1">
            <a:prstTxWarp prst="textNoShape">
              <a:avLst/>
            </a:prstTxWarp>
          </a:bodyPr>
          <a:lstStyle>
            <a:lvl1pPr algn="r" defTabSz="883169">
              <a:defRPr sz="1100">
                <a:latin typeface="Helvetica" charset="0"/>
                <a:ea typeface="ＭＳ Ｐゴシック" charset="-128"/>
                <a:cs typeface="ＭＳ Ｐゴシック" charset="-128"/>
              </a:defRPr>
            </a:lvl1pPr>
          </a:lstStyle>
          <a:p>
            <a:pPr>
              <a:defRPr/>
            </a:pPr>
            <a:endParaRPr lang="en-US"/>
          </a:p>
        </p:txBody>
      </p:sp>
      <p:sp>
        <p:nvSpPr>
          <p:cNvPr id="46084" name="Rectangle 4"/>
          <p:cNvSpPr>
            <a:spLocks noGrp="1" noChangeArrowheads="1"/>
          </p:cNvSpPr>
          <p:nvPr>
            <p:ph type="ftr" sz="quarter" idx="2"/>
          </p:nvPr>
        </p:nvSpPr>
        <p:spPr bwMode="auto">
          <a:xfrm>
            <a:off x="0" y="8866188"/>
            <a:ext cx="3073400" cy="442912"/>
          </a:xfrm>
          <a:prstGeom prst="rect">
            <a:avLst/>
          </a:prstGeom>
          <a:noFill/>
          <a:ln w="9525">
            <a:noFill/>
            <a:miter lim="800000"/>
            <a:headEnd/>
            <a:tailEnd/>
          </a:ln>
        </p:spPr>
        <p:txBody>
          <a:bodyPr vert="horz" wrap="none" lIns="88261" tIns="44132" rIns="88261" bIns="44132" numCol="1" anchor="b" anchorCtr="0" compatLnSpc="1">
            <a:prstTxWarp prst="textNoShape">
              <a:avLst/>
            </a:prstTxWarp>
          </a:bodyPr>
          <a:lstStyle>
            <a:lvl1pPr defTabSz="883169">
              <a:defRPr sz="1100">
                <a:latin typeface="Helvetica" charset="0"/>
                <a:ea typeface="ＭＳ Ｐゴシック" charset="-128"/>
                <a:cs typeface="ＭＳ Ｐゴシック" charset="-128"/>
              </a:defRPr>
            </a:lvl1pPr>
          </a:lstStyle>
          <a:p>
            <a:pPr>
              <a:defRPr/>
            </a:pPr>
            <a:endParaRPr lang="en-US"/>
          </a:p>
        </p:txBody>
      </p:sp>
      <p:sp>
        <p:nvSpPr>
          <p:cNvPr id="46085" name="Rectangle 5"/>
          <p:cNvSpPr>
            <a:spLocks noGrp="1" noChangeArrowheads="1"/>
          </p:cNvSpPr>
          <p:nvPr>
            <p:ph type="sldNum" sz="quarter" idx="3"/>
          </p:nvPr>
        </p:nvSpPr>
        <p:spPr bwMode="auto">
          <a:xfrm>
            <a:off x="3951288" y="8866188"/>
            <a:ext cx="3071812" cy="442912"/>
          </a:xfrm>
          <a:prstGeom prst="rect">
            <a:avLst/>
          </a:prstGeom>
          <a:noFill/>
          <a:ln w="9525">
            <a:noFill/>
            <a:miter lim="800000"/>
            <a:headEnd/>
            <a:tailEnd/>
          </a:ln>
        </p:spPr>
        <p:txBody>
          <a:bodyPr vert="horz" wrap="none" lIns="88261" tIns="44132" rIns="88261" bIns="44132" numCol="1" anchor="b" anchorCtr="0" compatLnSpc="1">
            <a:prstTxWarp prst="textNoShape">
              <a:avLst/>
            </a:prstTxWarp>
          </a:bodyPr>
          <a:lstStyle>
            <a:lvl1pPr algn="r" defTabSz="882650">
              <a:defRPr sz="1100">
                <a:latin typeface="Helvetica" panose="020B0604020202020204" pitchFamily="34" charset="0"/>
              </a:defRPr>
            </a:lvl1pPr>
          </a:lstStyle>
          <a:p>
            <a:fld id="{75B1F1B4-9145-46CF-B30F-43663C8931C7}" type="slidenum">
              <a:rPr lang="en-US" altLang="en-US"/>
              <a:pPr/>
              <a:t>‹#›</a:t>
            </a:fld>
            <a:endParaRPr lang="en-US" altLang="en-US"/>
          </a:p>
        </p:txBody>
      </p:sp>
    </p:spTree>
    <p:extLst>
      <p:ext uri="{BB962C8B-B14F-4D97-AF65-F5344CB8AC3E}">
        <p14:creationId xmlns:p14="http://schemas.microsoft.com/office/powerpoint/2010/main" val="895600308"/>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hdr" sz="quarter"/>
          </p:nvPr>
        </p:nvSpPr>
        <p:spPr bwMode="auto">
          <a:xfrm>
            <a:off x="0" y="0"/>
            <a:ext cx="3036888" cy="463550"/>
          </a:xfrm>
          <a:prstGeom prst="rect">
            <a:avLst/>
          </a:prstGeom>
          <a:noFill/>
          <a:ln w="9525">
            <a:noFill/>
            <a:miter lim="800000"/>
            <a:headEnd/>
            <a:tailEnd/>
          </a:ln>
        </p:spPr>
        <p:txBody>
          <a:bodyPr vert="horz" wrap="none" lIns="93160" tIns="46580" rIns="93160" bIns="46580" numCol="1" anchor="ctr" anchorCtr="0" compatLnSpc="1">
            <a:prstTxWarp prst="textNoShape">
              <a:avLst/>
            </a:prstTxWarp>
          </a:bodyPr>
          <a:lstStyle>
            <a:lvl1pPr defTabSz="931168">
              <a:defRPr sz="1200">
                <a:latin typeface="Times New Roman" charset="0"/>
                <a:ea typeface="ＭＳ Ｐゴシック" charset="-128"/>
                <a:cs typeface="ＭＳ Ｐゴシック" charset="-128"/>
              </a:defRPr>
            </a:lvl1pPr>
          </a:lstStyle>
          <a:p>
            <a:pPr>
              <a:defRPr/>
            </a:pPr>
            <a:endParaRPr lang="en-US"/>
          </a:p>
        </p:txBody>
      </p:sp>
      <p:sp>
        <p:nvSpPr>
          <p:cNvPr id="6147" name="Rectangle 3"/>
          <p:cNvSpPr>
            <a:spLocks noGrp="1" noChangeArrowheads="1"/>
          </p:cNvSpPr>
          <p:nvPr>
            <p:ph type="dt" idx="1"/>
          </p:nvPr>
        </p:nvSpPr>
        <p:spPr bwMode="auto">
          <a:xfrm>
            <a:off x="3973513" y="0"/>
            <a:ext cx="3036887" cy="463550"/>
          </a:xfrm>
          <a:prstGeom prst="rect">
            <a:avLst/>
          </a:prstGeom>
          <a:noFill/>
          <a:ln w="9525">
            <a:noFill/>
            <a:miter lim="800000"/>
            <a:headEnd/>
            <a:tailEnd/>
          </a:ln>
        </p:spPr>
        <p:txBody>
          <a:bodyPr vert="horz" wrap="none" lIns="93160" tIns="46580" rIns="93160" bIns="46580" numCol="1" anchor="ctr" anchorCtr="0" compatLnSpc="1">
            <a:prstTxWarp prst="textNoShape">
              <a:avLst/>
            </a:prstTxWarp>
          </a:bodyPr>
          <a:lstStyle>
            <a:lvl1pPr algn="r" defTabSz="931168">
              <a:defRPr sz="1200">
                <a:latin typeface="Times New Roman" charset="0"/>
                <a:ea typeface="ＭＳ Ｐゴシック" charset="-128"/>
                <a:cs typeface="ＭＳ Ｐゴシック" charset="-128"/>
              </a:defRPr>
            </a:lvl1pPr>
          </a:lstStyle>
          <a:p>
            <a:pPr>
              <a:defRPr/>
            </a:pPr>
            <a:endParaRPr lang="en-US"/>
          </a:p>
        </p:txBody>
      </p:sp>
      <p:sp>
        <p:nvSpPr>
          <p:cNvPr id="70660" name="Rectangle 4"/>
          <p:cNvSpPr>
            <a:spLocks noGrp="1" noRot="1" noChangeAspect="1" noChangeArrowheads="1" noTextEdit="1"/>
          </p:cNvSpPr>
          <p:nvPr>
            <p:ph type="sldImg" idx="2"/>
          </p:nvPr>
        </p:nvSpPr>
        <p:spPr bwMode="auto">
          <a:xfrm>
            <a:off x="1181100" y="698500"/>
            <a:ext cx="4649788" cy="34861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9" name="Rectangle 5"/>
          <p:cNvSpPr>
            <a:spLocks noGrp="1" noChangeArrowheads="1"/>
          </p:cNvSpPr>
          <p:nvPr>
            <p:ph type="body" sz="quarter" idx="3"/>
          </p:nvPr>
        </p:nvSpPr>
        <p:spPr bwMode="auto">
          <a:xfrm>
            <a:off x="935038" y="4416425"/>
            <a:ext cx="5140325" cy="4181475"/>
          </a:xfrm>
          <a:prstGeom prst="rect">
            <a:avLst/>
          </a:prstGeom>
          <a:noFill/>
          <a:ln w="9525">
            <a:noFill/>
            <a:miter lim="800000"/>
            <a:headEnd/>
            <a:tailEnd/>
          </a:ln>
        </p:spPr>
        <p:txBody>
          <a:bodyPr vert="horz" wrap="none" lIns="93160" tIns="46580" rIns="93160" bIns="46580" numCol="1" anchor="ctr"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150" name="Rectangle 6"/>
          <p:cNvSpPr>
            <a:spLocks noGrp="1" noChangeArrowheads="1"/>
          </p:cNvSpPr>
          <p:nvPr>
            <p:ph type="ftr" sz="quarter" idx="4"/>
          </p:nvPr>
        </p:nvSpPr>
        <p:spPr bwMode="auto">
          <a:xfrm>
            <a:off x="0" y="8832850"/>
            <a:ext cx="3036888" cy="463550"/>
          </a:xfrm>
          <a:prstGeom prst="rect">
            <a:avLst/>
          </a:prstGeom>
          <a:noFill/>
          <a:ln w="9525">
            <a:noFill/>
            <a:miter lim="800000"/>
            <a:headEnd/>
            <a:tailEnd/>
          </a:ln>
        </p:spPr>
        <p:txBody>
          <a:bodyPr vert="horz" wrap="none" lIns="93160" tIns="46580" rIns="93160" bIns="46580" numCol="1" anchor="b" anchorCtr="0" compatLnSpc="1">
            <a:prstTxWarp prst="textNoShape">
              <a:avLst/>
            </a:prstTxWarp>
          </a:bodyPr>
          <a:lstStyle>
            <a:lvl1pPr defTabSz="931168">
              <a:defRPr sz="1200">
                <a:latin typeface="Times New Roman" charset="0"/>
                <a:ea typeface="ＭＳ Ｐゴシック" charset="-128"/>
                <a:cs typeface="ＭＳ Ｐゴシック" charset="-128"/>
              </a:defRPr>
            </a:lvl1pPr>
          </a:lstStyle>
          <a:p>
            <a:pPr>
              <a:defRPr/>
            </a:pPr>
            <a:endParaRPr lang="en-US"/>
          </a:p>
        </p:txBody>
      </p:sp>
      <p:sp>
        <p:nvSpPr>
          <p:cNvPr id="6151" name="Rectangle 7"/>
          <p:cNvSpPr>
            <a:spLocks noGrp="1" noChangeArrowheads="1"/>
          </p:cNvSpPr>
          <p:nvPr>
            <p:ph type="sldNum" sz="quarter" idx="5"/>
          </p:nvPr>
        </p:nvSpPr>
        <p:spPr bwMode="auto">
          <a:xfrm>
            <a:off x="3973513" y="8832850"/>
            <a:ext cx="3036887" cy="463550"/>
          </a:xfrm>
          <a:prstGeom prst="rect">
            <a:avLst/>
          </a:prstGeom>
          <a:noFill/>
          <a:ln w="9525">
            <a:noFill/>
            <a:miter lim="800000"/>
            <a:headEnd/>
            <a:tailEnd/>
          </a:ln>
        </p:spPr>
        <p:txBody>
          <a:bodyPr vert="horz" wrap="none" lIns="93160" tIns="46580" rIns="93160" bIns="46580" numCol="1" anchor="b" anchorCtr="0" compatLnSpc="1">
            <a:prstTxWarp prst="textNoShape">
              <a:avLst/>
            </a:prstTxWarp>
          </a:bodyPr>
          <a:lstStyle>
            <a:lvl1pPr algn="r" defTabSz="930275">
              <a:defRPr sz="1200">
                <a:latin typeface="Times New Roman" panose="02020603050405020304" pitchFamily="18" charset="0"/>
              </a:defRPr>
            </a:lvl1pPr>
          </a:lstStyle>
          <a:p>
            <a:fld id="{76EB0E87-8078-44EC-95F4-E42D3455B69D}" type="slidenum">
              <a:rPr lang="en-US" altLang="en-US"/>
              <a:pPr/>
              <a:t>‹#›</a:t>
            </a:fld>
            <a:endParaRPr lang="en-US" altLang="en-US"/>
          </a:p>
        </p:txBody>
      </p:sp>
    </p:spTree>
    <p:extLst>
      <p:ext uri="{BB962C8B-B14F-4D97-AF65-F5344CB8AC3E}">
        <p14:creationId xmlns:p14="http://schemas.microsoft.com/office/powerpoint/2010/main" val="48067375"/>
      </p:ext>
    </p:extLst>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Times New Roman" charset="0"/>
        <a:ea typeface="MS PGothic" pitchFamily="34" charset="-128"/>
        <a:cs typeface="MS PGothic" charset="0"/>
      </a:defRPr>
    </a:lvl1pPr>
    <a:lvl2pPr marL="455613" algn="l" rtl="0" eaLnBrk="0" fontAlgn="base" hangingPunct="0">
      <a:spcBef>
        <a:spcPct val="30000"/>
      </a:spcBef>
      <a:spcAft>
        <a:spcPct val="0"/>
      </a:spcAft>
      <a:defRPr sz="1200" kern="1200">
        <a:solidFill>
          <a:schemeClr val="tx1"/>
        </a:solidFill>
        <a:latin typeface="Times New Roman" charset="0"/>
        <a:ea typeface="MS PGothic" pitchFamily="34" charset="-128"/>
        <a:cs typeface="MS PGothic" charset="0"/>
      </a:defRPr>
    </a:lvl2pPr>
    <a:lvl3pPr marL="912813" algn="l" rtl="0" eaLnBrk="0" fontAlgn="base" hangingPunct="0">
      <a:spcBef>
        <a:spcPct val="30000"/>
      </a:spcBef>
      <a:spcAft>
        <a:spcPct val="0"/>
      </a:spcAft>
      <a:defRPr sz="1200" kern="1200">
        <a:solidFill>
          <a:schemeClr val="tx1"/>
        </a:solidFill>
        <a:latin typeface="Times New Roman" charset="0"/>
        <a:ea typeface="MS PGothic" pitchFamily="34" charset="-128"/>
        <a:cs typeface="MS PGothic" charset="0"/>
      </a:defRPr>
    </a:lvl3pPr>
    <a:lvl4pPr marL="1370013" algn="l" rtl="0" eaLnBrk="0" fontAlgn="base" hangingPunct="0">
      <a:spcBef>
        <a:spcPct val="30000"/>
      </a:spcBef>
      <a:spcAft>
        <a:spcPct val="0"/>
      </a:spcAft>
      <a:defRPr sz="1200" kern="1200">
        <a:solidFill>
          <a:schemeClr val="tx1"/>
        </a:solidFill>
        <a:latin typeface="Times New Roman" charset="0"/>
        <a:ea typeface="MS PGothic" pitchFamily="34" charset="-128"/>
        <a:cs typeface="MS PGothic" charset="0"/>
      </a:defRPr>
    </a:lvl4pPr>
    <a:lvl5pPr marL="1827213" algn="l" rtl="0" eaLnBrk="0" fontAlgn="base" hangingPunct="0">
      <a:spcBef>
        <a:spcPct val="30000"/>
      </a:spcBef>
      <a:spcAft>
        <a:spcPct val="0"/>
      </a:spcAft>
      <a:defRPr sz="1200" kern="1200">
        <a:solidFill>
          <a:schemeClr val="tx1"/>
        </a:solidFill>
        <a:latin typeface="Times New Roman" charset="0"/>
        <a:ea typeface="MS PGothic" pitchFamily="34" charset="-128"/>
        <a:cs typeface="MS PGothic" charset="0"/>
      </a:defRPr>
    </a:lvl5pPr>
    <a:lvl6pPr marL="2285886" algn="l" defTabSz="457177" rtl="0" eaLnBrk="1" latinLnBrk="0" hangingPunct="1">
      <a:defRPr sz="1200" kern="1200">
        <a:solidFill>
          <a:schemeClr val="tx1"/>
        </a:solidFill>
        <a:latin typeface="+mn-lt"/>
        <a:ea typeface="+mn-ea"/>
        <a:cs typeface="+mn-cs"/>
      </a:defRPr>
    </a:lvl6pPr>
    <a:lvl7pPr marL="2743063" algn="l" defTabSz="457177" rtl="0" eaLnBrk="1" latinLnBrk="0" hangingPunct="1">
      <a:defRPr sz="1200" kern="1200">
        <a:solidFill>
          <a:schemeClr val="tx1"/>
        </a:solidFill>
        <a:latin typeface="+mn-lt"/>
        <a:ea typeface="+mn-ea"/>
        <a:cs typeface="+mn-cs"/>
      </a:defRPr>
    </a:lvl7pPr>
    <a:lvl8pPr marL="3200240" algn="l" defTabSz="457177" rtl="0" eaLnBrk="1" latinLnBrk="0" hangingPunct="1">
      <a:defRPr sz="1200" kern="1200">
        <a:solidFill>
          <a:schemeClr val="tx1"/>
        </a:solidFill>
        <a:latin typeface="+mn-lt"/>
        <a:ea typeface="+mn-ea"/>
        <a:cs typeface="+mn-cs"/>
      </a:defRPr>
    </a:lvl8pPr>
    <a:lvl9pPr marL="3657417" algn="l" defTabSz="457177"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itchFamily="34" charset="0"/>
                <a:ea typeface="MS PGothic" pitchFamily="34" charset="-128"/>
              </a:defRPr>
            </a:lvl1pPr>
            <a:lvl2pPr marL="742950" indent="-285750" defTabSz="939800">
              <a:defRPr>
                <a:solidFill>
                  <a:schemeClr val="tx1"/>
                </a:solidFill>
                <a:latin typeface="Verdana" pitchFamily="34" charset="0"/>
                <a:ea typeface="MS PGothic" pitchFamily="34" charset="-128"/>
              </a:defRPr>
            </a:lvl2pPr>
            <a:lvl3pPr marL="1143000" indent="-228600" defTabSz="939800">
              <a:defRPr>
                <a:solidFill>
                  <a:schemeClr val="tx1"/>
                </a:solidFill>
                <a:latin typeface="Verdana" pitchFamily="34" charset="0"/>
                <a:ea typeface="MS PGothic" pitchFamily="34" charset="-128"/>
              </a:defRPr>
            </a:lvl3pPr>
            <a:lvl4pPr marL="1600200" indent="-228600" defTabSz="939800">
              <a:defRPr>
                <a:solidFill>
                  <a:schemeClr val="tx1"/>
                </a:solidFill>
                <a:latin typeface="Verdana" pitchFamily="34" charset="0"/>
                <a:ea typeface="MS PGothic" pitchFamily="34" charset="-128"/>
              </a:defRPr>
            </a:lvl4pPr>
            <a:lvl5pPr marL="2057400" indent="-228600" defTabSz="939800">
              <a:defRPr>
                <a:solidFill>
                  <a:schemeClr val="tx1"/>
                </a:solidFill>
                <a:latin typeface="Verdana" pitchFamily="34" charset="0"/>
                <a:ea typeface="MS PGothic" pitchFamily="34" charset="-128"/>
              </a:defRPr>
            </a:lvl5pPr>
            <a:lvl6pPr marL="2514600" indent="-228600" defTabSz="9398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398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398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39800" eaLnBrk="0" fontAlgn="base" hangingPunct="0">
              <a:spcBef>
                <a:spcPct val="0"/>
              </a:spcBef>
              <a:spcAft>
                <a:spcPct val="0"/>
              </a:spcAft>
              <a:defRPr>
                <a:solidFill>
                  <a:schemeClr val="tx1"/>
                </a:solidFill>
                <a:latin typeface="Verdana" pitchFamily="34" charset="0"/>
                <a:ea typeface="MS PGothic" pitchFamily="34" charset="-128"/>
              </a:defRPr>
            </a:lvl9pPr>
          </a:lstStyle>
          <a:p>
            <a:fld id="{22ED6556-0B0D-44DD-B39D-4AD15BD1428F}" type="slidenum">
              <a:rPr lang="en-US" altLang="en-US">
                <a:latin typeface="Times New Roman" pitchFamily="18" charset="0"/>
              </a:rPr>
              <a:pPr/>
              <a:t>1</a:t>
            </a:fld>
            <a:endParaRPr lang="en-US" altLang="en-US">
              <a:latin typeface="Times New Roman" pitchFamily="18" charset="0"/>
            </a:endParaRPr>
          </a:p>
        </p:txBody>
      </p:sp>
      <p:sp>
        <p:nvSpPr>
          <p:cNvPr id="6146" name="Rectangle 2"/>
          <p:cNvSpPr>
            <a:spLocks noGrp="1" noRot="1" noChangeAspect="1" noChangeArrowheads="1" noTextEdit="1"/>
          </p:cNvSpPr>
          <p:nvPr>
            <p:ph type="sldImg"/>
          </p:nvPr>
        </p:nvSpPr>
        <p:spPr>
          <a:ln/>
        </p:spPr>
      </p:sp>
      <p:sp>
        <p:nvSpPr>
          <p:cNvPr id="61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itchFamily="18" charset="0"/>
            </a:endParaRPr>
          </a:p>
        </p:txBody>
      </p:sp>
    </p:spTree>
    <p:extLst>
      <p:ext uri="{BB962C8B-B14F-4D97-AF65-F5344CB8AC3E}">
        <p14:creationId xmlns:p14="http://schemas.microsoft.com/office/powerpoint/2010/main" val="27703508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itchFamily="34" charset="0"/>
                <a:ea typeface="MS PGothic" pitchFamily="34" charset="-128"/>
              </a:defRPr>
            </a:lvl1pPr>
            <a:lvl2pPr marL="742950" indent="-285750" defTabSz="939800">
              <a:defRPr>
                <a:solidFill>
                  <a:schemeClr val="tx1"/>
                </a:solidFill>
                <a:latin typeface="Verdana" pitchFamily="34" charset="0"/>
                <a:ea typeface="MS PGothic" pitchFamily="34" charset="-128"/>
              </a:defRPr>
            </a:lvl2pPr>
            <a:lvl3pPr marL="1143000" indent="-228600" defTabSz="939800">
              <a:defRPr>
                <a:solidFill>
                  <a:schemeClr val="tx1"/>
                </a:solidFill>
                <a:latin typeface="Verdana" pitchFamily="34" charset="0"/>
                <a:ea typeface="MS PGothic" pitchFamily="34" charset="-128"/>
              </a:defRPr>
            </a:lvl3pPr>
            <a:lvl4pPr marL="1600200" indent="-228600" defTabSz="939800">
              <a:defRPr>
                <a:solidFill>
                  <a:schemeClr val="tx1"/>
                </a:solidFill>
                <a:latin typeface="Verdana" pitchFamily="34" charset="0"/>
                <a:ea typeface="MS PGothic" pitchFamily="34" charset="-128"/>
              </a:defRPr>
            </a:lvl4pPr>
            <a:lvl5pPr marL="2057400" indent="-228600" defTabSz="939800">
              <a:defRPr>
                <a:solidFill>
                  <a:schemeClr val="tx1"/>
                </a:solidFill>
                <a:latin typeface="Verdana" pitchFamily="34" charset="0"/>
                <a:ea typeface="MS PGothic" pitchFamily="34" charset="-128"/>
              </a:defRPr>
            </a:lvl5pPr>
            <a:lvl6pPr marL="2514600" indent="-228600" defTabSz="9398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398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398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39800" eaLnBrk="0" fontAlgn="base" hangingPunct="0">
              <a:spcBef>
                <a:spcPct val="0"/>
              </a:spcBef>
              <a:spcAft>
                <a:spcPct val="0"/>
              </a:spcAft>
              <a:defRPr>
                <a:solidFill>
                  <a:schemeClr val="tx1"/>
                </a:solidFill>
                <a:latin typeface="Verdana" pitchFamily="34" charset="0"/>
                <a:ea typeface="MS PGothic" pitchFamily="34" charset="-128"/>
              </a:defRPr>
            </a:lvl9pPr>
          </a:lstStyle>
          <a:p>
            <a:fld id="{A3E6ECDB-E29E-495A-9418-5DAAA4BF421A}" type="slidenum">
              <a:rPr lang="en-US" altLang="en-US">
                <a:latin typeface="Times New Roman" pitchFamily="18" charset="0"/>
              </a:rPr>
              <a:pPr/>
              <a:t>10</a:t>
            </a:fld>
            <a:endParaRPr lang="en-US" altLang="en-US">
              <a:latin typeface="Times New Roman" pitchFamily="18" charset="0"/>
            </a:endParaRPr>
          </a:p>
        </p:txBody>
      </p:sp>
      <p:sp>
        <p:nvSpPr>
          <p:cNvPr id="59394" name="Rectangle 2"/>
          <p:cNvSpPr>
            <a:spLocks noGrp="1" noRot="1" noChangeAspect="1" noChangeArrowheads="1" noTextEdit="1"/>
          </p:cNvSpPr>
          <p:nvPr>
            <p:ph type="sldImg"/>
          </p:nvPr>
        </p:nvSpPr>
        <p:spPr>
          <a:ln/>
        </p:spPr>
      </p:sp>
      <p:sp>
        <p:nvSpPr>
          <p:cNvPr id="593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itchFamily="18" charset="0"/>
            </a:endParaRPr>
          </a:p>
        </p:txBody>
      </p:sp>
    </p:spTree>
    <p:extLst>
      <p:ext uri="{BB962C8B-B14F-4D97-AF65-F5344CB8AC3E}">
        <p14:creationId xmlns:p14="http://schemas.microsoft.com/office/powerpoint/2010/main" val="2678606055"/>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5394DA0B-E60D-422C-8252-EB74891C0277}" type="slidenum">
              <a:rPr lang="en-US" altLang="en-US" smtClean="0">
                <a:latin typeface="Times New Roman" panose="02020603050405020304" pitchFamily="18" charset="0"/>
              </a:rPr>
              <a:pPr/>
              <a:t>112</a:t>
            </a:fld>
            <a:endParaRPr lang="en-US" altLang="en-US">
              <a:latin typeface="Times New Roman" panose="02020603050405020304" pitchFamily="18" charset="0"/>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624925922"/>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5394DA0B-E60D-422C-8252-EB74891C0277}" type="slidenum">
              <a:rPr lang="en-US" altLang="en-US" smtClean="0">
                <a:latin typeface="Times New Roman" panose="02020603050405020304" pitchFamily="18" charset="0"/>
              </a:rPr>
              <a:pPr/>
              <a:t>113</a:t>
            </a:fld>
            <a:endParaRPr lang="en-US" altLang="en-US">
              <a:latin typeface="Times New Roman" panose="02020603050405020304" pitchFamily="18" charset="0"/>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4029092841"/>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itchFamily="34" charset="0"/>
                <a:ea typeface="MS PGothic" pitchFamily="34" charset="-128"/>
              </a:defRPr>
            </a:lvl1pPr>
            <a:lvl2pPr marL="742950" indent="-285750" defTabSz="939800">
              <a:defRPr>
                <a:solidFill>
                  <a:schemeClr val="tx1"/>
                </a:solidFill>
                <a:latin typeface="Verdana" pitchFamily="34" charset="0"/>
                <a:ea typeface="MS PGothic" pitchFamily="34" charset="-128"/>
              </a:defRPr>
            </a:lvl2pPr>
            <a:lvl3pPr marL="1143000" indent="-228600" defTabSz="939800">
              <a:defRPr>
                <a:solidFill>
                  <a:schemeClr val="tx1"/>
                </a:solidFill>
                <a:latin typeface="Verdana" pitchFamily="34" charset="0"/>
                <a:ea typeface="MS PGothic" pitchFamily="34" charset="-128"/>
              </a:defRPr>
            </a:lvl3pPr>
            <a:lvl4pPr marL="1600200" indent="-228600" defTabSz="939800">
              <a:defRPr>
                <a:solidFill>
                  <a:schemeClr val="tx1"/>
                </a:solidFill>
                <a:latin typeface="Verdana" pitchFamily="34" charset="0"/>
                <a:ea typeface="MS PGothic" pitchFamily="34" charset="-128"/>
              </a:defRPr>
            </a:lvl4pPr>
            <a:lvl5pPr marL="2057400" indent="-228600" defTabSz="939800">
              <a:defRPr>
                <a:solidFill>
                  <a:schemeClr val="tx1"/>
                </a:solidFill>
                <a:latin typeface="Verdana" pitchFamily="34" charset="0"/>
                <a:ea typeface="MS PGothic" pitchFamily="34" charset="-128"/>
              </a:defRPr>
            </a:lvl5pPr>
            <a:lvl6pPr marL="2514600" indent="-228600" defTabSz="9398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398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398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39800" eaLnBrk="0" fontAlgn="base" hangingPunct="0">
              <a:spcBef>
                <a:spcPct val="0"/>
              </a:spcBef>
              <a:spcAft>
                <a:spcPct val="0"/>
              </a:spcAft>
              <a:defRPr>
                <a:solidFill>
                  <a:schemeClr val="tx1"/>
                </a:solidFill>
                <a:latin typeface="Verdana" pitchFamily="34" charset="0"/>
                <a:ea typeface="MS PGothic" pitchFamily="34" charset="-128"/>
              </a:defRPr>
            </a:lvl9pPr>
          </a:lstStyle>
          <a:p>
            <a:fld id="{98A67B1A-9F29-4266-9ABB-783C3DF8CB53}" type="slidenum">
              <a:rPr lang="en-US" altLang="en-US">
                <a:latin typeface="Times New Roman" pitchFamily="18" charset="0"/>
              </a:rPr>
              <a:pPr/>
              <a:t>114</a:t>
            </a:fld>
            <a:endParaRPr lang="en-US" altLang="en-US">
              <a:latin typeface="Times New Roman" pitchFamily="18" charset="0"/>
            </a:endParaRPr>
          </a:p>
        </p:txBody>
      </p:sp>
      <p:sp>
        <p:nvSpPr>
          <p:cNvPr id="106499" name="Rectangle 2"/>
          <p:cNvSpPr>
            <a:spLocks noGrp="1" noRot="1" noChangeAspect="1" noChangeArrowheads="1" noTextEdit="1"/>
          </p:cNvSpPr>
          <p:nvPr>
            <p:ph type="sldImg"/>
          </p:nvPr>
        </p:nvSpPr>
        <p:spPr>
          <a:ln/>
        </p:spPr>
      </p:sp>
      <p:sp>
        <p:nvSpPr>
          <p:cNvPr id="1065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itchFamily="18" charset="0"/>
            </a:endParaRPr>
          </a:p>
        </p:txBody>
      </p:sp>
    </p:spTree>
    <p:extLst>
      <p:ext uri="{BB962C8B-B14F-4D97-AF65-F5344CB8AC3E}">
        <p14:creationId xmlns:p14="http://schemas.microsoft.com/office/powerpoint/2010/main" val="1655018743"/>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itchFamily="34" charset="0"/>
                <a:ea typeface="MS PGothic" pitchFamily="34" charset="-128"/>
              </a:defRPr>
            </a:lvl1pPr>
            <a:lvl2pPr marL="742950" indent="-285750" defTabSz="939800">
              <a:defRPr>
                <a:solidFill>
                  <a:schemeClr val="tx1"/>
                </a:solidFill>
                <a:latin typeface="Verdana" pitchFamily="34" charset="0"/>
                <a:ea typeface="MS PGothic" pitchFamily="34" charset="-128"/>
              </a:defRPr>
            </a:lvl2pPr>
            <a:lvl3pPr marL="1143000" indent="-228600" defTabSz="939800">
              <a:defRPr>
                <a:solidFill>
                  <a:schemeClr val="tx1"/>
                </a:solidFill>
                <a:latin typeface="Verdana" pitchFamily="34" charset="0"/>
                <a:ea typeface="MS PGothic" pitchFamily="34" charset="-128"/>
              </a:defRPr>
            </a:lvl3pPr>
            <a:lvl4pPr marL="1600200" indent="-228600" defTabSz="939800">
              <a:defRPr>
                <a:solidFill>
                  <a:schemeClr val="tx1"/>
                </a:solidFill>
                <a:latin typeface="Verdana" pitchFamily="34" charset="0"/>
                <a:ea typeface="MS PGothic" pitchFamily="34" charset="-128"/>
              </a:defRPr>
            </a:lvl4pPr>
            <a:lvl5pPr marL="2057400" indent="-228600" defTabSz="939800">
              <a:defRPr>
                <a:solidFill>
                  <a:schemeClr val="tx1"/>
                </a:solidFill>
                <a:latin typeface="Verdana" pitchFamily="34" charset="0"/>
                <a:ea typeface="MS PGothic" pitchFamily="34" charset="-128"/>
              </a:defRPr>
            </a:lvl5pPr>
            <a:lvl6pPr marL="2514600" indent="-228600" defTabSz="9398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398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398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39800" eaLnBrk="0" fontAlgn="base" hangingPunct="0">
              <a:spcBef>
                <a:spcPct val="0"/>
              </a:spcBef>
              <a:spcAft>
                <a:spcPct val="0"/>
              </a:spcAft>
              <a:defRPr>
                <a:solidFill>
                  <a:schemeClr val="tx1"/>
                </a:solidFill>
                <a:latin typeface="Verdana" pitchFamily="34" charset="0"/>
                <a:ea typeface="MS PGothic" pitchFamily="34" charset="-128"/>
              </a:defRPr>
            </a:lvl9pPr>
          </a:lstStyle>
          <a:p>
            <a:fld id="{11C82B0A-B349-4262-A5A9-77B0F3383B32}" type="slidenum">
              <a:rPr lang="en-US" altLang="en-US">
                <a:latin typeface="Times New Roman" pitchFamily="18" charset="0"/>
              </a:rPr>
              <a:pPr/>
              <a:t>115</a:t>
            </a:fld>
            <a:endParaRPr lang="en-US" altLang="en-US">
              <a:latin typeface="Times New Roman" pitchFamily="18" charset="0"/>
            </a:endParaRPr>
          </a:p>
        </p:txBody>
      </p:sp>
      <p:sp>
        <p:nvSpPr>
          <p:cNvPr id="109571" name="Rectangle 2"/>
          <p:cNvSpPr>
            <a:spLocks noGrp="1" noRot="1" noChangeAspect="1" noChangeArrowheads="1" noTextEdit="1"/>
          </p:cNvSpPr>
          <p:nvPr>
            <p:ph type="sldImg"/>
          </p:nvPr>
        </p:nvSpPr>
        <p:spPr>
          <a:ln/>
        </p:spPr>
      </p:sp>
      <p:sp>
        <p:nvSpPr>
          <p:cNvPr id="1095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itchFamily="18" charset="0"/>
            </a:endParaRPr>
          </a:p>
        </p:txBody>
      </p:sp>
    </p:spTree>
    <p:extLst>
      <p:ext uri="{BB962C8B-B14F-4D97-AF65-F5344CB8AC3E}">
        <p14:creationId xmlns:p14="http://schemas.microsoft.com/office/powerpoint/2010/main" val="2750142618"/>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itchFamily="34" charset="0"/>
                <a:ea typeface="MS PGothic" pitchFamily="34" charset="-128"/>
              </a:defRPr>
            </a:lvl1pPr>
            <a:lvl2pPr marL="742950" indent="-285750" defTabSz="939800">
              <a:defRPr>
                <a:solidFill>
                  <a:schemeClr val="tx1"/>
                </a:solidFill>
                <a:latin typeface="Verdana" pitchFamily="34" charset="0"/>
                <a:ea typeface="MS PGothic" pitchFamily="34" charset="-128"/>
              </a:defRPr>
            </a:lvl2pPr>
            <a:lvl3pPr marL="1143000" indent="-228600" defTabSz="939800">
              <a:defRPr>
                <a:solidFill>
                  <a:schemeClr val="tx1"/>
                </a:solidFill>
                <a:latin typeface="Verdana" pitchFamily="34" charset="0"/>
                <a:ea typeface="MS PGothic" pitchFamily="34" charset="-128"/>
              </a:defRPr>
            </a:lvl3pPr>
            <a:lvl4pPr marL="1600200" indent="-228600" defTabSz="939800">
              <a:defRPr>
                <a:solidFill>
                  <a:schemeClr val="tx1"/>
                </a:solidFill>
                <a:latin typeface="Verdana" pitchFamily="34" charset="0"/>
                <a:ea typeface="MS PGothic" pitchFamily="34" charset="-128"/>
              </a:defRPr>
            </a:lvl4pPr>
            <a:lvl5pPr marL="2057400" indent="-228600" defTabSz="939800">
              <a:defRPr>
                <a:solidFill>
                  <a:schemeClr val="tx1"/>
                </a:solidFill>
                <a:latin typeface="Verdana" pitchFamily="34" charset="0"/>
                <a:ea typeface="MS PGothic" pitchFamily="34" charset="-128"/>
              </a:defRPr>
            </a:lvl5pPr>
            <a:lvl6pPr marL="2514600" indent="-228600" defTabSz="9398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398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398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39800" eaLnBrk="0" fontAlgn="base" hangingPunct="0">
              <a:spcBef>
                <a:spcPct val="0"/>
              </a:spcBef>
              <a:spcAft>
                <a:spcPct val="0"/>
              </a:spcAft>
              <a:defRPr>
                <a:solidFill>
                  <a:schemeClr val="tx1"/>
                </a:solidFill>
                <a:latin typeface="Verdana" pitchFamily="34" charset="0"/>
                <a:ea typeface="MS PGothic" pitchFamily="34" charset="-128"/>
              </a:defRPr>
            </a:lvl9pPr>
          </a:lstStyle>
          <a:p>
            <a:fld id="{B837883D-C2E2-4618-B5DC-2F9858B257FF}" type="slidenum">
              <a:rPr lang="en-US" altLang="en-US">
                <a:latin typeface="Times New Roman" pitchFamily="18" charset="0"/>
              </a:rPr>
              <a:pPr/>
              <a:t>116</a:t>
            </a:fld>
            <a:endParaRPr lang="en-US" altLang="en-US">
              <a:latin typeface="Times New Roman" pitchFamily="18" charset="0"/>
            </a:endParaRPr>
          </a:p>
        </p:txBody>
      </p:sp>
      <p:sp>
        <p:nvSpPr>
          <p:cNvPr id="110595" name="Rectangle 2"/>
          <p:cNvSpPr>
            <a:spLocks noGrp="1" noRot="1" noChangeAspect="1" noChangeArrowheads="1" noTextEdit="1"/>
          </p:cNvSpPr>
          <p:nvPr>
            <p:ph type="sldImg"/>
          </p:nvPr>
        </p:nvSpPr>
        <p:spPr>
          <a:ln/>
        </p:spPr>
      </p:sp>
      <p:sp>
        <p:nvSpPr>
          <p:cNvPr id="1105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itchFamily="18" charset="0"/>
            </a:endParaRPr>
          </a:p>
        </p:txBody>
      </p:sp>
    </p:spTree>
    <p:extLst>
      <p:ext uri="{BB962C8B-B14F-4D97-AF65-F5344CB8AC3E}">
        <p14:creationId xmlns:p14="http://schemas.microsoft.com/office/powerpoint/2010/main" val="3707733964"/>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itchFamily="34" charset="0"/>
                <a:ea typeface="MS PGothic" pitchFamily="34" charset="-128"/>
              </a:defRPr>
            </a:lvl1pPr>
            <a:lvl2pPr marL="742950" indent="-285750" defTabSz="939800">
              <a:defRPr>
                <a:solidFill>
                  <a:schemeClr val="tx1"/>
                </a:solidFill>
                <a:latin typeface="Verdana" pitchFamily="34" charset="0"/>
                <a:ea typeface="MS PGothic" pitchFamily="34" charset="-128"/>
              </a:defRPr>
            </a:lvl2pPr>
            <a:lvl3pPr marL="1143000" indent="-228600" defTabSz="939800">
              <a:defRPr>
                <a:solidFill>
                  <a:schemeClr val="tx1"/>
                </a:solidFill>
                <a:latin typeface="Verdana" pitchFamily="34" charset="0"/>
                <a:ea typeface="MS PGothic" pitchFamily="34" charset="-128"/>
              </a:defRPr>
            </a:lvl3pPr>
            <a:lvl4pPr marL="1600200" indent="-228600" defTabSz="939800">
              <a:defRPr>
                <a:solidFill>
                  <a:schemeClr val="tx1"/>
                </a:solidFill>
                <a:latin typeface="Verdana" pitchFamily="34" charset="0"/>
                <a:ea typeface="MS PGothic" pitchFamily="34" charset="-128"/>
              </a:defRPr>
            </a:lvl4pPr>
            <a:lvl5pPr marL="2057400" indent="-228600" defTabSz="939800">
              <a:defRPr>
                <a:solidFill>
                  <a:schemeClr val="tx1"/>
                </a:solidFill>
                <a:latin typeface="Verdana" pitchFamily="34" charset="0"/>
                <a:ea typeface="MS PGothic" pitchFamily="34" charset="-128"/>
              </a:defRPr>
            </a:lvl5pPr>
            <a:lvl6pPr marL="2514600" indent="-228600" defTabSz="9398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398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398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39800" eaLnBrk="0" fontAlgn="base" hangingPunct="0">
              <a:spcBef>
                <a:spcPct val="0"/>
              </a:spcBef>
              <a:spcAft>
                <a:spcPct val="0"/>
              </a:spcAft>
              <a:defRPr>
                <a:solidFill>
                  <a:schemeClr val="tx1"/>
                </a:solidFill>
                <a:latin typeface="Verdana" pitchFamily="34" charset="0"/>
                <a:ea typeface="MS PGothic" pitchFamily="34" charset="-128"/>
              </a:defRPr>
            </a:lvl9pPr>
          </a:lstStyle>
          <a:p>
            <a:fld id="{B837883D-C2E2-4618-B5DC-2F9858B257FF}" type="slidenum">
              <a:rPr lang="en-US" altLang="en-US">
                <a:latin typeface="Times New Roman" pitchFamily="18" charset="0"/>
              </a:rPr>
              <a:pPr/>
              <a:t>117</a:t>
            </a:fld>
            <a:endParaRPr lang="en-US" altLang="en-US">
              <a:latin typeface="Times New Roman" pitchFamily="18" charset="0"/>
            </a:endParaRPr>
          </a:p>
        </p:txBody>
      </p:sp>
      <p:sp>
        <p:nvSpPr>
          <p:cNvPr id="110595" name="Rectangle 2"/>
          <p:cNvSpPr>
            <a:spLocks noGrp="1" noRot="1" noChangeAspect="1" noChangeArrowheads="1" noTextEdit="1"/>
          </p:cNvSpPr>
          <p:nvPr>
            <p:ph type="sldImg"/>
          </p:nvPr>
        </p:nvSpPr>
        <p:spPr>
          <a:ln/>
        </p:spPr>
      </p:sp>
      <p:sp>
        <p:nvSpPr>
          <p:cNvPr id="1105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itchFamily="18" charset="0"/>
            </a:endParaRPr>
          </a:p>
        </p:txBody>
      </p:sp>
    </p:spTree>
    <p:extLst>
      <p:ext uri="{BB962C8B-B14F-4D97-AF65-F5344CB8AC3E}">
        <p14:creationId xmlns:p14="http://schemas.microsoft.com/office/powerpoint/2010/main" val="1989839446"/>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6F05C143-B501-4DD4-832F-AD348E056F6E}" type="slidenum">
              <a:rPr lang="en-US" altLang="en-US" smtClean="0">
                <a:latin typeface="Times New Roman" panose="02020603050405020304" pitchFamily="18" charset="0"/>
              </a:rPr>
              <a:pPr/>
              <a:t>118</a:t>
            </a:fld>
            <a:endParaRPr lang="en-US" altLang="en-US">
              <a:latin typeface="Times New Roman" panose="02020603050405020304" pitchFamily="18" charset="0"/>
            </a:endParaRPr>
          </a:p>
        </p:txBody>
      </p:sp>
      <p:sp>
        <p:nvSpPr>
          <p:cNvPr id="66563" name="Rectangle 2"/>
          <p:cNvSpPr>
            <a:spLocks noGrp="1" noRot="1" noChangeAspect="1" noChangeArrowheads="1" noTextEdit="1"/>
          </p:cNvSpPr>
          <p:nvPr>
            <p:ph type="sldImg"/>
          </p:nvPr>
        </p:nvSpPr>
        <p:spPr>
          <a:ln/>
        </p:spPr>
      </p:sp>
      <p:sp>
        <p:nvSpPr>
          <p:cNvPr id="665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519286033"/>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itchFamily="34" charset="0"/>
                <a:ea typeface="MS PGothic" pitchFamily="34" charset="-128"/>
              </a:defRPr>
            </a:lvl1pPr>
            <a:lvl2pPr marL="742950" indent="-285750" defTabSz="939800">
              <a:defRPr>
                <a:solidFill>
                  <a:schemeClr val="tx1"/>
                </a:solidFill>
                <a:latin typeface="Verdana" pitchFamily="34" charset="0"/>
                <a:ea typeface="MS PGothic" pitchFamily="34" charset="-128"/>
              </a:defRPr>
            </a:lvl2pPr>
            <a:lvl3pPr marL="1143000" indent="-228600" defTabSz="939800">
              <a:defRPr>
                <a:solidFill>
                  <a:schemeClr val="tx1"/>
                </a:solidFill>
                <a:latin typeface="Verdana" pitchFamily="34" charset="0"/>
                <a:ea typeface="MS PGothic" pitchFamily="34" charset="-128"/>
              </a:defRPr>
            </a:lvl3pPr>
            <a:lvl4pPr marL="1600200" indent="-228600" defTabSz="939800">
              <a:defRPr>
                <a:solidFill>
                  <a:schemeClr val="tx1"/>
                </a:solidFill>
                <a:latin typeface="Verdana" pitchFamily="34" charset="0"/>
                <a:ea typeface="MS PGothic" pitchFamily="34" charset="-128"/>
              </a:defRPr>
            </a:lvl4pPr>
            <a:lvl5pPr marL="2057400" indent="-228600" defTabSz="939800">
              <a:defRPr>
                <a:solidFill>
                  <a:schemeClr val="tx1"/>
                </a:solidFill>
                <a:latin typeface="Verdana" pitchFamily="34" charset="0"/>
                <a:ea typeface="MS PGothic" pitchFamily="34" charset="-128"/>
              </a:defRPr>
            </a:lvl5pPr>
            <a:lvl6pPr marL="2514600" indent="-228600" defTabSz="9398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398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398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39800" eaLnBrk="0" fontAlgn="base" hangingPunct="0">
              <a:spcBef>
                <a:spcPct val="0"/>
              </a:spcBef>
              <a:spcAft>
                <a:spcPct val="0"/>
              </a:spcAft>
              <a:defRPr>
                <a:solidFill>
                  <a:schemeClr val="tx1"/>
                </a:solidFill>
                <a:latin typeface="Verdana" pitchFamily="34" charset="0"/>
                <a:ea typeface="MS PGothic" pitchFamily="34" charset="-128"/>
              </a:defRPr>
            </a:lvl9pPr>
          </a:lstStyle>
          <a:p>
            <a:fld id="{8EB08D07-CFFC-4DD6-9EAE-E28AB5899423}" type="slidenum">
              <a:rPr lang="en-US" altLang="en-US">
                <a:latin typeface="Times New Roman" pitchFamily="18" charset="0"/>
              </a:rPr>
              <a:pPr/>
              <a:t>119</a:t>
            </a:fld>
            <a:endParaRPr lang="en-US" altLang="en-US">
              <a:latin typeface="Times New Roman" pitchFamily="18" charset="0"/>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itchFamily="18" charset="0"/>
            </a:endParaRPr>
          </a:p>
        </p:txBody>
      </p:sp>
    </p:spTree>
    <p:extLst>
      <p:ext uri="{BB962C8B-B14F-4D97-AF65-F5344CB8AC3E}">
        <p14:creationId xmlns:p14="http://schemas.microsoft.com/office/powerpoint/2010/main" val="1912190166"/>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itchFamily="34" charset="0"/>
                <a:ea typeface="MS PGothic" pitchFamily="34" charset="-128"/>
              </a:defRPr>
            </a:lvl1pPr>
            <a:lvl2pPr marL="742950" indent="-285750" defTabSz="939800">
              <a:defRPr>
                <a:solidFill>
                  <a:schemeClr val="tx1"/>
                </a:solidFill>
                <a:latin typeface="Verdana" pitchFamily="34" charset="0"/>
                <a:ea typeface="MS PGothic" pitchFamily="34" charset="-128"/>
              </a:defRPr>
            </a:lvl2pPr>
            <a:lvl3pPr marL="1143000" indent="-228600" defTabSz="939800">
              <a:defRPr>
                <a:solidFill>
                  <a:schemeClr val="tx1"/>
                </a:solidFill>
                <a:latin typeface="Verdana" pitchFamily="34" charset="0"/>
                <a:ea typeface="MS PGothic" pitchFamily="34" charset="-128"/>
              </a:defRPr>
            </a:lvl3pPr>
            <a:lvl4pPr marL="1600200" indent="-228600" defTabSz="939800">
              <a:defRPr>
                <a:solidFill>
                  <a:schemeClr val="tx1"/>
                </a:solidFill>
                <a:latin typeface="Verdana" pitchFamily="34" charset="0"/>
                <a:ea typeface="MS PGothic" pitchFamily="34" charset="-128"/>
              </a:defRPr>
            </a:lvl4pPr>
            <a:lvl5pPr marL="2057400" indent="-228600" defTabSz="939800">
              <a:defRPr>
                <a:solidFill>
                  <a:schemeClr val="tx1"/>
                </a:solidFill>
                <a:latin typeface="Verdana" pitchFamily="34" charset="0"/>
                <a:ea typeface="MS PGothic" pitchFamily="34" charset="-128"/>
              </a:defRPr>
            </a:lvl5pPr>
            <a:lvl6pPr marL="2514600" indent="-228600" defTabSz="9398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398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398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39800" eaLnBrk="0" fontAlgn="base" hangingPunct="0">
              <a:spcBef>
                <a:spcPct val="0"/>
              </a:spcBef>
              <a:spcAft>
                <a:spcPct val="0"/>
              </a:spcAft>
              <a:defRPr>
                <a:solidFill>
                  <a:schemeClr val="tx1"/>
                </a:solidFill>
                <a:latin typeface="Verdana" pitchFamily="34" charset="0"/>
                <a:ea typeface="MS PGothic" pitchFamily="34" charset="-128"/>
              </a:defRPr>
            </a:lvl9pPr>
          </a:lstStyle>
          <a:p>
            <a:fld id="{74AD7F64-D2D0-486A-A715-C9D18BB3A7BA}" type="slidenum">
              <a:rPr lang="en-US" altLang="en-US">
                <a:latin typeface="Times New Roman" pitchFamily="18" charset="0"/>
              </a:rPr>
              <a:pPr/>
              <a:t>120</a:t>
            </a:fld>
            <a:endParaRPr lang="en-US" altLang="en-US">
              <a:latin typeface="Times New Roman" pitchFamily="18" charset="0"/>
            </a:endParaRPr>
          </a:p>
        </p:txBody>
      </p:sp>
      <p:sp>
        <p:nvSpPr>
          <p:cNvPr id="111619" name="Rectangle 2"/>
          <p:cNvSpPr>
            <a:spLocks noGrp="1" noRot="1" noChangeAspect="1" noChangeArrowheads="1" noTextEdit="1"/>
          </p:cNvSpPr>
          <p:nvPr>
            <p:ph type="sldImg"/>
          </p:nvPr>
        </p:nvSpPr>
        <p:spPr>
          <a:ln/>
        </p:spPr>
      </p:sp>
      <p:sp>
        <p:nvSpPr>
          <p:cNvPr id="1116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itchFamily="18" charset="0"/>
            </a:endParaRPr>
          </a:p>
        </p:txBody>
      </p:sp>
    </p:spTree>
    <p:extLst>
      <p:ext uri="{BB962C8B-B14F-4D97-AF65-F5344CB8AC3E}">
        <p14:creationId xmlns:p14="http://schemas.microsoft.com/office/powerpoint/2010/main" val="3698731526"/>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74CFC230-941B-4EA9-9EAA-30A7759371A2}" type="slidenum">
              <a:rPr lang="en-US" altLang="en-US" smtClean="0">
                <a:latin typeface="Times New Roman" panose="02020603050405020304" pitchFamily="18" charset="0"/>
              </a:rPr>
              <a:pPr/>
              <a:t>121</a:t>
            </a:fld>
            <a:endParaRPr lang="en-US" altLang="en-US">
              <a:latin typeface="Times New Roman" panose="02020603050405020304" pitchFamily="18" charset="0"/>
            </a:endParaRPr>
          </a:p>
        </p:txBody>
      </p:sp>
      <p:sp>
        <p:nvSpPr>
          <p:cNvPr id="68611" name="Rectangle 2"/>
          <p:cNvSpPr>
            <a:spLocks noGrp="1" noRot="1" noChangeAspect="1" noChangeArrowheads="1" noTextEdit="1"/>
          </p:cNvSpPr>
          <p:nvPr>
            <p:ph type="sldImg"/>
          </p:nvPr>
        </p:nvSpPr>
        <p:spPr>
          <a:ln/>
        </p:spPr>
      </p:sp>
      <p:sp>
        <p:nvSpPr>
          <p:cNvPr id="686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3807927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itchFamily="34" charset="0"/>
                <a:ea typeface="MS PGothic" pitchFamily="34" charset="-128"/>
              </a:defRPr>
            </a:lvl1pPr>
            <a:lvl2pPr marL="742950" indent="-285750" defTabSz="939800">
              <a:defRPr>
                <a:solidFill>
                  <a:schemeClr val="tx1"/>
                </a:solidFill>
                <a:latin typeface="Verdana" pitchFamily="34" charset="0"/>
                <a:ea typeface="MS PGothic" pitchFamily="34" charset="-128"/>
              </a:defRPr>
            </a:lvl2pPr>
            <a:lvl3pPr marL="1143000" indent="-228600" defTabSz="939800">
              <a:defRPr>
                <a:solidFill>
                  <a:schemeClr val="tx1"/>
                </a:solidFill>
                <a:latin typeface="Verdana" pitchFamily="34" charset="0"/>
                <a:ea typeface="MS PGothic" pitchFamily="34" charset="-128"/>
              </a:defRPr>
            </a:lvl3pPr>
            <a:lvl4pPr marL="1600200" indent="-228600" defTabSz="939800">
              <a:defRPr>
                <a:solidFill>
                  <a:schemeClr val="tx1"/>
                </a:solidFill>
                <a:latin typeface="Verdana" pitchFamily="34" charset="0"/>
                <a:ea typeface="MS PGothic" pitchFamily="34" charset="-128"/>
              </a:defRPr>
            </a:lvl4pPr>
            <a:lvl5pPr marL="2057400" indent="-228600" defTabSz="939800">
              <a:defRPr>
                <a:solidFill>
                  <a:schemeClr val="tx1"/>
                </a:solidFill>
                <a:latin typeface="Verdana" pitchFamily="34" charset="0"/>
                <a:ea typeface="MS PGothic" pitchFamily="34" charset="-128"/>
              </a:defRPr>
            </a:lvl5pPr>
            <a:lvl6pPr marL="2514600" indent="-228600" defTabSz="9398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398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398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39800" eaLnBrk="0" fontAlgn="base" hangingPunct="0">
              <a:spcBef>
                <a:spcPct val="0"/>
              </a:spcBef>
              <a:spcAft>
                <a:spcPct val="0"/>
              </a:spcAft>
              <a:defRPr>
                <a:solidFill>
                  <a:schemeClr val="tx1"/>
                </a:solidFill>
                <a:latin typeface="Verdana" pitchFamily="34" charset="0"/>
                <a:ea typeface="MS PGothic" pitchFamily="34" charset="-128"/>
              </a:defRPr>
            </a:lvl9pPr>
          </a:lstStyle>
          <a:p>
            <a:fld id="{44AB4E4F-AB4D-496B-84DA-FD915B1BA167}" type="slidenum">
              <a:rPr lang="en-US" altLang="en-US">
                <a:latin typeface="Times New Roman" pitchFamily="18" charset="0"/>
              </a:rPr>
              <a:pPr/>
              <a:t>11</a:t>
            </a:fld>
            <a:endParaRPr lang="en-US" altLang="en-US">
              <a:latin typeface="Times New Roman" pitchFamily="18" charset="0"/>
            </a:endParaRPr>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itchFamily="18" charset="0"/>
            </a:endParaRPr>
          </a:p>
        </p:txBody>
      </p:sp>
    </p:spTree>
    <p:extLst>
      <p:ext uri="{BB962C8B-B14F-4D97-AF65-F5344CB8AC3E}">
        <p14:creationId xmlns:p14="http://schemas.microsoft.com/office/powerpoint/2010/main" val="2052156195"/>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A5C67331-4F5D-4B77-9C7B-8C198E6E9CB0}" type="slidenum">
              <a:rPr lang="en-US" altLang="en-US" smtClean="0">
                <a:latin typeface="Times New Roman" panose="02020603050405020304" pitchFamily="18" charset="0"/>
              </a:rPr>
              <a:pPr/>
              <a:t>122</a:t>
            </a:fld>
            <a:endParaRPr lang="en-US" altLang="en-US">
              <a:latin typeface="Times New Roman" panose="02020603050405020304" pitchFamily="18" charset="0"/>
            </a:endParaRPr>
          </a:p>
        </p:txBody>
      </p:sp>
      <p:sp>
        <p:nvSpPr>
          <p:cNvPr id="70659" name="Rectangle 2"/>
          <p:cNvSpPr>
            <a:spLocks noGrp="1" noRot="1" noChangeAspect="1" noChangeArrowheads="1" noTextEdit="1"/>
          </p:cNvSpPr>
          <p:nvPr>
            <p:ph type="sldImg"/>
          </p:nvPr>
        </p:nvSpPr>
        <p:spPr>
          <a:ln/>
        </p:spPr>
      </p:sp>
      <p:sp>
        <p:nvSpPr>
          <p:cNvPr id="706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535897810"/>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E0FEFA14-D873-4FA0-BBAC-EED3EA9AB728}" type="slidenum">
              <a:rPr lang="en-US" altLang="en-US" smtClean="0">
                <a:latin typeface="Times New Roman" panose="02020603050405020304" pitchFamily="18" charset="0"/>
              </a:rPr>
              <a:pPr/>
              <a:t>123</a:t>
            </a:fld>
            <a:endParaRPr lang="en-US" altLang="en-US">
              <a:latin typeface="Times New Roman" panose="02020603050405020304" pitchFamily="18" charset="0"/>
            </a:endParaRPr>
          </a:p>
        </p:txBody>
      </p:sp>
      <p:sp>
        <p:nvSpPr>
          <p:cNvPr id="72707" name="Rectangle 2"/>
          <p:cNvSpPr>
            <a:spLocks noGrp="1" noRot="1" noChangeAspect="1" noChangeArrowheads="1" noTextEdit="1"/>
          </p:cNvSpPr>
          <p:nvPr>
            <p:ph type="sldImg"/>
          </p:nvPr>
        </p:nvSpPr>
        <p:spPr>
          <a:ln/>
        </p:spPr>
      </p:sp>
      <p:sp>
        <p:nvSpPr>
          <p:cNvPr id="727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19001942"/>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EEACECC9-7F80-4DD4-A844-6EBF46222DAA}" type="slidenum">
              <a:rPr lang="en-US" altLang="en-US" smtClean="0">
                <a:latin typeface="Times New Roman" panose="02020603050405020304" pitchFamily="18" charset="0"/>
              </a:rPr>
              <a:pPr/>
              <a:t>124</a:t>
            </a:fld>
            <a:endParaRPr lang="en-US" altLang="en-US">
              <a:latin typeface="Times New Roman" panose="02020603050405020304" pitchFamily="18" charset="0"/>
            </a:endParaRPr>
          </a:p>
        </p:txBody>
      </p:sp>
      <p:sp>
        <p:nvSpPr>
          <p:cNvPr id="74755" name="Rectangle 2"/>
          <p:cNvSpPr>
            <a:spLocks noGrp="1" noRot="1" noChangeAspect="1" noChangeArrowheads="1" noTextEdit="1"/>
          </p:cNvSpPr>
          <p:nvPr>
            <p:ph type="sldImg"/>
          </p:nvPr>
        </p:nvSpPr>
        <p:spPr>
          <a:ln/>
        </p:spPr>
      </p:sp>
      <p:sp>
        <p:nvSpPr>
          <p:cNvPr id="747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537809919"/>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351E139A-1856-4927-AA4E-545C452EB950}" type="slidenum">
              <a:rPr lang="en-US" altLang="en-US" smtClean="0">
                <a:latin typeface="Times New Roman" panose="02020603050405020304" pitchFamily="18" charset="0"/>
              </a:rPr>
              <a:pPr/>
              <a:t>125</a:t>
            </a:fld>
            <a:endParaRPr lang="en-US" altLang="en-US">
              <a:latin typeface="Times New Roman" panose="02020603050405020304" pitchFamily="18" charset="0"/>
            </a:endParaRPr>
          </a:p>
        </p:txBody>
      </p:sp>
      <p:sp>
        <p:nvSpPr>
          <p:cNvPr id="78851" name="Rectangle 2"/>
          <p:cNvSpPr>
            <a:spLocks noGrp="1" noRot="1" noChangeAspect="1" noChangeArrowheads="1" noTextEdit="1"/>
          </p:cNvSpPr>
          <p:nvPr>
            <p:ph type="sldImg"/>
          </p:nvPr>
        </p:nvSpPr>
        <p:spPr>
          <a:ln/>
        </p:spPr>
      </p:sp>
      <p:sp>
        <p:nvSpPr>
          <p:cNvPr id="788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148520451"/>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86380F14-932B-4A84-9A52-01CF190A446A}" type="slidenum">
              <a:rPr lang="en-US" altLang="en-US" smtClean="0">
                <a:latin typeface="Times New Roman" panose="02020603050405020304" pitchFamily="18" charset="0"/>
              </a:rPr>
              <a:pPr/>
              <a:t>126</a:t>
            </a:fld>
            <a:endParaRPr lang="en-US" altLang="en-US">
              <a:latin typeface="Times New Roman" panose="02020603050405020304" pitchFamily="18" charset="0"/>
            </a:endParaRPr>
          </a:p>
        </p:txBody>
      </p:sp>
      <p:sp>
        <p:nvSpPr>
          <p:cNvPr id="91139" name="Rectangle 2"/>
          <p:cNvSpPr>
            <a:spLocks noGrp="1" noRot="1" noChangeAspect="1" noChangeArrowheads="1" noTextEdit="1"/>
          </p:cNvSpPr>
          <p:nvPr>
            <p:ph type="sldImg"/>
          </p:nvPr>
        </p:nvSpPr>
        <p:spPr>
          <a:ln/>
        </p:spPr>
      </p:sp>
      <p:sp>
        <p:nvSpPr>
          <p:cNvPr id="911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521838107"/>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02B36B4C-8EFC-4847-B1F5-61465D2FEB62}" type="slidenum">
              <a:rPr lang="en-US" altLang="en-US" smtClean="0">
                <a:latin typeface="Times New Roman" panose="02020603050405020304" pitchFamily="18" charset="0"/>
              </a:rPr>
              <a:pPr/>
              <a:t>127</a:t>
            </a:fld>
            <a:endParaRPr lang="en-US" altLang="en-US">
              <a:latin typeface="Times New Roman" panose="02020603050405020304" pitchFamily="18" charset="0"/>
            </a:endParaRPr>
          </a:p>
        </p:txBody>
      </p:sp>
      <p:sp>
        <p:nvSpPr>
          <p:cNvPr id="98307" name="Rectangle 2"/>
          <p:cNvSpPr>
            <a:spLocks noGrp="1" noRot="1" noChangeAspect="1" noChangeArrowheads="1" noTextEdit="1"/>
          </p:cNvSpPr>
          <p:nvPr>
            <p:ph type="sldImg"/>
          </p:nvPr>
        </p:nvSpPr>
        <p:spPr>
          <a:ln/>
        </p:spPr>
      </p:sp>
      <p:sp>
        <p:nvSpPr>
          <p:cNvPr id="983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297028303"/>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907B9D75-951E-4FE0-9F4F-4110E25D89B9}" type="slidenum">
              <a:rPr lang="en-US" altLang="en-US" smtClean="0">
                <a:latin typeface="Times New Roman" panose="02020603050405020304" pitchFamily="18" charset="0"/>
              </a:rPr>
              <a:pPr/>
              <a:t>128</a:t>
            </a:fld>
            <a:endParaRPr lang="en-US" altLang="en-US">
              <a:latin typeface="Times New Roman" panose="02020603050405020304" pitchFamily="18" charset="0"/>
            </a:endParaRPr>
          </a:p>
        </p:txBody>
      </p:sp>
      <p:sp>
        <p:nvSpPr>
          <p:cNvPr id="100355" name="Rectangle 2"/>
          <p:cNvSpPr>
            <a:spLocks noGrp="1" noRot="1" noChangeAspect="1" noChangeArrowheads="1" noTextEdit="1"/>
          </p:cNvSpPr>
          <p:nvPr>
            <p:ph type="sldImg"/>
          </p:nvPr>
        </p:nvSpPr>
        <p:spPr>
          <a:ln/>
        </p:spPr>
      </p:sp>
      <p:sp>
        <p:nvSpPr>
          <p:cNvPr id="1003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107488454"/>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F948FAC8-FF39-43F9-911F-DC5606323A26}" type="slidenum">
              <a:rPr lang="en-US" altLang="en-US" smtClean="0">
                <a:latin typeface="Times New Roman" panose="02020603050405020304" pitchFamily="18" charset="0"/>
              </a:rPr>
              <a:pPr/>
              <a:t>129</a:t>
            </a:fld>
            <a:endParaRPr lang="en-US" altLang="en-US">
              <a:latin typeface="Times New Roman" panose="02020603050405020304" pitchFamily="18" charset="0"/>
            </a:endParaRPr>
          </a:p>
        </p:txBody>
      </p:sp>
      <p:sp>
        <p:nvSpPr>
          <p:cNvPr id="110595" name="Rectangle 2"/>
          <p:cNvSpPr>
            <a:spLocks noGrp="1" noRot="1" noChangeAspect="1" noChangeArrowheads="1" noTextEdit="1"/>
          </p:cNvSpPr>
          <p:nvPr>
            <p:ph type="sldImg"/>
          </p:nvPr>
        </p:nvSpPr>
        <p:spPr>
          <a:ln/>
        </p:spPr>
      </p:sp>
      <p:sp>
        <p:nvSpPr>
          <p:cNvPr id="1105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522097788"/>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Rectangle 7">
            <a:extLst>
              <a:ext uri="{FF2B5EF4-FFF2-40B4-BE49-F238E27FC236}">
                <a16:creationId xmlns:a16="http://schemas.microsoft.com/office/drawing/2014/main" id="{2BE28AD6-7A01-4C91-921E-664C72FB8F9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4CE38278-7045-46F9-8738-0D115AFF3EB3}" type="slidenum">
              <a:rPr lang="en-US" altLang="en-US" smtClean="0">
                <a:latin typeface="Times New Roman" panose="02020603050405020304" pitchFamily="18" charset="0"/>
              </a:rPr>
              <a:pPr/>
              <a:t>145</a:t>
            </a:fld>
            <a:endParaRPr lang="en-US" altLang="en-US">
              <a:latin typeface="Times New Roman" panose="02020603050405020304" pitchFamily="18" charset="0"/>
            </a:endParaRPr>
          </a:p>
        </p:txBody>
      </p:sp>
      <p:sp>
        <p:nvSpPr>
          <p:cNvPr id="6146" name="Rectangle 2">
            <a:extLst>
              <a:ext uri="{FF2B5EF4-FFF2-40B4-BE49-F238E27FC236}">
                <a16:creationId xmlns:a16="http://schemas.microsoft.com/office/drawing/2014/main" id="{BC503811-6399-4F76-AE3F-CDD6D3FD91D8}"/>
              </a:ext>
            </a:extLst>
          </p:cNvPr>
          <p:cNvSpPr>
            <a:spLocks noGrp="1" noRot="1" noChangeAspect="1" noChangeArrowheads="1" noTextEdit="1"/>
          </p:cNvSpPr>
          <p:nvPr>
            <p:ph type="sldImg"/>
          </p:nvPr>
        </p:nvSpPr>
        <p:spPr>
          <a:ln/>
        </p:spPr>
      </p:sp>
      <p:sp>
        <p:nvSpPr>
          <p:cNvPr id="6147" name="Rectangle 3">
            <a:extLst>
              <a:ext uri="{FF2B5EF4-FFF2-40B4-BE49-F238E27FC236}">
                <a16:creationId xmlns:a16="http://schemas.microsoft.com/office/drawing/2014/main" id="{3748BA5C-F97A-4C12-8192-68AAC075D76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extLst>
      <p:ext uri="{BB962C8B-B14F-4D97-AF65-F5344CB8AC3E}">
        <p14:creationId xmlns:p14="http://schemas.microsoft.com/office/powerpoint/2010/main" val="4002055315"/>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7">
            <a:extLst>
              <a:ext uri="{FF2B5EF4-FFF2-40B4-BE49-F238E27FC236}">
                <a16:creationId xmlns:a16="http://schemas.microsoft.com/office/drawing/2014/main" id="{F9686703-1D4F-4A73-9977-34826CDA138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D3AAD36A-233E-4946-8BDD-D60EF2FDF08B}" type="slidenum">
              <a:rPr lang="en-US" altLang="en-US" smtClean="0">
                <a:latin typeface="Times New Roman" panose="02020603050405020304" pitchFamily="18" charset="0"/>
              </a:rPr>
              <a:pPr/>
              <a:t>146</a:t>
            </a:fld>
            <a:endParaRPr lang="en-US" altLang="en-US">
              <a:latin typeface="Times New Roman" panose="02020603050405020304" pitchFamily="18" charset="0"/>
            </a:endParaRPr>
          </a:p>
        </p:txBody>
      </p:sp>
      <p:sp>
        <p:nvSpPr>
          <p:cNvPr id="8194" name="Rectangle 2">
            <a:extLst>
              <a:ext uri="{FF2B5EF4-FFF2-40B4-BE49-F238E27FC236}">
                <a16:creationId xmlns:a16="http://schemas.microsoft.com/office/drawing/2014/main" id="{F846CCB5-5FC2-49CC-86CB-DE765F76C8D7}"/>
              </a:ext>
            </a:extLst>
          </p:cNvPr>
          <p:cNvSpPr>
            <a:spLocks noGrp="1" noRot="1" noChangeAspect="1" noChangeArrowheads="1" noTextEdit="1"/>
          </p:cNvSpPr>
          <p:nvPr>
            <p:ph type="sldImg"/>
          </p:nvPr>
        </p:nvSpPr>
        <p:spPr>
          <a:ln/>
        </p:spPr>
      </p:sp>
      <p:sp>
        <p:nvSpPr>
          <p:cNvPr id="8195" name="Rectangle 3">
            <a:extLst>
              <a:ext uri="{FF2B5EF4-FFF2-40B4-BE49-F238E27FC236}">
                <a16:creationId xmlns:a16="http://schemas.microsoft.com/office/drawing/2014/main" id="{1A719C2B-2379-4C10-91EA-C9016AF0FEE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extLst>
      <p:ext uri="{BB962C8B-B14F-4D97-AF65-F5344CB8AC3E}">
        <p14:creationId xmlns:p14="http://schemas.microsoft.com/office/powerpoint/2010/main" val="5185791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itchFamily="34" charset="0"/>
                <a:ea typeface="MS PGothic" pitchFamily="34" charset="-128"/>
              </a:defRPr>
            </a:lvl1pPr>
            <a:lvl2pPr marL="742950" indent="-285750" defTabSz="939800">
              <a:defRPr>
                <a:solidFill>
                  <a:schemeClr val="tx1"/>
                </a:solidFill>
                <a:latin typeface="Verdana" pitchFamily="34" charset="0"/>
                <a:ea typeface="MS PGothic" pitchFamily="34" charset="-128"/>
              </a:defRPr>
            </a:lvl2pPr>
            <a:lvl3pPr marL="1143000" indent="-228600" defTabSz="939800">
              <a:defRPr>
                <a:solidFill>
                  <a:schemeClr val="tx1"/>
                </a:solidFill>
                <a:latin typeface="Verdana" pitchFamily="34" charset="0"/>
                <a:ea typeface="MS PGothic" pitchFamily="34" charset="-128"/>
              </a:defRPr>
            </a:lvl3pPr>
            <a:lvl4pPr marL="1600200" indent="-228600" defTabSz="939800">
              <a:defRPr>
                <a:solidFill>
                  <a:schemeClr val="tx1"/>
                </a:solidFill>
                <a:latin typeface="Verdana" pitchFamily="34" charset="0"/>
                <a:ea typeface="MS PGothic" pitchFamily="34" charset="-128"/>
              </a:defRPr>
            </a:lvl4pPr>
            <a:lvl5pPr marL="2057400" indent="-228600" defTabSz="939800">
              <a:defRPr>
                <a:solidFill>
                  <a:schemeClr val="tx1"/>
                </a:solidFill>
                <a:latin typeface="Verdana" pitchFamily="34" charset="0"/>
                <a:ea typeface="MS PGothic" pitchFamily="34" charset="-128"/>
              </a:defRPr>
            </a:lvl5pPr>
            <a:lvl6pPr marL="2514600" indent="-228600" defTabSz="9398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398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398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39800" eaLnBrk="0" fontAlgn="base" hangingPunct="0">
              <a:spcBef>
                <a:spcPct val="0"/>
              </a:spcBef>
              <a:spcAft>
                <a:spcPct val="0"/>
              </a:spcAft>
              <a:defRPr>
                <a:solidFill>
                  <a:schemeClr val="tx1"/>
                </a:solidFill>
                <a:latin typeface="Verdana" pitchFamily="34" charset="0"/>
                <a:ea typeface="MS PGothic" pitchFamily="34" charset="-128"/>
              </a:defRPr>
            </a:lvl9pPr>
          </a:lstStyle>
          <a:p>
            <a:fld id="{A8131F75-84CE-4A55-AF52-C79D3762B1AE}" type="slidenum">
              <a:rPr lang="en-US" altLang="en-US">
                <a:latin typeface="Times New Roman" pitchFamily="18" charset="0"/>
              </a:rPr>
              <a:pPr/>
              <a:t>12</a:t>
            </a:fld>
            <a:endParaRPr lang="en-US" altLang="en-US">
              <a:latin typeface="Times New Roman" pitchFamily="18" charset="0"/>
            </a:endParaRPr>
          </a:p>
        </p:txBody>
      </p:sp>
      <p:sp>
        <p:nvSpPr>
          <p:cNvPr id="77826" name="Rectangle 2"/>
          <p:cNvSpPr>
            <a:spLocks noGrp="1" noRot="1" noChangeAspect="1" noChangeArrowheads="1" noTextEdit="1"/>
          </p:cNvSpPr>
          <p:nvPr>
            <p:ph type="sldImg"/>
          </p:nvPr>
        </p:nvSpPr>
        <p:spPr>
          <a:ln/>
        </p:spPr>
      </p:sp>
      <p:sp>
        <p:nvSpPr>
          <p:cNvPr id="7782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itchFamily="18" charset="0"/>
            </a:endParaRPr>
          </a:p>
        </p:txBody>
      </p:sp>
    </p:spTree>
    <p:extLst>
      <p:ext uri="{BB962C8B-B14F-4D97-AF65-F5344CB8AC3E}">
        <p14:creationId xmlns:p14="http://schemas.microsoft.com/office/powerpoint/2010/main" val="2547528716"/>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7">
            <a:extLst>
              <a:ext uri="{FF2B5EF4-FFF2-40B4-BE49-F238E27FC236}">
                <a16:creationId xmlns:a16="http://schemas.microsoft.com/office/drawing/2014/main" id="{37A29DB9-DAC4-4235-B8E6-D6BA5E9AB5E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55BDF339-D079-482E-97EF-D957DD678C83}" type="slidenum">
              <a:rPr lang="en-US" altLang="en-US" smtClean="0">
                <a:latin typeface="Times New Roman" panose="02020603050405020304" pitchFamily="18" charset="0"/>
              </a:rPr>
              <a:pPr/>
              <a:t>147</a:t>
            </a:fld>
            <a:endParaRPr lang="en-US" altLang="en-US">
              <a:latin typeface="Times New Roman" panose="02020603050405020304" pitchFamily="18" charset="0"/>
            </a:endParaRPr>
          </a:p>
        </p:txBody>
      </p:sp>
      <p:sp>
        <p:nvSpPr>
          <p:cNvPr id="10242" name="Rectangle 2">
            <a:extLst>
              <a:ext uri="{FF2B5EF4-FFF2-40B4-BE49-F238E27FC236}">
                <a16:creationId xmlns:a16="http://schemas.microsoft.com/office/drawing/2014/main" id="{48451915-DF72-481D-AC96-8BC6EAA51A66}"/>
              </a:ext>
            </a:extLst>
          </p:cNvPr>
          <p:cNvSpPr>
            <a:spLocks noGrp="1" noRot="1" noChangeAspect="1" noChangeArrowheads="1" noTextEdit="1"/>
          </p:cNvSpPr>
          <p:nvPr>
            <p:ph type="sldImg"/>
          </p:nvPr>
        </p:nvSpPr>
        <p:spPr>
          <a:ln/>
        </p:spPr>
      </p:sp>
      <p:sp>
        <p:nvSpPr>
          <p:cNvPr id="10243" name="Rectangle 3">
            <a:extLst>
              <a:ext uri="{FF2B5EF4-FFF2-40B4-BE49-F238E27FC236}">
                <a16:creationId xmlns:a16="http://schemas.microsoft.com/office/drawing/2014/main" id="{94F3130A-4EFC-40FB-A8EB-1CBC617845F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extLst>
      <p:ext uri="{BB962C8B-B14F-4D97-AF65-F5344CB8AC3E}">
        <p14:creationId xmlns:p14="http://schemas.microsoft.com/office/powerpoint/2010/main" val="1058277342"/>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itchFamily="34" charset="0"/>
                <a:ea typeface="MS PGothic" pitchFamily="34" charset="-128"/>
              </a:defRPr>
            </a:lvl1pPr>
            <a:lvl2pPr marL="742950" indent="-285750" defTabSz="930275">
              <a:defRPr>
                <a:solidFill>
                  <a:schemeClr val="tx1"/>
                </a:solidFill>
                <a:latin typeface="Verdana" pitchFamily="34" charset="0"/>
                <a:ea typeface="MS PGothic" pitchFamily="34" charset="-128"/>
              </a:defRPr>
            </a:lvl2pPr>
            <a:lvl3pPr marL="1143000" indent="-228600" defTabSz="930275">
              <a:defRPr>
                <a:solidFill>
                  <a:schemeClr val="tx1"/>
                </a:solidFill>
                <a:latin typeface="Verdana" pitchFamily="34" charset="0"/>
                <a:ea typeface="MS PGothic" pitchFamily="34" charset="-128"/>
              </a:defRPr>
            </a:lvl3pPr>
            <a:lvl4pPr marL="1600200" indent="-228600" defTabSz="930275">
              <a:defRPr>
                <a:solidFill>
                  <a:schemeClr val="tx1"/>
                </a:solidFill>
                <a:latin typeface="Verdana" pitchFamily="34" charset="0"/>
                <a:ea typeface="MS PGothic" pitchFamily="34" charset="-128"/>
              </a:defRPr>
            </a:lvl4pPr>
            <a:lvl5pPr marL="2057400" indent="-228600" defTabSz="930275">
              <a:defRPr>
                <a:solidFill>
                  <a:schemeClr val="tx1"/>
                </a:solidFill>
                <a:latin typeface="Verdana"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itchFamily="34" charset="0"/>
                <a:ea typeface="MS PGothic" pitchFamily="34" charset="-128"/>
              </a:defRPr>
            </a:lvl9pPr>
          </a:lstStyle>
          <a:p>
            <a:fld id="{E676C29C-8252-49F3-BB37-0F68A937E89C}" type="slidenum">
              <a:rPr lang="en-US" altLang="en-US">
                <a:latin typeface="Times New Roman" pitchFamily="18" charset="0"/>
              </a:rPr>
              <a:pPr/>
              <a:t>148</a:t>
            </a:fld>
            <a:endParaRPr lang="en-US" altLang="en-US">
              <a:latin typeface="Times New Roman" pitchFamily="18" charset="0"/>
            </a:endParaRPr>
          </a:p>
        </p:txBody>
      </p:sp>
      <p:sp>
        <p:nvSpPr>
          <p:cNvPr id="14338" name="Rectangle 2"/>
          <p:cNvSpPr>
            <a:spLocks noGrp="1" noRot="1" noChangeAspect="1" noChangeArrowheads="1" noTextEdit="1"/>
          </p:cNvSpPr>
          <p:nvPr>
            <p:ph type="sldImg"/>
          </p:nvPr>
        </p:nvSpPr>
        <p:spPr>
          <a:xfrm>
            <a:off x="1182688" y="698500"/>
            <a:ext cx="4646612" cy="3486150"/>
          </a:xfrm>
          <a:ln/>
        </p:spPr>
      </p:sp>
      <p:sp>
        <p:nvSpPr>
          <p:cNvPr id="1433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itchFamily="18" charset="0"/>
            </a:endParaRPr>
          </a:p>
        </p:txBody>
      </p:sp>
    </p:spTree>
    <p:extLst>
      <p:ext uri="{BB962C8B-B14F-4D97-AF65-F5344CB8AC3E}">
        <p14:creationId xmlns:p14="http://schemas.microsoft.com/office/powerpoint/2010/main" val="590543535"/>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Rot="1" noChangeAspect="1" noChangeArrowheads="1" noTextEdit="1"/>
          </p:cNvSpPr>
          <p:nvPr>
            <p:ph type="sldImg"/>
          </p:nvPr>
        </p:nvSpPr>
        <p:spPr>
          <a:ln/>
        </p:spPr>
      </p:sp>
      <p:sp>
        <p:nvSpPr>
          <p:cNvPr id="2150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033372903"/>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7">
            <a:extLst>
              <a:ext uri="{FF2B5EF4-FFF2-40B4-BE49-F238E27FC236}">
                <a16:creationId xmlns:a16="http://schemas.microsoft.com/office/drawing/2014/main" id="{BAFD01C0-5A7D-46C5-A3EC-893E26FB1CC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052C7583-E25E-42B1-B377-9E2E25B85DE3}" type="slidenum">
              <a:rPr lang="en-US" altLang="en-US" smtClean="0">
                <a:latin typeface="Times New Roman" panose="02020603050405020304" pitchFamily="18" charset="0"/>
              </a:rPr>
              <a:pPr/>
              <a:t>152</a:t>
            </a:fld>
            <a:endParaRPr lang="en-US" altLang="en-US">
              <a:latin typeface="Times New Roman" panose="02020603050405020304" pitchFamily="18" charset="0"/>
            </a:endParaRPr>
          </a:p>
        </p:txBody>
      </p:sp>
      <p:sp>
        <p:nvSpPr>
          <p:cNvPr id="23554" name="Rectangle 2">
            <a:extLst>
              <a:ext uri="{FF2B5EF4-FFF2-40B4-BE49-F238E27FC236}">
                <a16:creationId xmlns:a16="http://schemas.microsoft.com/office/drawing/2014/main" id="{184B0100-BF36-47FB-B419-FECF119719B0}"/>
              </a:ext>
            </a:extLst>
          </p:cNvPr>
          <p:cNvSpPr>
            <a:spLocks noGrp="1" noRot="1" noChangeAspect="1" noChangeArrowheads="1" noTextEdit="1"/>
          </p:cNvSpPr>
          <p:nvPr>
            <p:ph type="sldImg"/>
          </p:nvPr>
        </p:nvSpPr>
        <p:spPr>
          <a:ln/>
        </p:spPr>
      </p:sp>
      <p:sp>
        <p:nvSpPr>
          <p:cNvPr id="23555" name="Rectangle 3">
            <a:extLst>
              <a:ext uri="{FF2B5EF4-FFF2-40B4-BE49-F238E27FC236}">
                <a16:creationId xmlns:a16="http://schemas.microsoft.com/office/drawing/2014/main" id="{5D8BCCAD-BBCC-4EFD-A7F8-B4FB558139F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extLst>
      <p:ext uri="{BB962C8B-B14F-4D97-AF65-F5344CB8AC3E}">
        <p14:creationId xmlns:p14="http://schemas.microsoft.com/office/powerpoint/2010/main" val="1909481339"/>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a:extLst>
              <a:ext uri="{FF2B5EF4-FFF2-40B4-BE49-F238E27FC236}">
                <a16:creationId xmlns:a16="http://schemas.microsoft.com/office/drawing/2014/main" id="{47090E75-20C9-492E-A8E1-CA46BD6FC75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555418E6-809C-4662-89DF-BEF89E899F00}" type="slidenum">
              <a:rPr lang="en-US" altLang="en-US">
                <a:latin typeface="Times New Roman" panose="02020603050405020304" pitchFamily="18" charset="0"/>
              </a:rPr>
              <a:pPr/>
              <a:t>153</a:t>
            </a:fld>
            <a:endParaRPr lang="en-US" altLang="en-US">
              <a:latin typeface="Times New Roman" panose="02020603050405020304" pitchFamily="18" charset="0"/>
            </a:endParaRPr>
          </a:p>
        </p:txBody>
      </p:sp>
      <p:sp>
        <p:nvSpPr>
          <p:cNvPr id="55299" name="Rectangle 2">
            <a:extLst>
              <a:ext uri="{FF2B5EF4-FFF2-40B4-BE49-F238E27FC236}">
                <a16:creationId xmlns:a16="http://schemas.microsoft.com/office/drawing/2014/main" id="{B65CDCB2-F76A-4019-900A-C03B6A3AA560}"/>
              </a:ext>
            </a:extLst>
          </p:cNvPr>
          <p:cNvSpPr>
            <a:spLocks noGrp="1" noRot="1" noChangeAspect="1" noChangeArrowheads="1" noTextEdit="1"/>
          </p:cNvSpPr>
          <p:nvPr>
            <p:ph type="sldImg"/>
          </p:nvPr>
        </p:nvSpPr>
        <p:spPr>
          <a:ln/>
        </p:spPr>
      </p:sp>
      <p:sp>
        <p:nvSpPr>
          <p:cNvPr id="55300" name="Rectangle 3">
            <a:extLst>
              <a:ext uri="{FF2B5EF4-FFF2-40B4-BE49-F238E27FC236}">
                <a16:creationId xmlns:a16="http://schemas.microsoft.com/office/drawing/2014/main" id="{26B99814-4B6A-4EEF-9FAD-83D73A5AE3A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3851832937"/>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03166EAB-DB28-4DD3-A5B0-9E1403DFC4AB}" type="slidenum">
              <a:rPr lang="en-US" altLang="en-US" smtClean="0">
                <a:latin typeface="Times New Roman" panose="02020603050405020304" pitchFamily="18" charset="0"/>
              </a:rPr>
              <a:pPr/>
              <a:t>155</a:t>
            </a:fld>
            <a:endParaRPr lang="en-US" altLang="en-US">
              <a:latin typeface="Times New Roman" panose="02020603050405020304" pitchFamily="18" charset="0"/>
            </a:endParaRPr>
          </a:p>
        </p:txBody>
      </p:sp>
      <p:sp>
        <p:nvSpPr>
          <p:cNvPr id="39939" name="Rectangle 2"/>
          <p:cNvSpPr>
            <a:spLocks noGrp="1" noRot="1" noChangeAspect="1" noChangeArrowheads="1" noTextEdit="1"/>
          </p:cNvSpPr>
          <p:nvPr>
            <p:ph type="sldImg"/>
          </p:nvPr>
        </p:nvSpPr>
        <p:spPr>
          <a:ln/>
        </p:spPr>
      </p:sp>
      <p:sp>
        <p:nvSpPr>
          <p:cNvPr id="399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extLst>
      <p:ext uri="{BB962C8B-B14F-4D97-AF65-F5344CB8AC3E}">
        <p14:creationId xmlns:p14="http://schemas.microsoft.com/office/powerpoint/2010/main" val="41044163"/>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7">
            <a:extLst>
              <a:ext uri="{FF2B5EF4-FFF2-40B4-BE49-F238E27FC236}">
                <a16:creationId xmlns:a16="http://schemas.microsoft.com/office/drawing/2014/main" id="{770B4F17-7C72-4550-896A-266464CFE90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4775A050-B6EF-4DC0-99C9-9163C99DD141}" type="slidenum">
              <a:rPr lang="en-US" altLang="en-US" smtClean="0">
                <a:latin typeface="Times New Roman" panose="02020603050405020304" pitchFamily="18" charset="0"/>
              </a:rPr>
              <a:pPr/>
              <a:t>156</a:t>
            </a:fld>
            <a:endParaRPr lang="en-US" altLang="en-US">
              <a:latin typeface="Times New Roman" panose="02020603050405020304" pitchFamily="18" charset="0"/>
            </a:endParaRPr>
          </a:p>
        </p:txBody>
      </p:sp>
      <p:sp>
        <p:nvSpPr>
          <p:cNvPr id="29698" name="Rectangle 2">
            <a:extLst>
              <a:ext uri="{FF2B5EF4-FFF2-40B4-BE49-F238E27FC236}">
                <a16:creationId xmlns:a16="http://schemas.microsoft.com/office/drawing/2014/main" id="{3C73A33C-48D1-4870-89C8-93B8DC110109}"/>
              </a:ext>
            </a:extLst>
          </p:cNvPr>
          <p:cNvSpPr>
            <a:spLocks noGrp="1" noRot="1" noChangeAspect="1" noChangeArrowheads="1" noTextEdit="1"/>
          </p:cNvSpPr>
          <p:nvPr>
            <p:ph type="sldImg"/>
          </p:nvPr>
        </p:nvSpPr>
        <p:spPr>
          <a:ln/>
        </p:spPr>
      </p:sp>
      <p:sp>
        <p:nvSpPr>
          <p:cNvPr id="29699" name="Rectangle 3">
            <a:extLst>
              <a:ext uri="{FF2B5EF4-FFF2-40B4-BE49-F238E27FC236}">
                <a16:creationId xmlns:a16="http://schemas.microsoft.com/office/drawing/2014/main" id="{D28C2D32-5232-4587-95C3-BD4A6F6C20A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extLst>
      <p:ext uri="{BB962C8B-B14F-4D97-AF65-F5344CB8AC3E}">
        <p14:creationId xmlns:p14="http://schemas.microsoft.com/office/powerpoint/2010/main" val="4289521853"/>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01495A4D-1C2A-44D6-BBCF-DA284972F8B0}" type="slidenum">
              <a:rPr lang="en-US" altLang="en-US" smtClean="0">
                <a:latin typeface="Times New Roman" panose="02020603050405020304" pitchFamily="18" charset="0"/>
              </a:rPr>
              <a:pPr/>
              <a:t>157</a:t>
            </a:fld>
            <a:endParaRPr lang="en-US" altLang="en-US">
              <a:latin typeface="Times New Roman" panose="02020603050405020304" pitchFamily="18" charset="0"/>
            </a:endParaRPr>
          </a:p>
        </p:txBody>
      </p:sp>
      <p:sp>
        <p:nvSpPr>
          <p:cNvPr id="44035" name="Rectangle 2"/>
          <p:cNvSpPr>
            <a:spLocks noGrp="1" noRot="1" noChangeAspect="1" noChangeArrowheads="1" noTextEdit="1"/>
          </p:cNvSpPr>
          <p:nvPr>
            <p:ph type="sldImg"/>
          </p:nvPr>
        </p:nvSpPr>
        <p:spPr>
          <a:ln/>
        </p:spPr>
      </p:sp>
      <p:sp>
        <p:nvSpPr>
          <p:cNvPr id="440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extLst>
      <p:ext uri="{BB962C8B-B14F-4D97-AF65-F5344CB8AC3E}">
        <p14:creationId xmlns:p14="http://schemas.microsoft.com/office/powerpoint/2010/main" val="2025571000"/>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7">
            <a:extLst>
              <a:ext uri="{FF2B5EF4-FFF2-40B4-BE49-F238E27FC236}">
                <a16:creationId xmlns:a16="http://schemas.microsoft.com/office/drawing/2014/main" id="{F3219F75-A620-4DC6-93E1-70E8922DA9D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05218678-FF48-4F82-A5B6-784F533A9B2A}" type="slidenum">
              <a:rPr lang="en-US" altLang="en-US" smtClean="0">
                <a:latin typeface="Times New Roman" panose="02020603050405020304" pitchFamily="18" charset="0"/>
              </a:rPr>
              <a:pPr/>
              <a:t>158</a:t>
            </a:fld>
            <a:endParaRPr lang="en-US" altLang="en-US">
              <a:latin typeface="Times New Roman" panose="02020603050405020304" pitchFamily="18" charset="0"/>
            </a:endParaRPr>
          </a:p>
        </p:txBody>
      </p:sp>
      <p:sp>
        <p:nvSpPr>
          <p:cNvPr id="37890" name="Rectangle 2">
            <a:extLst>
              <a:ext uri="{FF2B5EF4-FFF2-40B4-BE49-F238E27FC236}">
                <a16:creationId xmlns:a16="http://schemas.microsoft.com/office/drawing/2014/main" id="{106FF359-D074-4953-97AD-952E01F9DECD}"/>
              </a:ext>
            </a:extLst>
          </p:cNvPr>
          <p:cNvSpPr>
            <a:spLocks noGrp="1" noRot="1" noChangeAspect="1" noChangeArrowheads="1" noTextEdit="1"/>
          </p:cNvSpPr>
          <p:nvPr>
            <p:ph type="sldImg"/>
          </p:nvPr>
        </p:nvSpPr>
        <p:spPr>
          <a:ln/>
        </p:spPr>
      </p:sp>
      <p:sp>
        <p:nvSpPr>
          <p:cNvPr id="37891" name="Rectangle 3">
            <a:extLst>
              <a:ext uri="{FF2B5EF4-FFF2-40B4-BE49-F238E27FC236}">
                <a16:creationId xmlns:a16="http://schemas.microsoft.com/office/drawing/2014/main" id="{2D2E3716-FC1F-4DF3-914D-840763D3D8D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extLst>
      <p:ext uri="{BB962C8B-B14F-4D97-AF65-F5344CB8AC3E}">
        <p14:creationId xmlns:p14="http://schemas.microsoft.com/office/powerpoint/2010/main" val="1320380922"/>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7">
            <a:extLst>
              <a:ext uri="{FF2B5EF4-FFF2-40B4-BE49-F238E27FC236}">
                <a16:creationId xmlns:a16="http://schemas.microsoft.com/office/drawing/2014/main" id="{B0D46DBD-29BF-47DC-A35A-DE0E9753865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4E9EA07E-4B01-40D1-9BF2-B2DA0AC533EB}" type="slidenum">
              <a:rPr lang="en-US" altLang="en-US" smtClean="0">
                <a:latin typeface="Times New Roman" panose="02020603050405020304" pitchFamily="18" charset="0"/>
              </a:rPr>
              <a:pPr/>
              <a:t>159</a:t>
            </a:fld>
            <a:endParaRPr lang="en-US" altLang="en-US">
              <a:latin typeface="Times New Roman" panose="02020603050405020304" pitchFamily="18" charset="0"/>
            </a:endParaRPr>
          </a:p>
        </p:txBody>
      </p:sp>
      <p:sp>
        <p:nvSpPr>
          <p:cNvPr id="39938" name="Rectangle 2">
            <a:extLst>
              <a:ext uri="{FF2B5EF4-FFF2-40B4-BE49-F238E27FC236}">
                <a16:creationId xmlns:a16="http://schemas.microsoft.com/office/drawing/2014/main" id="{B55A3E06-AEE7-4069-9749-C5E09B8DB835}"/>
              </a:ext>
            </a:extLst>
          </p:cNvPr>
          <p:cNvSpPr>
            <a:spLocks noGrp="1" noRot="1" noChangeAspect="1" noChangeArrowheads="1" noTextEdit="1"/>
          </p:cNvSpPr>
          <p:nvPr>
            <p:ph type="sldImg"/>
          </p:nvPr>
        </p:nvSpPr>
        <p:spPr>
          <a:ln/>
        </p:spPr>
      </p:sp>
      <p:sp>
        <p:nvSpPr>
          <p:cNvPr id="39939" name="Rectangle 3">
            <a:extLst>
              <a:ext uri="{FF2B5EF4-FFF2-40B4-BE49-F238E27FC236}">
                <a16:creationId xmlns:a16="http://schemas.microsoft.com/office/drawing/2014/main" id="{ED804FE9-08D2-454C-A896-B04B20ADD48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extLst>
      <p:ext uri="{BB962C8B-B14F-4D97-AF65-F5344CB8AC3E}">
        <p14:creationId xmlns:p14="http://schemas.microsoft.com/office/powerpoint/2010/main" val="7298512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Rectangle 2"/>
          <p:cNvSpPr>
            <a:spLocks noGrp="1" noRot="1" noChangeAspect="1" noChangeArrowheads="1" noTextEdit="1"/>
          </p:cNvSpPr>
          <p:nvPr>
            <p:ph type="sldImg"/>
          </p:nvPr>
        </p:nvSpPr>
        <p:spPr>
          <a:ln/>
        </p:spPr>
      </p:sp>
      <p:sp>
        <p:nvSpPr>
          <p:cNvPr id="8397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itchFamily="18" charset="0"/>
            </a:endParaRPr>
          </a:p>
        </p:txBody>
      </p:sp>
    </p:spTree>
    <p:extLst>
      <p:ext uri="{BB962C8B-B14F-4D97-AF65-F5344CB8AC3E}">
        <p14:creationId xmlns:p14="http://schemas.microsoft.com/office/powerpoint/2010/main" val="1460437021"/>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Rectangle 7">
            <a:extLst>
              <a:ext uri="{FF2B5EF4-FFF2-40B4-BE49-F238E27FC236}">
                <a16:creationId xmlns:a16="http://schemas.microsoft.com/office/drawing/2014/main" id="{B023BF81-8AAA-474E-AC3A-576954F577A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12552FFF-E72A-4B58-AB2B-178C2C79C9DC}" type="slidenum">
              <a:rPr lang="en-US" altLang="en-US" smtClean="0">
                <a:latin typeface="Times New Roman" panose="02020603050405020304" pitchFamily="18" charset="0"/>
              </a:rPr>
              <a:pPr/>
              <a:t>162</a:t>
            </a:fld>
            <a:endParaRPr lang="en-US" altLang="en-US">
              <a:latin typeface="Times New Roman" panose="02020603050405020304" pitchFamily="18" charset="0"/>
            </a:endParaRPr>
          </a:p>
        </p:txBody>
      </p:sp>
      <p:sp>
        <p:nvSpPr>
          <p:cNvPr id="45058" name="Rectangle 2">
            <a:extLst>
              <a:ext uri="{FF2B5EF4-FFF2-40B4-BE49-F238E27FC236}">
                <a16:creationId xmlns:a16="http://schemas.microsoft.com/office/drawing/2014/main" id="{1736F731-613D-42B9-B30C-04527F8B47EF}"/>
              </a:ext>
            </a:extLst>
          </p:cNvPr>
          <p:cNvSpPr>
            <a:spLocks noGrp="1" noRot="1" noChangeAspect="1" noChangeArrowheads="1" noTextEdit="1"/>
          </p:cNvSpPr>
          <p:nvPr>
            <p:ph type="sldImg"/>
          </p:nvPr>
        </p:nvSpPr>
        <p:spPr>
          <a:ln/>
        </p:spPr>
      </p:sp>
      <p:sp>
        <p:nvSpPr>
          <p:cNvPr id="45059" name="Rectangle 3">
            <a:extLst>
              <a:ext uri="{FF2B5EF4-FFF2-40B4-BE49-F238E27FC236}">
                <a16:creationId xmlns:a16="http://schemas.microsoft.com/office/drawing/2014/main" id="{460C8073-54F6-4172-9034-055754BBB3A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extLst>
      <p:ext uri="{BB962C8B-B14F-4D97-AF65-F5344CB8AC3E}">
        <p14:creationId xmlns:p14="http://schemas.microsoft.com/office/powerpoint/2010/main" val="3893826348"/>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A72EA03C-A317-4F69-BC13-75977BCF9115}" type="slidenum">
              <a:rPr lang="en-US" altLang="en-US" smtClean="0">
                <a:latin typeface="Times New Roman" panose="02020603050405020304" pitchFamily="18" charset="0"/>
              </a:rPr>
              <a:pPr/>
              <a:t>164</a:t>
            </a:fld>
            <a:endParaRPr lang="en-US" altLang="en-US">
              <a:latin typeface="Times New Roman" panose="02020603050405020304" pitchFamily="18" charset="0"/>
            </a:endParaRPr>
          </a:p>
        </p:txBody>
      </p:sp>
      <p:sp>
        <p:nvSpPr>
          <p:cNvPr id="60419" name="Rectangle 2"/>
          <p:cNvSpPr>
            <a:spLocks noGrp="1" noRot="1" noChangeAspect="1" noChangeArrowheads="1" noTextEdit="1"/>
          </p:cNvSpPr>
          <p:nvPr>
            <p:ph type="sldImg"/>
          </p:nvPr>
        </p:nvSpPr>
        <p:spPr>
          <a:ln/>
        </p:spPr>
      </p:sp>
      <p:sp>
        <p:nvSpPr>
          <p:cNvPr id="604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extLst>
      <p:ext uri="{BB962C8B-B14F-4D97-AF65-F5344CB8AC3E}">
        <p14:creationId xmlns:p14="http://schemas.microsoft.com/office/powerpoint/2010/main" val="4155749975"/>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3C83B376-1035-403F-B8AD-C3F40D3C0ECA}" type="slidenum">
              <a:rPr lang="en-US" altLang="en-US" smtClean="0">
                <a:latin typeface="Times New Roman" panose="02020603050405020304" pitchFamily="18" charset="0"/>
              </a:rPr>
              <a:pPr/>
              <a:t>165</a:t>
            </a:fld>
            <a:endParaRPr lang="en-US" altLang="en-US">
              <a:latin typeface="Times New Roman" panose="02020603050405020304" pitchFamily="18" charset="0"/>
            </a:endParaRPr>
          </a:p>
        </p:txBody>
      </p:sp>
      <p:sp>
        <p:nvSpPr>
          <p:cNvPr id="75779" name="Rectangle 2"/>
          <p:cNvSpPr>
            <a:spLocks noGrp="1" noRot="1" noChangeAspect="1" noChangeArrowheads="1" noTextEdit="1"/>
          </p:cNvSpPr>
          <p:nvPr>
            <p:ph type="sldImg"/>
          </p:nvPr>
        </p:nvSpPr>
        <p:spPr>
          <a:ln/>
        </p:spPr>
      </p:sp>
      <p:sp>
        <p:nvSpPr>
          <p:cNvPr id="757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extLst>
      <p:ext uri="{BB962C8B-B14F-4D97-AF65-F5344CB8AC3E}">
        <p14:creationId xmlns:p14="http://schemas.microsoft.com/office/powerpoint/2010/main" val="1450391624"/>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83CBCBC5-A83D-47CC-8CBF-AE730D7C05FB}" type="slidenum">
              <a:rPr lang="en-US" altLang="en-US" smtClean="0">
                <a:latin typeface="Times New Roman" panose="02020603050405020304" pitchFamily="18" charset="0"/>
              </a:rPr>
              <a:pPr/>
              <a:t>166</a:t>
            </a:fld>
            <a:endParaRPr lang="en-US" altLang="en-US">
              <a:latin typeface="Times New Roman" panose="02020603050405020304" pitchFamily="18" charset="0"/>
            </a:endParaRPr>
          </a:p>
        </p:txBody>
      </p:sp>
      <p:sp>
        <p:nvSpPr>
          <p:cNvPr id="86019" name="Rectangle 2"/>
          <p:cNvSpPr>
            <a:spLocks noGrp="1" noRot="1" noChangeAspect="1" noChangeArrowheads="1" noTextEdit="1"/>
          </p:cNvSpPr>
          <p:nvPr>
            <p:ph type="sldImg"/>
          </p:nvPr>
        </p:nvSpPr>
        <p:spPr>
          <a:ln/>
        </p:spPr>
      </p:sp>
      <p:sp>
        <p:nvSpPr>
          <p:cNvPr id="860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extLst>
      <p:ext uri="{BB962C8B-B14F-4D97-AF65-F5344CB8AC3E}">
        <p14:creationId xmlns:p14="http://schemas.microsoft.com/office/powerpoint/2010/main" val="26628467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Rectangle 2"/>
          <p:cNvSpPr>
            <a:spLocks noGrp="1" noRot="1" noChangeAspect="1" noChangeArrowheads="1" noTextEdit="1"/>
          </p:cNvSpPr>
          <p:nvPr>
            <p:ph type="sldImg"/>
          </p:nvPr>
        </p:nvSpPr>
        <p:spPr>
          <a:ln/>
        </p:spPr>
      </p:sp>
      <p:sp>
        <p:nvSpPr>
          <p:cNvPr id="8806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itchFamily="18" charset="0"/>
            </a:endParaRPr>
          </a:p>
        </p:txBody>
      </p:sp>
    </p:spTree>
    <p:extLst>
      <p:ext uri="{BB962C8B-B14F-4D97-AF65-F5344CB8AC3E}">
        <p14:creationId xmlns:p14="http://schemas.microsoft.com/office/powerpoint/2010/main" val="24969762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itchFamily="34" charset="0"/>
                <a:ea typeface="MS PGothic" pitchFamily="34" charset="-128"/>
              </a:defRPr>
            </a:lvl1pPr>
            <a:lvl2pPr marL="742950" indent="-285750" defTabSz="939800">
              <a:defRPr>
                <a:solidFill>
                  <a:schemeClr val="tx1"/>
                </a:solidFill>
                <a:latin typeface="Verdana" pitchFamily="34" charset="0"/>
                <a:ea typeface="MS PGothic" pitchFamily="34" charset="-128"/>
              </a:defRPr>
            </a:lvl2pPr>
            <a:lvl3pPr marL="1143000" indent="-228600" defTabSz="939800">
              <a:defRPr>
                <a:solidFill>
                  <a:schemeClr val="tx1"/>
                </a:solidFill>
                <a:latin typeface="Verdana" pitchFamily="34" charset="0"/>
                <a:ea typeface="MS PGothic" pitchFamily="34" charset="-128"/>
              </a:defRPr>
            </a:lvl3pPr>
            <a:lvl4pPr marL="1600200" indent="-228600" defTabSz="939800">
              <a:defRPr>
                <a:solidFill>
                  <a:schemeClr val="tx1"/>
                </a:solidFill>
                <a:latin typeface="Verdana" pitchFamily="34" charset="0"/>
                <a:ea typeface="MS PGothic" pitchFamily="34" charset="-128"/>
              </a:defRPr>
            </a:lvl4pPr>
            <a:lvl5pPr marL="2057400" indent="-228600" defTabSz="939800">
              <a:defRPr>
                <a:solidFill>
                  <a:schemeClr val="tx1"/>
                </a:solidFill>
                <a:latin typeface="Verdana" pitchFamily="34" charset="0"/>
                <a:ea typeface="MS PGothic" pitchFamily="34" charset="-128"/>
              </a:defRPr>
            </a:lvl5pPr>
            <a:lvl6pPr marL="2514600" indent="-228600" defTabSz="9398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398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398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39800" eaLnBrk="0" fontAlgn="base" hangingPunct="0">
              <a:spcBef>
                <a:spcPct val="0"/>
              </a:spcBef>
              <a:spcAft>
                <a:spcPct val="0"/>
              </a:spcAft>
              <a:defRPr>
                <a:solidFill>
                  <a:schemeClr val="tx1"/>
                </a:solidFill>
                <a:latin typeface="Verdana" pitchFamily="34" charset="0"/>
                <a:ea typeface="MS PGothic" pitchFamily="34" charset="-128"/>
              </a:defRPr>
            </a:lvl9pPr>
          </a:lstStyle>
          <a:p>
            <a:fld id="{1E7E484C-4EDC-4232-A2ED-6F359CC0079B}" type="slidenum">
              <a:rPr lang="en-US" altLang="en-US">
                <a:latin typeface="Times New Roman" pitchFamily="18" charset="0"/>
              </a:rPr>
              <a:pPr/>
              <a:t>15</a:t>
            </a:fld>
            <a:endParaRPr lang="en-US" altLang="en-US">
              <a:latin typeface="Times New Roman" pitchFamily="18" charset="0"/>
            </a:endParaRPr>
          </a:p>
        </p:txBody>
      </p:sp>
      <p:sp>
        <p:nvSpPr>
          <p:cNvPr id="90114" name="Rectangle 2"/>
          <p:cNvSpPr>
            <a:spLocks noGrp="1" noRot="1" noChangeAspect="1" noChangeArrowheads="1" noTextEdit="1"/>
          </p:cNvSpPr>
          <p:nvPr>
            <p:ph type="sldImg"/>
          </p:nvPr>
        </p:nvSpPr>
        <p:spPr>
          <a:ln/>
        </p:spPr>
      </p:sp>
      <p:sp>
        <p:nvSpPr>
          <p:cNvPr id="9011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itchFamily="18" charset="0"/>
            </a:endParaRPr>
          </a:p>
        </p:txBody>
      </p:sp>
    </p:spTree>
    <p:extLst>
      <p:ext uri="{BB962C8B-B14F-4D97-AF65-F5344CB8AC3E}">
        <p14:creationId xmlns:p14="http://schemas.microsoft.com/office/powerpoint/2010/main" val="29908882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itchFamily="34" charset="0"/>
                <a:ea typeface="MS PGothic" pitchFamily="34" charset="-128"/>
              </a:defRPr>
            </a:lvl1pPr>
            <a:lvl2pPr marL="742950" indent="-285750" defTabSz="939800">
              <a:defRPr>
                <a:solidFill>
                  <a:schemeClr val="tx1"/>
                </a:solidFill>
                <a:latin typeface="Verdana" pitchFamily="34" charset="0"/>
                <a:ea typeface="MS PGothic" pitchFamily="34" charset="-128"/>
              </a:defRPr>
            </a:lvl2pPr>
            <a:lvl3pPr marL="1143000" indent="-228600" defTabSz="939800">
              <a:defRPr>
                <a:solidFill>
                  <a:schemeClr val="tx1"/>
                </a:solidFill>
                <a:latin typeface="Verdana" pitchFamily="34" charset="0"/>
                <a:ea typeface="MS PGothic" pitchFamily="34" charset="-128"/>
              </a:defRPr>
            </a:lvl3pPr>
            <a:lvl4pPr marL="1600200" indent="-228600" defTabSz="939800">
              <a:defRPr>
                <a:solidFill>
                  <a:schemeClr val="tx1"/>
                </a:solidFill>
                <a:latin typeface="Verdana" pitchFamily="34" charset="0"/>
                <a:ea typeface="MS PGothic" pitchFamily="34" charset="-128"/>
              </a:defRPr>
            </a:lvl4pPr>
            <a:lvl5pPr marL="2057400" indent="-228600" defTabSz="939800">
              <a:defRPr>
                <a:solidFill>
                  <a:schemeClr val="tx1"/>
                </a:solidFill>
                <a:latin typeface="Verdana" pitchFamily="34" charset="0"/>
                <a:ea typeface="MS PGothic" pitchFamily="34" charset="-128"/>
              </a:defRPr>
            </a:lvl5pPr>
            <a:lvl6pPr marL="2514600" indent="-228600" defTabSz="9398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398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398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39800" eaLnBrk="0" fontAlgn="base" hangingPunct="0">
              <a:spcBef>
                <a:spcPct val="0"/>
              </a:spcBef>
              <a:spcAft>
                <a:spcPct val="0"/>
              </a:spcAft>
              <a:defRPr>
                <a:solidFill>
                  <a:schemeClr val="tx1"/>
                </a:solidFill>
                <a:latin typeface="Verdana" pitchFamily="34" charset="0"/>
                <a:ea typeface="MS PGothic" pitchFamily="34" charset="-128"/>
              </a:defRPr>
            </a:lvl9pPr>
          </a:lstStyle>
          <a:p>
            <a:fld id="{B7BA5E4D-26B3-46A8-9C1C-8D541E548E29}" type="slidenum">
              <a:rPr lang="en-US" altLang="en-US">
                <a:latin typeface="Times New Roman" pitchFamily="18" charset="0"/>
              </a:rPr>
              <a:pPr/>
              <a:t>16</a:t>
            </a:fld>
            <a:endParaRPr lang="en-US" altLang="en-US">
              <a:latin typeface="Times New Roman" pitchFamily="18" charset="0"/>
            </a:endParaRPr>
          </a:p>
        </p:txBody>
      </p:sp>
      <p:sp>
        <p:nvSpPr>
          <p:cNvPr id="92162" name="Rectangle 2"/>
          <p:cNvSpPr>
            <a:spLocks noGrp="1" noRot="1" noChangeAspect="1" noChangeArrowheads="1" noTextEdit="1"/>
          </p:cNvSpPr>
          <p:nvPr>
            <p:ph type="sldImg"/>
          </p:nvPr>
        </p:nvSpPr>
        <p:spPr>
          <a:ln/>
        </p:spPr>
      </p:sp>
      <p:sp>
        <p:nvSpPr>
          <p:cNvPr id="9216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itchFamily="18" charset="0"/>
            </a:endParaRPr>
          </a:p>
        </p:txBody>
      </p:sp>
    </p:spTree>
    <p:extLst>
      <p:ext uri="{BB962C8B-B14F-4D97-AF65-F5344CB8AC3E}">
        <p14:creationId xmlns:p14="http://schemas.microsoft.com/office/powerpoint/2010/main" val="6651828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itchFamily="34" charset="0"/>
                <a:ea typeface="MS PGothic" pitchFamily="34" charset="-128"/>
              </a:defRPr>
            </a:lvl1pPr>
            <a:lvl2pPr marL="742950" indent="-285750" defTabSz="939800">
              <a:defRPr>
                <a:solidFill>
                  <a:schemeClr val="tx1"/>
                </a:solidFill>
                <a:latin typeface="Verdana" pitchFamily="34" charset="0"/>
                <a:ea typeface="MS PGothic" pitchFamily="34" charset="-128"/>
              </a:defRPr>
            </a:lvl2pPr>
            <a:lvl3pPr marL="1143000" indent="-228600" defTabSz="939800">
              <a:defRPr>
                <a:solidFill>
                  <a:schemeClr val="tx1"/>
                </a:solidFill>
                <a:latin typeface="Verdana" pitchFamily="34" charset="0"/>
                <a:ea typeface="MS PGothic" pitchFamily="34" charset="-128"/>
              </a:defRPr>
            </a:lvl3pPr>
            <a:lvl4pPr marL="1600200" indent="-228600" defTabSz="939800">
              <a:defRPr>
                <a:solidFill>
                  <a:schemeClr val="tx1"/>
                </a:solidFill>
                <a:latin typeface="Verdana" pitchFamily="34" charset="0"/>
                <a:ea typeface="MS PGothic" pitchFamily="34" charset="-128"/>
              </a:defRPr>
            </a:lvl4pPr>
            <a:lvl5pPr marL="2057400" indent="-228600" defTabSz="939800">
              <a:defRPr>
                <a:solidFill>
                  <a:schemeClr val="tx1"/>
                </a:solidFill>
                <a:latin typeface="Verdana" pitchFamily="34" charset="0"/>
                <a:ea typeface="MS PGothic" pitchFamily="34" charset="-128"/>
              </a:defRPr>
            </a:lvl5pPr>
            <a:lvl6pPr marL="2514600" indent="-228600" defTabSz="9398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398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398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39800" eaLnBrk="0" fontAlgn="base" hangingPunct="0">
              <a:spcBef>
                <a:spcPct val="0"/>
              </a:spcBef>
              <a:spcAft>
                <a:spcPct val="0"/>
              </a:spcAft>
              <a:defRPr>
                <a:solidFill>
                  <a:schemeClr val="tx1"/>
                </a:solidFill>
                <a:latin typeface="Verdana" pitchFamily="34" charset="0"/>
                <a:ea typeface="MS PGothic" pitchFamily="34" charset="-128"/>
              </a:defRPr>
            </a:lvl9pPr>
          </a:lstStyle>
          <a:p>
            <a:fld id="{3043C273-2C25-4DA3-800E-405B5D4CA4FC}" type="slidenum">
              <a:rPr lang="en-US" altLang="en-US">
                <a:latin typeface="Times New Roman" pitchFamily="18" charset="0"/>
              </a:rPr>
              <a:pPr/>
              <a:t>17</a:t>
            </a:fld>
            <a:endParaRPr lang="en-US" altLang="en-US">
              <a:latin typeface="Times New Roman" pitchFamily="18" charset="0"/>
            </a:endParaRPr>
          </a:p>
        </p:txBody>
      </p:sp>
      <p:sp>
        <p:nvSpPr>
          <p:cNvPr id="94210" name="Rectangle 2"/>
          <p:cNvSpPr>
            <a:spLocks noGrp="1" noRot="1" noChangeAspect="1" noChangeArrowheads="1" noTextEdit="1"/>
          </p:cNvSpPr>
          <p:nvPr>
            <p:ph type="sldImg"/>
          </p:nvPr>
        </p:nvSpPr>
        <p:spPr>
          <a:ln/>
        </p:spPr>
      </p:sp>
      <p:sp>
        <p:nvSpPr>
          <p:cNvPr id="9421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itchFamily="18" charset="0"/>
            </a:endParaRPr>
          </a:p>
        </p:txBody>
      </p:sp>
    </p:spTree>
    <p:extLst>
      <p:ext uri="{BB962C8B-B14F-4D97-AF65-F5344CB8AC3E}">
        <p14:creationId xmlns:p14="http://schemas.microsoft.com/office/powerpoint/2010/main" val="37425245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3" name="Rectangle 2"/>
          <p:cNvSpPr>
            <a:spLocks noGrp="1" noRot="1" noChangeAspect="1" noChangeArrowheads="1" noTextEdit="1"/>
          </p:cNvSpPr>
          <p:nvPr>
            <p:ph type="sldImg"/>
          </p:nvPr>
        </p:nvSpPr>
        <p:spPr>
          <a:ln/>
        </p:spPr>
      </p:sp>
      <p:sp>
        <p:nvSpPr>
          <p:cNvPr id="716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9970579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7" name="Rectangle 2"/>
          <p:cNvSpPr>
            <a:spLocks noGrp="1" noRot="1" noChangeAspect="1" noChangeArrowheads="1" noTextEdit="1"/>
          </p:cNvSpPr>
          <p:nvPr>
            <p:ph type="sldImg"/>
          </p:nvPr>
        </p:nvSpPr>
        <p:spPr>
          <a:ln/>
        </p:spPr>
      </p:sp>
      <p:sp>
        <p:nvSpPr>
          <p:cNvPr id="727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4122318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itchFamily="34" charset="0"/>
                <a:ea typeface="MS PGothic" pitchFamily="34" charset="-128"/>
              </a:defRPr>
            </a:lvl1pPr>
            <a:lvl2pPr marL="742950" indent="-285750" defTabSz="939800">
              <a:defRPr>
                <a:solidFill>
                  <a:schemeClr val="tx1"/>
                </a:solidFill>
                <a:latin typeface="Verdana" pitchFamily="34" charset="0"/>
                <a:ea typeface="MS PGothic" pitchFamily="34" charset="-128"/>
              </a:defRPr>
            </a:lvl2pPr>
            <a:lvl3pPr marL="1143000" indent="-228600" defTabSz="939800">
              <a:defRPr>
                <a:solidFill>
                  <a:schemeClr val="tx1"/>
                </a:solidFill>
                <a:latin typeface="Verdana" pitchFamily="34" charset="0"/>
                <a:ea typeface="MS PGothic" pitchFamily="34" charset="-128"/>
              </a:defRPr>
            </a:lvl3pPr>
            <a:lvl4pPr marL="1600200" indent="-228600" defTabSz="939800">
              <a:defRPr>
                <a:solidFill>
                  <a:schemeClr val="tx1"/>
                </a:solidFill>
                <a:latin typeface="Verdana" pitchFamily="34" charset="0"/>
                <a:ea typeface="MS PGothic" pitchFamily="34" charset="-128"/>
              </a:defRPr>
            </a:lvl4pPr>
            <a:lvl5pPr marL="2057400" indent="-228600" defTabSz="939800">
              <a:defRPr>
                <a:solidFill>
                  <a:schemeClr val="tx1"/>
                </a:solidFill>
                <a:latin typeface="Verdana" pitchFamily="34" charset="0"/>
                <a:ea typeface="MS PGothic" pitchFamily="34" charset="-128"/>
              </a:defRPr>
            </a:lvl5pPr>
            <a:lvl6pPr marL="2514600" indent="-228600" defTabSz="9398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398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398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39800" eaLnBrk="0" fontAlgn="base" hangingPunct="0">
              <a:spcBef>
                <a:spcPct val="0"/>
              </a:spcBef>
              <a:spcAft>
                <a:spcPct val="0"/>
              </a:spcAft>
              <a:defRPr>
                <a:solidFill>
                  <a:schemeClr val="tx1"/>
                </a:solidFill>
                <a:latin typeface="Verdana" pitchFamily="34" charset="0"/>
                <a:ea typeface="MS PGothic" pitchFamily="34" charset="-128"/>
              </a:defRPr>
            </a:lvl9pPr>
          </a:lstStyle>
          <a:p>
            <a:fld id="{EF005C03-B91D-4786-986C-19582B7E2621}" type="slidenum">
              <a:rPr lang="en-US" altLang="en-US">
                <a:latin typeface="Times New Roman" pitchFamily="18" charset="0"/>
              </a:rPr>
              <a:pPr/>
              <a:t>2</a:t>
            </a:fld>
            <a:endParaRPr lang="en-US" altLang="en-US">
              <a:latin typeface="Times New Roman" pitchFamily="18" charset="0"/>
            </a:endParaRPr>
          </a:p>
        </p:txBody>
      </p:sp>
      <p:sp>
        <p:nvSpPr>
          <p:cNvPr id="8194" name="Rectangle 2"/>
          <p:cNvSpPr>
            <a:spLocks noGrp="1" noRot="1" noChangeAspect="1" noChangeArrowheads="1" noTextEdit="1"/>
          </p:cNvSpPr>
          <p:nvPr>
            <p:ph type="sldImg"/>
          </p:nvPr>
        </p:nvSpPr>
        <p:spPr>
          <a:ln/>
        </p:spPr>
      </p:sp>
      <p:sp>
        <p:nvSpPr>
          <p:cNvPr id="81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itchFamily="18" charset="0"/>
            </a:endParaRPr>
          </a:p>
        </p:txBody>
      </p:sp>
    </p:spTree>
    <p:extLst>
      <p:ext uri="{BB962C8B-B14F-4D97-AF65-F5344CB8AC3E}">
        <p14:creationId xmlns:p14="http://schemas.microsoft.com/office/powerpoint/2010/main" val="142473516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5" name="Rectangle 2"/>
          <p:cNvSpPr>
            <a:spLocks noGrp="1" noRot="1" noChangeAspect="1" noChangeArrowheads="1" noTextEdit="1"/>
          </p:cNvSpPr>
          <p:nvPr>
            <p:ph type="sldImg"/>
          </p:nvPr>
        </p:nvSpPr>
        <p:spPr>
          <a:ln/>
        </p:spPr>
      </p:sp>
      <p:sp>
        <p:nvSpPr>
          <p:cNvPr id="747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7001071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7" name="Rectangle 2"/>
          <p:cNvSpPr>
            <a:spLocks noGrp="1" noRot="1" noChangeAspect="1" noChangeArrowheads="1" noTextEdit="1"/>
          </p:cNvSpPr>
          <p:nvPr>
            <p:ph type="sldImg"/>
          </p:nvPr>
        </p:nvSpPr>
        <p:spPr>
          <a:ln/>
        </p:spPr>
      </p:sp>
      <p:sp>
        <p:nvSpPr>
          <p:cNvPr id="778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31248344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5" name="Rectangle 2"/>
          <p:cNvSpPr>
            <a:spLocks noGrp="1" noRot="1" noChangeAspect="1" noChangeArrowheads="1" noTextEdit="1"/>
          </p:cNvSpPr>
          <p:nvPr>
            <p:ph type="sldImg"/>
          </p:nvPr>
        </p:nvSpPr>
        <p:spPr>
          <a:ln/>
        </p:spPr>
      </p:sp>
      <p:sp>
        <p:nvSpPr>
          <p:cNvPr id="798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4717146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5" name="Rectangle 2"/>
          <p:cNvSpPr>
            <a:spLocks noGrp="1" noRot="1" noChangeAspect="1" noChangeArrowheads="1" noTextEdit="1"/>
          </p:cNvSpPr>
          <p:nvPr>
            <p:ph type="sldImg"/>
          </p:nvPr>
        </p:nvSpPr>
        <p:spPr>
          <a:ln/>
        </p:spPr>
      </p:sp>
      <p:sp>
        <p:nvSpPr>
          <p:cNvPr id="798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78061688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itchFamily="34" charset="0"/>
                <a:ea typeface="MS PGothic" pitchFamily="34" charset="-128"/>
              </a:defRPr>
            </a:lvl1pPr>
            <a:lvl2pPr marL="742950" indent="-285750" defTabSz="930275">
              <a:defRPr>
                <a:solidFill>
                  <a:schemeClr val="tx1"/>
                </a:solidFill>
                <a:latin typeface="Verdana" pitchFamily="34" charset="0"/>
                <a:ea typeface="MS PGothic" pitchFamily="34" charset="-128"/>
              </a:defRPr>
            </a:lvl2pPr>
            <a:lvl3pPr marL="1143000" indent="-228600" defTabSz="930275">
              <a:defRPr>
                <a:solidFill>
                  <a:schemeClr val="tx1"/>
                </a:solidFill>
                <a:latin typeface="Verdana" pitchFamily="34" charset="0"/>
                <a:ea typeface="MS PGothic" pitchFamily="34" charset="-128"/>
              </a:defRPr>
            </a:lvl3pPr>
            <a:lvl4pPr marL="1600200" indent="-228600" defTabSz="930275">
              <a:defRPr>
                <a:solidFill>
                  <a:schemeClr val="tx1"/>
                </a:solidFill>
                <a:latin typeface="Verdana" pitchFamily="34" charset="0"/>
                <a:ea typeface="MS PGothic" pitchFamily="34" charset="-128"/>
              </a:defRPr>
            </a:lvl4pPr>
            <a:lvl5pPr marL="2057400" indent="-228600" defTabSz="930275">
              <a:defRPr>
                <a:solidFill>
                  <a:schemeClr val="tx1"/>
                </a:solidFill>
                <a:latin typeface="Verdana"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itchFamily="34" charset="0"/>
                <a:ea typeface="MS PGothic" pitchFamily="34" charset="-128"/>
              </a:defRPr>
            </a:lvl9pPr>
          </a:lstStyle>
          <a:p>
            <a:fld id="{8DDD749F-8B15-40B9-81BE-DA58DE1C99A4}" type="slidenum">
              <a:rPr lang="en-US" altLang="en-US">
                <a:latin typeface="Times New Roman" pitchFamily="18" charset="0"/>
              </a:rPr>
              <a:pPr/>
              <a:t>27</a:t>
            </a:fld>
            <a:endParaRPr lang="en-US" altLang="en-US">
              <a:latin typeface="Times New Roman" pitchFamily="18" charset="0"/>
            </a:endParaRPr>
          </a:p>
        </p:txBody>
      </p:sp>
      <p:sp>
        <p:nvSpPr>
          <p:cNvPr id="24579" name="Rectangle 2"/>
          <p:cNvSpPr>
            <a:spLocks noGrp="1" noRot="1" noChangeAspect="1" noChangeArrowheads="1" noTextEdit="1"/>
          </p:cNvSpPr>
          <p:nvPr>
            <p:ph type="sldImg"/>
          </p:nvPr>
        </p:nvSpPr>
        <p:spPr>
          <a:ln/>
        </p:spPr>
      </p:sp>
      <p:sp>
        <p:nvSpPr>
          <p:cNvPr id="245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itchFamily="18" charset="0"/>
            </a:endParaRPr>
          </a:p>
        </p:txBody>
      </p:sp>
    </p:spTree>
    <p:extLst>
      <p:ext uri="{BB962C8B-B14F-4D97-AF65-F5344CB8AC3E}">
        <p14:creationId xmlns:p14="http://schemas.microsoft.com/office/powerpoint/2010/main" val="159619225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88789">
              <a:defRPr>
                <a:solidFill>
                  <a:schemeClr val="tx1"/>
                </a:solidFill>
                <a:latin typeface="Verdana" pitchFamily="34" charset="0"/>
                <a:ea typeface="MS PGothic" pitchFamily="34" charset="-128"/>
              </a:defRPr>
            </a:lvl1pPr>
            <a:lvl2pPr marL="789682" indent="-303724" defTabSz="988789">
              <a:defRPr>
                <a:solidFill>
                  <a:schemeClr val="tx1"/>
                </a:solidFill>
                <a:latin typeface="Verdana" pitchFamily="34" charset="0"/>
                <a:ea typeface="MS PGothic" pitchFamily="34" charset="-128"/>
              </a:defRPr>
            </a:lvl2pPr>
            <a:lvl3pPr marL="1214895" indent="-242979" defTabSz="988789">
              <a:defRPr>
                <a:solidFill>
                  <a:schemeClr val="tx1"/>
                </a:solidFill>
                <a:latin typeface="Verdana" pitchFamily="34" charset="0"/>
                <a:ea typeface="MS PGothic" pitchFamily="34" charset="-128"/>
              </a:defRPr>
            </a:lvl3pPr>
            <a:lvl4pPr marL="1700853" indent="-242979" defTabSz="988789">
              <a:defRPr>
                <a:solidFill>
                  <a:schemeClr val="tx1"/>
                </a:solidFill>
                <a:latin typeface="Verdana" pitchFamily="34" charset="0"/>
                <a:ea typeface="MS PGothic" pitchFamily="34" charset="-128"/>
              </a:defRPr>
            </a:lvl4pPr>
            <a:lvl5pPr marL="2186810" indent="-242979" defTabSz="988789">
              <a:defRPr>
                <a:solidFill>
                  <a:schemeClr val="tx1"/>
                </a:solidFill>
                <a:latin typeface="Verdana" pitchFamily="34" charset="0"/>
                <a:ea typeface="MS PGothic" pitchFamily="34" charset="-128"/>
              </a:defRPr>
            </a:lvl5pPr>
            <a:lvl6pPr marL="2672768" indent="-242979" defTabSz="988789" eaLnBrk="0" fontAlgn="base" hangingPunct="0">
              <a:spcBef>
                <a:spcPct val="0"/>
              </a:spcBef>
              <a:spcAft>
                <a:spcPct val="0"/>
              </a:spcAft>
              <a:defRPr>
                <a:solidFill>
                  <a:schemeClr val="tx1"/>
                </a:solidFill>
                <a:latin typeface="Verdana" pitchFamily="34" charset="0"/>
                <a:ea typeface="MS PGothic" pitchFamily="34" charset="-128"/>
              </a:defRPr>
            </a:lvl6pPr>
            <a:lvl7pPr marL="3158726" indent="-242979" defTabSz="988789" eaLnBrk="0" fontAlgn="base" hangingPunct="0">
              <a:spcBef>
                <a:spcPct val="0"/>
              </a:spcBef>
              <a:spcAft>
                <a:spcPct val="0"/>
              </a:spcAft>
              <a:defRPr>
                <a:solidFill>
                  <a:schemeClr val="tx1"/>
                </a:solidFill>
                <a:latin typeface="Verdana" pitchFamily="34" charset="0"/>
                <a:ea typeface="MS PGothic" pitchFamily="34" charset="-128"/>
              </a:defRPr>
            </a:lvl7pPr>
            <a:lvl8pPr marL="3644684" indent="-242979" defTabSz="988789" eaLnBrk="0" fontAlgn="base" hangingPunct="0">
              <a:spcBef>
                <a:spcPct val="0"/>
              </a:spcBef>
              <a:spcAft>
                <a:spcPct val="0"/>
              </a:spcAft>
              <a:defRPr>
                <a:solidFill>
                  <a:schemeClr val="tx1"/>
                </a:solidFill>
                <a:latin typeface="Verdana" pitchFamily="34" charset="0"/>
                <a:ea typeface="MS PGothic" pitchFamily="34" charset="-128"/>
              </a:defRPr>
            </a:lvl8pPr>
            <a:lvl9pPr marL="4130642" indent="-242979" defTabSz="988789" eaLnBrk="0" fontAlgn="base" hangingPunct="0">
              <a:spcBef>
                <a:spcPct val="0"/>
              </a:spcBef>
              <a:spcAft>
                <a:spcPct val="0"/>
              </a:spcAft>
              <a:defRPr>
                <a:solidFill>
                  <a:schemeClr val="tx1"/>
                </a:solidFill>
                <a:latin typeface="Verdana" pitchFamily="34" charset="0"/>
                <a:ea typeface="MS PGothic" pitchFamily="34" charset="-128"/>
              </a:defRPr>
            </a:lvl9pPr>
          </a:lstStyle>
          <a:p>
            <a:fld id="{8DDD749F-8B15-40B9-81BE-DA58DE1C99A4}" type="slidenum">
              <a:rPr lang="en-US" altLang="en-US">
                <a:latin typeface="Times New Roman" pitchFamily="18" charset="0"/>
              </a:rPr>
              <a:pPr/>
              <a:t>29</a:t>
            </a:fld>
            <a:endParaRPr lang="en-US" altLang="en-US">
              <a:latin typeface="Times New Roman" pitchFamily="18" charset="0"/>
            </a:endParaRPr>
          </a:p>
        </p:txBody>
      </p:sp>
      <p:sp>
        <p:nvSpPr>
          <p:cNvPr id="24579" name="Rectangle 2"/>
          <p:cNvSpPr>
            <a:spLocks noGrp="1" noRot="1" noChangeAspect="1" noChangeArrowheads="1" noTextEdit="1"/>
          </p:cNvSpPr>
          <p:nvPr>
            <p:ph type="sldImg"/>
          </p:nvPr>
        </p:nvSpPr>
        <p:spPr>
          <a:xfrm>
            <a:off x="992188" y="768350"/>
            <a:ext cx="5116512" cy="3838575"/>
          </a:xfrm>
          <a:ln/>
        </p:spPr>
      </p:sp>
      <p:sp>
        <p:nvSpPr>
          <p:cNvPr id="245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itchFamily="18" charset="0"/>
            </a:endParaRPr>
          </a:p>
        </p:txBody>
      </p:sp>
    </p:spTree>
    <p:extLst>
      <p:ext uri="{BB962C8B-B14F-4D97-AF65-F5344CB8AC3E}">
        <p14:creationId xmlns:p14="http://schemas.microsoft.com/office/powerpoint/2010/main" val="3832278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88789">
              <a:defRPr>
                <a:solidFill>
                  <a:schemeClr val="tx1"/>
                </a:solidFill>
                <a:latin typeface="Verdana" pitchFamily="34" charset="0"/>
                <a:ea typeface="MS PGothic" pitchFamily="34" charset="-128"/>
              </a:defRPr>
            </a:lvl1pPr>
            <a:lvl2pPr marL="789682" indent="-303724" defTabSz="988789">
              <a:defRPr>
                <a:solidFill>
                  <a:schemeClr val="tx1"/>
                </a:solidFill>
                <a:latin typeface="Verdana" pitchFamily="34" charset="0"/>
                <a:ea typeface="MS PGothic" pitchFamily="34" charset="-128"/>
              </a:defRPr>
            </a:lvl2pPr>
            <a:lvl3pPr marL="1214895" indent="-242979" defTabSz="988789">
              <a:defRPr>
                <a:solidFill>
                  <a:schemeClr val="tx1"/>
                </a:solidFill>
                <a:latin typeface="Verdana" pitchFamily="34" charset="0"/>
                <a:ea typeface="MS PGothic" pitchFamily="34" charset="-128"/>
              </a:defRPr>
            </a:lvl3pPr>
            <a:lvl4pPr marL="1700853" indent="-242979" defTabSz="988789">
              <a:defRPr>
                <a:solidFill>
                  <a:schemeClr val="tx1"/>
                </a:solidFill>
                <a:latin typeface="Verdana" pitchFamily="34" charset="0"/>
                <a:ea typeface="MS PGothic" pitchFamily="34" charset="-128"/>
              </a:defRPr>
            </a:lvl4pPr>
            <a:lvl5pPr marL="2186810" indent="-242979" defTabSz="988789">
              <a:defRPr>
                <a:solidFill>
                  <a:schemeClr val="tx1"/>
                </a:solidFill>
                <a:latin typeface="Verdana" pitchFamily="34" charset="0"/>
                <a:ea typeface="MS PGothic" pitchFamily="34" charset="-128"/>
              </a:defRPr>
            </a:lvl5pPr>
            <a:lvl6pPr marL="2672768" indent="-242979" defTabSz="988789" eaLnBrk="0" fontAlgn="base" hangingPunct="0">
              <a:spcBef>
                <a:spcPct val="0"/>
              </a:spcBef>
              <a:spcAft>
                <a:spcPct val="0"/>
              </a:spcAft>
              <a:defRPr>
                <a:solidFill>
                  <a:schemeClr val="tx1"/>
                </a:solidFill>
                <a:latin typeface="Verdana" pitchFamily="34" charset="0"/>
                <a:ea typeface="MS PGothic" pitchFamily="34" charset="-128"/>
              </a:defRPr>
            </a:lvl6pPr>
            <a:lvl7pPr marL="3158726" indent="-242979" defTabSz="988789" eaLnBrk="0" fontAlgn="base" hangingPunct="0">
              <a:spcBef>
                <a:spcPct val="0"/>
              </a:spcBef>
              <a:spcAft>
                <a:spcPct val="0"/>
              </a:spcAft>
              <a:defRPr>
                <a:solidFill>
                  <a:schemeClr val="tx1"/>
                </a:solidFill>
                <a:latin typeface="Verdana" pitchFamily="34" charset="0"/>
                <a:ea typeface="MS PGothic" pitchFamily="34" charset="-128"/>
              </a:defRPr>
            </a:lvl7pPr>
            <a:lvl8pPr marL="3644684" indent="-242979" defTabSz="988789" eaLnBrk="0" fontAlgn="base" hangingPunct="0">
              <a:spcBef>
                <a:spcPct val="0"/>
              </a:spcBef>
              <a:spcAft>
                <a:spcPct val="0"/>
              </a:spcAft>
              <a:defRPr>
                <a:solidFill>
                  <a:schemeClr val="tx1"/>
                </a:solidFill>
                <a:latin typeface="Verdana" pitchFamily="34" charset="0"/>
                <a:ea typeface="MS PGothic" pitchFamily="34" charset="-128"/>
              </a:defRPr>
            </a:lvl8pPr>
            <a:lvl9pPr marL="4130642" indent="-242979" defTabSz="988789" eaLnBrk="0" fontAlgn="base" hangingPunct="0">
              <a:spcBef>
                <a:spcPct val="0"/>
              </a:spcBef>
              <a:spcAft>
                <a:spcPct val="0"/>
              </a:spcAft>
              <a:defRPr>
                <a:solidFill>
                  <a:schemeClr val="tx1"/>
                </a:solidFill>
                <a:latin typeface="Verdana" pitchFamily="34" charset="0"/>
                <a:ea typeface="MS PGothic" pitchFamily="34" charset="-128"/>
              </a:defRPr>
            </a:lvl9pPr>
          </a:lstStyle>
          <a:p>
            <a:fld id="{8DDD749F-8B15-40B9-81BE-DA58DE1C99A4}" type="slidenum">
              <a:rPr lang="en-US" altLang="en-US">
                <a:latin typeface="Times New Roman" pitchFamily="18" charset="0"/>
              </a:rPr>
              <a:pPr/>
              <a:t>30</a:t>
            </a:fld>
            <a:endParaRPr lang="en-US" altLang="en-US">
              <a:latin typeface="Times New Roman" pitchFamily="18" charset="0"/>
            </a:endParaRPr>
          </a:p>
        </p:txBody>
      </p:sp>
      <p:sp>
        <p:nvSpPr>
          <p:cNvPr id="24579" name="Rectangle 2"/>
          <p:cNvSpPr>
            <a:spLocks noGrp="1" noRot="1" noChangeAspect="1" noChangeArrowheads="1" noTextEdit="1"/>
          </p:cNvSpPr>
          <p:nvPr>
            <p:ph type="sldImg"/>
          </p:nvPr>
        </p:nvSpPr>
        <p:spPr>
          <a:xfrm>
            <a:off x="992188" y="768350"/>
            <a:ext cx="5116512" cy="3838575"/>
          </a:xfrm>
          <a:ln/>
        </p:spPr>
      </p:sp>
      <p:sp>
        <p:nvSpPr>
          <p:cNvPr id="245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itchFamily="18" charset="0"/>
            </a:endParaRPr>
          </a:p>
        </p:txBody>
      </p:sp>
    </p:spTree>
    <p:extLst>
      <p:ext uri="{BB962C8B-B14F-4D97-AF65-F5344CB8AC3E}">
        <p14:creationId xmlns:p14="http://schemas.microsoft.com/office/powerpoint/2010/main" val="207835731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88789">
              <a:defRPr>
                <a:solidFill>
                  <a:schemeClr val="tx1"/>
                </a:solidFill>
                <a:latin typeface="Verdana" pitchFamily="34" charset="0"/>
                <a:ea typeface="MS PGothic" pitchFamily="34" charset="-128"/>
              </a:defRPr>
            </a:lvl1pPr>
            <a:lvl2pPr marL="789682" indent="-303724" defTabSz="988789">
              <a:defRPr>
                <a:solidFill>
                  <a:schemeClr val="tx1"/>
                </a:solidFill>
                <a:latin typeface="Verdana" pitchFamily="34" charset="0"/>
                <a:ea typeface="MS PGothic" pitchFamily="34" charset="-128"/>
              </a:defRPr>
            </a:lvl2pPr>
            <a:lvl3pPr marL="1214895" indent="-242979" defTabSz="988789">
              <a:defRPr>
                <a:solidFill>
                  <a:schemeClr val="tx1"/>
                </a:solidFill>
                <a:latin typeface="Verdana" pitchFamily="34" charset="0"/>
                <a:ea typeface="MS PGothic" pitchFamily="34" charset="-128"/>
              </a:defRPr>
            </a:lvl3pPr>
            <a:lvl4pPr marL="1700853" indent="-242979" defTabSz="988789">
              <a:defRPr>
                <a:solidFill>
                  <a:schemeClr val="tx1"/>
                </a:solidFill>
                <a:latin typeface="Verdana" pitchFamily="34" charset="0"/>
                <a:ea typeface="MS PGothic" pitchFamily="34" charset="-128"/>
              </a:defRPr>
            </a:lvl4pPr>
            <a:lvl5pPr marL="2186810" indent="-242979" defTabSz="988789">
              <a:defRPr>
                <a:solidFill>
                  <a:schemeClr val="tx1"/>
                </a:solidFill>
                <a:latin typeface="Verdana" pitchFamily="34" charset="0"/>
                <a:ea typeface="MS PGothic" pitchFamily="34" charset="-128"/>
              </a:defRPr>
            </a:lvl5pPr>
            <a:lvl6pPr marL="2672768" indent="-242979" defTabSz="988789" eaLnBrk="0" fontAlgn="base" hangingPunct="0">
              <a:spcBef>
                <a:spcPct val="0"/>
              </a:spcBef>
              <a:spcAft>
                <a:spcPct val="0"/>
              </a:spcAft>
              <a:defRPr>
                <a:solidFill>
                  <a:schemeClr val="tx1"/>
                </a:solidFill>
                <a:latin typeface="Verdana" pitchFamily="34" charset="0"/>
                <a:ea typeface="MS PGothic" pitchFamily="34" charset="-128"/>
              </a:defRPr>
            </a:lvl6pPr>
            <a:lvl7pPr marL="3158726" indent="-242979" defTabSz="988789" eaLnBrk="0" fontAlgn="base" hangingPunct="0">
              <a:spcBef>
                <a:spcPct val="0"/>
              </a:spcBef>
              <a:spcAft>
                <a:spcPct val="0"/>
              </a:spcAft>
              <a:defRPr>
                <a:solidFill>
                  <a:schemeClr val="tx1"/>
                </a:solidFill>
                <a:latin typeface="Verdana" pitchFamily="34" charset="0"/>
                <a:ea typeface="MS PGothic" pitchFamily="34" charset="-128"/>
              </a:defRPr>
            </a:lvl7pPr>
            <a:lvl8pPr marL="3644684" indent="-242979" defTabSz="988789" eaLnBrk="0" fontAlgn="base" hangingPunct="0">
              <a:spcBef>
                <a:spcPct val="0"/>
              </a:spcBef>
              <a:spcAft>
                <a:spcPct val="0"/>
              </a:spcAft>
              <a:defRPr>
                <a:solidFill>
                  <a:schemeClr val="tx1"/>
                </a:solidFill>
                <a:latin typeface="Verdana" pitchFamily="34" charset="0"/>
                <a:ea typeface="MS PGothic" pitchFamily="34" charset="-128"/>
              </a:defRPr>
            </a:lvl8pPr>
            <a:lvl9pPr marL="4130642" indent="-242979" defTabSz="988789" eaLnBrk="0" fontAlgn="base" hangingPunct="0">
              <a:spcBef>
                <a:spcPct val="0"/>
              </a:spcBef>
              <a:spcAft>
                <a:spcPct val="0"/>
              </a:spcAft>
              <a:defRPr>
                <a:solidFill>
                  <a:schemeClr val="tx1"/>
                </a:solidFill>
                <a:latin typeface="Verdana" pitchFamily="34" charset="0"/>
                <a:ea typeface="MS PGothic" pitchFamily="34" charset="-128"/>
              </a:defRPr>
            </a:lvl9pPr>
          </a:lstStyle>
          <a:p>
            <a:fld id="{8DDD749F-8B15-40B9-81BE-DA58DE1C99A4}" type="slidenum">
              <a:rPr lang="en-US" altLang="en-US">
                <a:latin typeface="Times New Roman" pitchFamily="18" charset="0"/>
              </a:rPr>
              <a:pPr/>
              <a:t>31</a:t>
            </a:fld>
            <a:endParaRPr lang="en-US" altLang="en-US">
              <a:latin typeface="Times New Roman" pitchFamily="18" charset="0"/>
            </a:endParaRPr>
          </a:p>
        </p:txBody>
      </p:sp>
      <p:sp>
        <p:nvSpPr>
          <p:cNvPr id="24579" name="Rectangle 2"/>
          <p:cNvSpPr>
            <a:spLocks noGrp="1" noRot="1" noChangeAspect="1" noChangeArrowheads="1" noTextEdit="1"/>
          </p:cNvSpPr>
          <p:nvPr>
            <p:ph type="sldImg"/>
          </p:nvPr>
        </p:nvSpPr>
        <p:spPr>
          <a:xfrm>
            <a:off x="992188" y="768350"/>
            <a:ext cx="5116512" cy="3838575"/>
          </a:xfrm>
          <a:ln/>
        </p:spPr>
      </p:sp>
      <p:sp>
        <p:nvSpPr>
          <p:cNvPr id="245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itchFamily="18" charset="0"/>
            </a:endParaRPr>
          </a:p>
        </p:txBody>
      </p:sp>
    </p:spTree>
    <p:extLst>
      <p:ext uri="{BB962C8B-B14F-4D97-AF65-F5344CB8AC3E}">
        <p14:creationId xmlns:p14="http://schemas.microsoft.com/office/powerpoint/2010/main" val="179338422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3" name="Rectangle 2"/>
          <p:cNvSpPr>
            <a:spLocks noGrp="1" noRot="1" noChangeAspect="1" noChangeArrowheads="1" noTextEdit="1"/>
          </p:cNvSpPr>
          <p:nvPr>
            <p:ph type="sldImg"/>
          </p:nvPr>
        </p:nvSpPr>
        <p:spPr>
          <a:ln/>
        </p:spPr>
      </p:sp>
      <p:sp>
        <p:nvSpPr>
          <p:cNvPr id="819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72127847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7" name="Rectangle 2"/>
          <p:cNvSpPr>
            <a:spLocks noGrp="1" noRot="1" noChangeAspect="1" noChangeArrowheads="1" noTextEdit="1"/>
          </p:cNvSpPr>
          <p:nvPr>
            <p:ph type="sldImg"/>
          </p:nvPr>
        </p:nvSpPr>
        <p:spPr>
          <a:ln/>
        </p:spPr>
      </p:sp>
      <p:sp>
        <p:nvSpPr>
          <p:cNvPr id="829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1306247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itchFamily="34" charset="0"/>
                <a:ea typeface="MS PGothic" pitchFamily="34" charset="-128"/>
              </a:defRPr>
            </a:lvl1pPr>
            <a:lvl2pPr marL="742950" indent="-285750" defTabSz="939800">
              <a:defRPr>
                <a:solidFill>
                  <a:schemeClr val="tx1"/>
                </a:solidFill>
                <a:latin typeface="Verdana" pitchFamily="34" charset="0"/>
                <a:ea typeface="MS PGothic" pitchFamily="34" charset="-128"/>
              </a:defRPr>
            </a:lvl2pPr>
            <a:lvl3pPr marL="1143000" indent="-228600" defTabSz="939800">
              <a:defRPr>
                <a:solidFill>
                  <a:schemeClr val="tx1"/>
                </a:solidFill>
                <a:latin typeface="Verdana" pitchFamily="34" charset="0"/>
                <a:ea typeface="MS PGothic" pitchFamily="34" charset="-128"/>
              </a:defRPr>
            </a:lvl3pPr>
            <a:lvl4pPr marL="1600200" indent="-228600" defTabSz="939800">
              <a:defRPr>
                <a:solidFill>
                  <a:schemeClr val="tx1"/>
                </a:solidFill>
                <a:latin typeface="Verdana" pitchFamily="34" charset="0"/>
                <a:ea typeface="MS PGothic" pitchFamily="34" charset="-128"/>
              </a:defRPr>
            </a:lvl4pPr>
            <a:lvl5pPr marL="2057400" indent="-228600" defTabSz="939800">
              <a:defRPr>
                <a:solidFill>
                  <a:schemeClr val="tx1"/>
                </a:solidFill>
                <a:latin typeface="Verdana" pitchFamily="34" charset="0"/>
                <a:ea typeface="MS PGothic" pitchFamily="34" charset="-128"/>
              </a:defRPr>
            </a:lvl5pPr>
            <a:lvl6pPr marL="2514600" indent="-228600" defTabSz="9398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398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398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39800" eaLnBrk="0" fontAlgn="base" hangingPunct="0">
              <a:spcBef>
                <a:spcPct val="0"/>
              </a:spcBef>
              <a:spcAft>
                <a:spcPct val="0"/>
              </a:spcAft>
              <a:defRPr>
                <a:solidFill>
                  <a:schemeClr val="tx1"/>
                </a:solidFill>
                <a:latin typeface="Verdana" pitchFamily="34" charset="0"/>
                <a:ea typeface="MS PGothic" pitchFamily="34" charset="-128"/>
              </a:defRPr>
            </a:lvl9pPr>
          </a:lstStyle>
          <a:p>
            <a:fld id="{5B7EF16E-9604-4978-B724-A7C4A72D805F}" type="slidenum">
              <a:rPr lang="en-US" altLang="en-US">
                <a:latin typeface="Times New Roman" pitchFamily="18" charset="0"/>
              </a:rPr>
              <a:pPr/>
              <a:t>3</a:t>
            </a:fld>
            <a:endParaRPr lang="en-US" altLang="en-US">
              <a:latin typeface="Times New Roman" pitchFamily="18" charset="0"/>
            </a:endParaRPr>
          </a:p>
        </p:txBody>
      </p:sp>
      <p:sp>
        <p:nvSpPr>
          <p:cNvPr id="12290" name="Rectangle 2"/>
          <p:cNvSpPr>
            <a:spLocks noGrp="1" noRot="1" noChangeAspect="1" noChangeArrowheads="1" noTextEdit="1"/>
          </p:cNvSpPr>
          <p:nvPr>
            <p:ph type="sldImg"/>
          </p:nvPr>
        </p:nvSpPr>
        <p:spPr>
          <a:ln/>
        </p:spPr>
      </p:sp>
      <p:sp>
        <p:nvSpPr>
          <p:cNvPr id="1229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itchFamily="18" charset="0"/>
            </a:endParaRPr>
          </a:p>
        </p:txBody>
      </p:sp>
    </p:spTree>
    <p:extLst>
      <p:ext uri="{BB962C8B-B14F-4D97-AF65-F5344CB8AC3E}">
        <p14:creationId xmlns:p14="http://schemas.microsoft.com/office/powerpoint/2010/main" val="412052838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Rectangle 2"/>
          <p:cNvSpPr>
            <a:spLocks noGrp="1" noRot="1" noChangeAspect="1" noChangeArrowheads="1" noTextEdit="1"/>
          </p:cNvSpPr>
          <p:nvPr>
            <p:ph type="sldImg"/>
          </p:nvPr>
        </p:nvSpPr>
        <p:spPr>
          <a:ln/>
        </p:spPr>
      </p:sp>
      <p:sp>
        <p:nvSpPr>
          <p:cNvPr id="849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44709843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38620118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Rot="1" noChangeAspect="1" noChangeArrowheads="1" noTextEdit="1"/>
          </p:cNvSpPr>
          <p:nvPr>
            <p:ph type="sldImg"/>
          </p:nvPr>
        </p:nvSpPr>
        <p:spPr>
          <a:ln/>
        </p:spPr>
      </p:sp>
      <p:sp>
        <p:nvSpPr>
          <p:cNvPr id="860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99256495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7" name="Rectangle 2"/>
          <p:cNvSpPr>
            <a:spLocks noGrp="1" noRot="1" noChangeAspect="1" noChangeArrowheads="1" noTextEdit="1"/>
          </p:cNvSpPr>
          <p:nvPr>
            <p:ph type="sldImg"/>
          </p:nvPr>
        </p:nvSpPr>
        <p:spPr>
          <a:ln/>
        </p:spPr>
      </p:sp>
      <p:sp>
        <p:nvSpPr>
          <p:cNvPr id="880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1539168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Rot="1" noChangeAspect="1" noChangeArrowheads="1" noTextEdit="1"/>
          </p:cNvSpPr>
          <p:nvPr>
            <p:ph type="sldImg"/>
          </p:nvPr>
        </p:nvSpPr>
        <p:spPr>
          <a:ln/>
        </p:spPr>
      </p:sp>
      <p:sp>
        <p:nvSpPr>
          <p:cNvPr id="9113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32064326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Rot="1" noChangeAspect="1" noChangeArrowheads="1" noTextEdit="1"/>
          </p:cNvSpPr>
          <p:nvPr>
            <p:ph type="sldImg"/>
          </p:nvPr>
        </p:nvSpPr>
        <p:spPr>
          <a:ln/>
        </p:spPr>
      </p:sp>
      <p:sp>
        <p:nvSpPr>
          <p:cNvPr id="9113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03158666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Rot="1" noChangeAspect="1" noChangeArrowheads="1" noTextEdit="1"/>
          </p:cNvSpPr>
          <p:nvPr>
            <p:ph type="sldImg"/>
          </p:nvPr>
        </p:nvSpPr>
        <p:spPr>
          <a:ln/>
        </p:spPr>
      </p:sp>
      <p:sp>
        <p:nvSpPr>
          <p:cNvPr id="9113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96194888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Rot="1" noChangeAspect="1" noChangeArrowheads="1" noTextEdit="1"/>
          </p:cNvSpPr>
          <p:nvPr>
            <p:ph type="sldImg"/>
          </p:nvPr>
        </p:nvSpPr>
        <p:spPr>
          <a:ln/>
        </p:spPr>
      </p:sp>
      <p:sp>
        <p:nvSpPr>
          <p:cNvPr id="9113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6524893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75676389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Rot="1" noChangeAspect="1" noChangeArrowheads="1" noTextEdit="1"/>
          </p:cNvSpPr>
          <p:nvPr>
            <p:ph type="sldImg"/>
          </p:nvPr>
        </p:nvSpPr>
        <p:spPr>
          <a:ln/>
        </p:spPr>
      </p:sp>
      <p:sp>
        <p:nvSpPr>
          <p:cNvPr id="9113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8529184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itchFamily="34" charset="0"/>
                <a:ea typeface="MS PGothic" pitchFamily="34" charset="-128"/>
              </a:defRPr>
            </a:lvl1pPr>
            <a:lvl2pPr marL="742950" indent="-285750" defTabSz="939800">
              <a:defRPr>
                <a:solidFill>
                  <a:schemeClr val="tx1"/>
                </a:solidFill>
                <a:latin typeface="Verdana" pitchFamily="34" charset="0"/>
                <a:ea typeface="MS PGothic" pitchFamily="34" charset="-128"/>
              </a:defRPr>
            </a:lvl2pPr>
            <a:lvl3pPr marL="1143000" indent="-228600" defTabSz="939800">
              <a:defRPr>
                <a:solidFill>
                  <a:schemeClr val="tx1"/>
                </a:solidFill>
                <a:latin typeface="Verdana" pitchFamily="34" charset="0"/>
                <a:ea typeface="MS PGothic" pitchFamily="34" charset="-128"/>
              </a:defRPr>
            </a:lvl3pPr>
            <a:lvl4pPr marL="1600200" indent="-228600" defTabSz="939800">
              <a:defRPr>
                <a:solidFill>
                  <a:schemeClr val="tx1"/>
                </a:solidFill>
                <a:latin typeface="Verdana" pitchFamily="34" charset="0"/>
                <a:ea typeface="MS PGothic" pitchFamily="34" charset="-128"/>
              </a:defRPr>
            </a:lvl4pPr>
            <a:lvl5pPr marL="2057400" indent="-228600" defTabSz="939800">
              <a:defRPr>
                <a:solidFill>
                  <a:schemeClr val="tx1"/>
                </a:solidFill>
                <a:latin typeface="Verdana" pitchFamily="34" charset="0"/>
                <a:ea typeface="MS PGothic" pitchFamily="34" charset="-128"/>
              </a:defRPr>
            </a:lvl5pPr>
            <a:lvl6pPr marL="2514600" indent="-228600" defTabSz="9398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398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398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39800" eaLnBrk="0" fontAlgn="base" hangingPunct="0">
              <a:spcBef>
                <a:spcPct val="0"/>
              </a:spcBef>
              <a:spcAft>
                <a:spcPct val="0"/>
              </a:spcAft>
              <a:defRPr>
                <a:solidFill>
                  <a:schemeClr val="tx1"/>
                </a:solidFill>
                <a:latin typeface="Verdana" pitchFamily="34" charset="0"/>
                <a:ea typeface="MS PGothic" pitchFamily="34" charset="-128"/>
              </a:defRPr>
            </a:lvl9pPr>
          </a:lstStyle>
          <a:p>
            <a:fld id="{28C31D6F-B330-4029-B85D-CB535DA8AAC2}" type="slidenum">
              <a:rPr lang="en-US" altLang="en-US">
                <a:latin typeface="Times New Roman" pitchFamily="18" charset="0"/>
              </a:rPr>
              <a:pPr/>
              <a:t>4</a:t>
            </a:fld>
            <a:endParaRPr lang="en-US" altLang="en-US">
              <a:latin typeface="Times New Roman" pitchFamily="18" charset="0"/>
            </a:endParaRPr>
          </a:p>
        </p:txBody>
      </p:sp>
      <p:sp>
        <p:nvSpPr>
          <p:cNvPr id="16386" name="Rectangle 2"/>
          <p:cNvSpPr>
            <a:spLocks noGrp="1" noRot="1" noChangeAspect="1" noChangeArrowheads="1" noTextEdit="1"/>
          </p:cNvSpPr>
          <p:nvPr>
            <p:ph type="sldImg"/>
          </p:nvPr>
        </p:nvSpPr>
        <p:spPr>
          <a:ln/>
        </p:spPr>
      </p:sp>
      <p:sp>
        <p:nvSpPr>
          <p:cNvPr id="1638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itchFamily="18" charset="0"/>
            </a:endParaRPr>
          </a:p>
        </p:txBody>
      </p:sp>
    </p:spTree>
    <p:extLst>
      <p:ext uri="{BB962C8B-B14F-4D97-AF65-F5344CB8AC3E}">
        <p14:creationId xmlns:p14="http://schemas.microsoft.com/office/powerpoint/2010/main" val="85972162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1" name="Rectangle 2"/>
          <p:cNvSpPr>
            <a:spLocks noGrp="1" noRot="1" noChangeAspect="1" noChangeArrowheads="1" noTextEdit="1"/>
          </p:cNvSpPr>
          <p:nvPr>
            <p:ph type="sldImg"/>
          </p:nvPr>
        </p:nvSpPr>
        <p:spPr>
          <a:ln/>
        </p:spPr>
      </p:sp>
      <p:sp>
        <p:nvSpPr>
          <p:cNvPr id="942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73158242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09628305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9" name="Rectangle 2"/>
          <p:cNvSpPr>
            <a:spLocks noGrp="1" noRot="1" noChangeAspect="1" noChangeArrowheads="1" noTextEdit="1"/>
          </p:cNvSpPr>
          <p:nvPr>
            <p:ph type="sldImg"/>
          </p:nvPr>
        </p:nvSpPr>
        <p:spPr>
          <a:ln/>
        </p:spPr>
      </p:sp>
      <p:sp>
        <p:nvSpPr>
          <p:cNvPr id="962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51587764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3" name="Rectangle 2"/>
          <p:cNvSpPr>
            <a:spLocks noGrp="1" noRot="1" noChangeAspect="1" noChangeArrowheads="1" noTextEdit="1"/>
          </p:cNvSpPr>
          <p:nvPr>
            <p:ph type="sldImg"/>
          </p:nvPr>
        </p:nvSpPr>
        <p:spPr>
          <a:ln/>
        </p:spPr>
      </p:sp>
      <p:sp>
        <p:nvSpPr>
          <p:cNvPr id="972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43897248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1" name="Rectangle 2"/>
          <p:cNvSpPr>
            <a:spLocks noGrp="1" noRot="1" noChangeAspect="1" noChangeArrowheads="1" noTextEdit="1"/>
          </p:cNvSpPr>
          <p:nvPr>
            <p:ph type="sldImg"/>
          </p:nvPr>
        </p:nvSpPr>
        <p:spPr>
          <a:ln/>
        </p:spPr>
      </p:sp>
      <p:sp>
        <p:nvSpPr>
          <p:cNvPr id="993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80967125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itchFamily="34" charset="0"/>
                <a:ea typeface="MS PGothic" pitchFamily="34" charset="-128"/>
              </a:defRPr>
            </a:lvl1pPr>
            <a:lvl2pPr marL="742950" indent="-285750" defTabSz="930275">
              <a:defRPr>
                <a:solidFill>
                  <a:schemeClr val="tx1"/>
                </a:solidFill>
                <a:latin typeface="Verdana" pitchFamily="34" charset="0"/>
                <a:ea typeface="MS PGothic" pitchFamily="34" charset="-128"/>
              </a:defRPr>
            </a:lvl2pPr>
            <a:lvl3pPr marL="1143000" indent="-228600" defTabSz="930275">
              <a:defRPr>
                <a:solidFill>
                  <a:schemeClr val="tx1"/>
                </a:solidFill>
                <a:latin typeface="Verdana" pitchFamily="34" charset="0"/>
                <a:ea typeface="MS PGothic" pitchFamily="34" charset="-128"/>
              </a:defRPr>
            </a:lvl3pPr>
            <a:lvl4pPr marL="1600200" indent="-228600" defTabSz="930275">
              <a:defRPr>
                <a:solidFill>
                  <a:schemeClr val="tx1"/>
                </a:solidFill>
                <a:latin typeface="Verdana" pitchFamily="34" charset="0"/>
                <a:ea typeface="MS PGothic" pitchFamily="34" charset="-128"/>
              </a:defRPr>
            </a:lvl4pPr>
            <a:lvl5pPr marL="2057400" indent="-228600" defTabSz="930275">
              <a:defRPr>
                <a:solidFill>
                  <a:schemeClr val="tx1"/>
                </a:solidFill>
                <a:latin typeface="Verdana"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itchFamily="34" charset="0"/>
                <a:ea typeface="MS PGothic" pitchFamily="34" charset="-128"/>
              </a:defRPr>
            </a:lvl9pPr>
          </a:lstStyle>
          <a:p>
            <a:fld id="{54834B61-94FF-4365-869E-648B71126619}" type="slidenum">
              <a:rPr lang="en-US" altLang="en-US">
                <a:latin typeface="Times New Roman" pitchFamily="18" charset="0"/>
              </a:rPr>
              <a:pPr/>
              <a:t>51</a:t>
            </a:fld>
            <a:endParaRPr lang="en-US" altLang="en-US">
              <a:latin typeface="Times New Roman" pitchFamily="18" charset="0"/>
            </a:endParaRPr>
          </a:p>
        </p:txBody>
      </p:sp>
      <p:sp>
        <p:nvSpPr>
          <p:cNvPr id="64515" name="Rectangle 2"/>
          <p:cNvSpPr>
            <a:spLocks noGrp="1" noRot="1" noChangeAspect="1" noChangeArrowheads="1" noTextEdit="1"/>
          </p:cNvSpPr>
          <p:nvPr>
            <p:ph type="sldImg"/>
          </p:nvPr>
        </p:nvSpPr>
        <p:spPr>
          <a:ln/>
        </p:spPr>
      </p:sp>
      <p:sp>
        <p:nvSpPr>
          <p:cNvPr id="645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itchFamily="18" charset="0"/>
            </a:endParaRPr>
          </a:p>
        </p:txBody>
      </p:sp>
    </p:spTree>
    <p:extLst>
      <p:ext uri="{BB962C8B-B14F-4D97-AF65-F5344CB8AC3E}">
        <p14:creationId xmlns:p14="http://schemas.microsoft.com/office/powerpoint/2010/main" val="285238825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7" name="Rectangle 2"/>
          <p:cNvSpPr>
            <a:spLocks noGrp="1" noRot="1" noChangeAspect="1" noChangeArrowheads="1" noTextEdit="1"/>
          </p:cNvSpPr>
          <p:nvPr>
            <p:ph type="sldImg"/>
          </p:nvPr>
        </p:nvSpPr>
        <p:spPr>
          <a:ln/>
        </p:spPr>
      </p:sp>
      <p:sp>
        <p:nvSpPr>
          <p:cNvPr id="983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41454637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7" name="Rectangle 2"/>
          <p:cNvSpPr>
            <a:spLocks noGrp="1" noRot="1" noChangeAspect="1" noChangeArrowheads="1" noTextEdit="1"/>
          </p:cNvSpPr>
          <p:nvPr>
            <p:ph type="sldImg"/>
          </p:nvPr>
        </p:nvSpPr>
        <p:spPr>
          <a:ln/>
        </p:spPr>
      </p:sp>
      <p:sp>
        <p:nvSpPr>
          <p:cNvPr id="983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4250368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7" name="Rectangle 2"/>
          <p:cNvSpPr>
            <a:spLocks noGrp="1" noRot="1" noChangeAspect="1" noChangeArrowheads="1" noTextEdit="1"/>
          </p:cNvSpPr>
          <p:nvPr>
            <p:ph type="sldImg"/>
          </p:nvPr>
        </p:nvSpPr>
        <p:spPr>
          <a:ln/>
        </p:spPr>
      </p:sp>
      <p:sp>
        <p:nvSpPr>
          <p:cNvPr id="983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29299013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5" name="Rectangle 2"/>
          <p:cNvSpPr>
            <a:spLocks noGrp="1" noRot="1" noChangeAspect="1" noChangeArrowheads="1" noTextEdit="1"/>
          </p:cNvSpPr>
          <p:nvPr>
            <p:ph type="sldImg"/>
          </p:nvPr>
        </p:nvSpPr>
        <p:spPr>
          <a:ln/>
        </p:spPr>
      </p:sp>
      <p:sp>
        <p:nvSpPr>
          <p:cNvPr id="1105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5511611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itchFamily="34" charset="0"/>
                <a:ea typeface="MS PGothic" pitchFamily="34" charset="-128"/>
              </a:defRPr>
            </a:lvl1pPr>
            <a:lvl2pPr marL="742950" indent="-285750" defTabSz="939800">
              <a:defRPr>
                <a:solidFill>
                  <a:schemeClr val="tx1"/>
                </a:solidFill>
                <a:latin typeface="Verdana" pitchFamily="34" charset="0"/>
                <a:ea typeface="MS PGothic" pitchFamily="34" charset="-128"/>
              </a:defRPr>
            </a:lvl2pPr>
            <a:lvl3pPr marL="1143000" indent="-228600" defTabSz="939800">
              <a:defRPr>
                <a:solidFill>
                  <a:schemeClr val="tx1"/>
                </a:solidFill>
                <a:latin typeface="Verdana" pitchFamily="34" charset="0"/>
                <a:ea typeface="MS PGothic" pitchFamily="34" charset="-128"/>
              </a:defRPr>
            </a:lvl3pPr>
            <a:lvl4pPr marL="1600200" indent="-228600" defTabSz="939800">
              <a:defRPr>
                <a:solidFill>
                  <a:schemeClr val="tx1"/>
                </a:solidFill>
                <a:latin typeface="Verdana" pitchFamily="34" charset="0"/>
                <a:ea typeface="MS PGothic" pitchFamily="34" charset="-128"/>
              </a:defRPr>
            </a:lvl4pPr>
            <a:lvl5pPr marL="2057400" indent="-228600" defTabSz="939800">
              <a:defRPr>
                <a:solidFill>
                  <a:schemeClr val="tx1"/>
                </a:solidFill>
                <a:latin typeface="Verdana" pitchFamily="34" charset="0"/>
                <a:ea typeface="MS PGothic" pitchFamily="34" charset="-128"/>
              </a:defRPr>
            </a:lvl5pPr>
            <a:lvl6pPr marL="2514600" indent="-228600" defTabSz="9398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398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398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39800" eaLnBrk="0" fontAlgn="base" hangingPunct="0">
              <a:spcBef>
                <a:spcPct val="0"/>
              </a:spcBef>
              <a:spcAft>
                <a:spcPct val="0"/>
              </a:spcAft>
              <a:defRPr>
                <a:solidFill>
                  <a:schemeClr val="tx1"/>
                </a:solidFill>
                <a:latin typeface="Verdana" pitchFamily="34" charset="0"/>
                <a:ea typeface="MS PGothic" pitchFamily="34" charset="-128"/>
              </a:defRPr>
            </a:lvl9pPr>
          </a:lstStyle>
          <a:p>
            <a:fld id="{28C31D6F-B330-4029-B85D-CB535DA8AAC2}" type="slidenum">
              <a:rPr lang="en-US" altLang="en-US">
                <a:latin typeface="Times New Roman" pitchFamily="18" charset="0"/>
              </a:rPr>
              <a:pPr/>
              <a:t>5</a:t>
            </a:fld>
            <a:endParaRPr lang="en-US" altLang="en-US">
              <a:latin typeface="Times New Roman" pitchFamily="18" charset="0"/>
            </a:endParaRPr>
          </a:p>
        </p:txBody>
      </p:sp>
      <p:sp>
        <p:nvSpPr>
          <p:cNvPr id="16386" name="Rectangle 2"/>
          <p:cNvSpPr>
            <a:spLocks noGrp="1" noRot="1" noChangeAspect="1" noChangeArrowheads="1" noTextEdit="1"/>
          </p:cNvSpPr>
          <p:nvPr>
            <p:ph type="sldImg"/>
          </p:nvPr>
        </p:nvSpPr>
        <p:spPr>
          <a:ln/>
        </p:spPr>
      </p:sp>
      <p:sp>
        <p:nvSpPr>
          <p:cNvPr id="1638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itchFamily="18" charset="0"/>
            </a:endParaRPr>
          </a:p>
        </p:txBody>
      </p:sp>
    </p:spTree>
    <p:extLst>
      <p:ext uri="{BB962C8B-B14F-4D97-AF65-F5344CB8AC3E}">
        <p14:creationId xmlns:p14="http://schemas.microsoft.com/office/powerpoint/2010/main" val="285446307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itchFamily="34" charset="0"/>
                <a:ea typeface="MS PGothic" pitchFamily="34" charset="-128"/>
              </a:defRPr>
            </a:lvl1pPr>
            <a:lvl2pPr marL="742950" indent="-285750" defTabSz="930275">
              <a:defRPr>
                <a:solidFill>
                  <a:schemeClr val="tx1"/>
                </a:solidFill>
                <a:latin typeface="Verdana" pitchFamily="34" charset="0"/>
                <a:ea typeface="MS PGothic" pitchFamily="34" charset="-128"/>
              </a:defRPr>
            </a:lvl2pPr>
            <a:lvl3pPr marL="1143000" indent="-228600" defTabSz="930275">
              <a:defRPr>
                <a:solidFill>
                  <a:schemeClr val="tx1"/>
                </a:solidFill>
                <a:latin typeface="Verdana" pitchFamily="34" charset="0"/>
                <a:ea typeface="MS PGothic" pitchFamily="34" charset="-128"/>
              </a:defRPr>
            </a:lvl3pPr>
            <a:lvl4pPr marL="1600200" indent="-228600" defTabSz="930275">
              <a:defRPr>
                <a:solidFill>
                  <a:schemeClr val="tx1"/>
                </a:solidFill>
                <a:latin typeface="Verdana" pitchFamily="34" charset="0"/>
                <a:ea typeface="MS PGothic" pitchFamily="34" charset="-128"/>
              </a:defRPr>
            </a:lvl4pPr>
            <a:lvl5pPr marL="2057400" indent="-228600" defTabSz="930275">
              <a:defRPr>
                <a:solidFill>
                  <a:schemeClr val="tx1"/>
                </a:solidFill>
                <a:latin typeface="Verdana"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itchFamily="34" charset="0"/>
                <a:ea typeface="MS PGothic" pitchFamily="34" charset="-128"/>
              </a:defRPr>
            </a:lvl9pPr>
          </a:lstStyle>
          <a:p>
            <a:fld id="{A2300A17-423D-4B02-81FB-38239A779850}" type="slidenum">
              <a:rPr lang="en-US" altLang="en-US">
                <a:latin typeface="Helvetica" pitchFamily="-84" charset="0"/>
              </a:rPr>
              <a:pPr/>
              <a:t>56</a:t>
            </a:fld>
            <a:endParaRPr lang="en-US" altLang="en-US">
              <a:latin typeface="Helvetica" pitchFamily="-84" charset="0"/>
            </a:endParaRPr>
          </a:p>
        </p:txBody>
      </p:sp>
      <p:sp>
        <p:nvSpPr>
          <p:cNvPr id="72707" name="Rectangle 2"/>
          <p:cNvSpPr>
            <a:spLocks noGrp="1" noRot="1" noChangeAspect="1" noChangeArrowheads="1" noTextEdit="1"/>
          </p:cNvSpPr>
          <p:nvPr>
            <p:ph type="sldImg"/>
          </p:nvPr>
        </p:nvSpPr>
        <p:spPr>
          <a:ln/>
        </p:spPr>
      </p:sp>
      <p:sp>
        <p:nvSpPr>
          <p:cNvPr id="727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itchFamily="18" charset="0"/>
            </a:endParaRPr>
          </a:p>
        </p:txBody>
      </p:sp>
    </p:spTree>
    <p:extLst>
      <p:ext uri="{BB962C8B-B14F-4D97-AF65-F5344CB8AC3E}">
        <p14:creationId xmlns:p14="http://schemas.microsoft.com/office/powerpoint/2010/main" val="88128756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itchFamily="34" charset="0"/>
                <a:ea typeface="MS PGothic" pitchFamily="34" charset="-128"/>
              </a:defRPr>
            </a:lvl1pPr>
            <a:lvl2pPr marL="742950" indent="-285750" defTabSz="930275">
              <a:defRPr>
                <a:solidFill>
                  <a:schemeClr val="tx1"/>
                </a:solidFill>
                <a:latin typeface="Verdana" pitchFamily="34" charset="0"/>
                <a:ea typeface="MS PGothic" pitchFamily="34" charset="-128"/>
              </a:defRPr>
            </a:lvl2pPr>
            <a:lvl3pPr marL="1143000" indent="-228600" defTabSz="930275">
              <a:defRPr>
                <a:solidFill>
                  <a:schemeClr val="tx1"/>
                </a:solidFill>
                <a:latin typeface="Verdana" pitchFamily="34" charset="0"/>
                <a:ea typeface="MS PGothic" pitchFamily="34" charset="-128"/>
              </a:defRPr>
            </a:lvl3pPr>
            <a:lvl4pPr marL="1600200" indent="-228600" defTabSz="930275">
              <a:defRPr>
                <a:solidFill>
                  <a:schemeClr val="tx1"/>
                </a:solidFill>
                <a:latin typeface="Verdana" pitchFamily="34" charset="0"/>
                <a:ea typeface="MS PGothic" pitchFamily="34" charset="-128"/>
              </a:defRPr>
            </a:lvl4pPr>
            <a:lvl5pPr marL="2057400" indent="-228600" defTabSz="930275">
              <a:defRPr>
                <a:solidFill>
                  <a:schemeClr val="tx1"/>
                </a:solidFill>
                <a:latin typeface="Verdana"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itchFamily="34" charset="0"/>
                <a:ea typeface="MS PGothic" pitchFamily="34" charset="-128"/>
              </a:defRPr>
            </a:lvl9pPr>
          </a:lstStyle>
          <a:p>
            <a:fld id="{DE27FB9F-8549-4C7B-817A-B73141B81134}" type="slidenum">
              <a:rPr lang="en-US" altLang="en-US">
                <a:latin typeface="Helvetica" pitchFamily="-84" charset="0"/>
              </a:rPr>
              <a:pPr/>
              <a:t>57</a:t>
            </a:fld>
            <a:endParaRPr lang="en-US" altLang="en-US">
              <a:latin typeface="Helvetica" pitchFamily="-84" charset="0"/>
            </a:endParaRPr>
          </a:p>
        </p:txBody>
      </p:sp>
      <p:sp>
        <p:nvSpPr>
          <p:cNvPr id="73731" name="Rectangle 2"/>
          <p:cNvSpPr>
            <a:spLocks noGrp="1" noRot="1" noChangeAspect="1" noChangeArrowheads="1" noTextEdit="1"/>
          </p:cNvSpPr>
          <p:nvPr>
            <p:ph type="sldImg"/>
          </p:nvPr>
        </p:nvSpPr>
        <p:spPr>
          <a:ln/>
        </p:spPr>
      </p:sp>
      <p:sp>
        <p:nvSpPr>
          <p:cNvPr id="737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itchFamily="18" charset="0"/>
            </a:endParaRPr>
          </a:p>
        </p:txBody>
      </p:sp>
    </p:spTree>
    <p:extLst>
      <p:ext uri="{BB962C8B-B14F-4D97-AF65-F5344CB8AC3E}">
        <p14:creationId xmlns:p14="http://schemas.microsoft.com/office/powerpoint/2010/main" val="46677994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itchFamily="34" charset="0"/>
                <a:ea typeface="MS PGothic" pitchFamily="34" charset="-128"/>
              </a:defRPr>
            </a:lvl1pPr>
            <a:lvl2pPr marL="742950" indent="-285750" defTabSz="930275">
              <a:defRPr>
                <a:solidFill>
                  <a:schemeClr val="tx1"/>
                </a:solidFill>
                <a:latin typeface="Verdana" pitchFamily="34" charset="0"/>
                <a:ea typeface="MS PGothic" pitchFamily="34" charset="-128"/>
              </a:defRPr>
            </a:lvl2pPr>
            <a:lvl3pPr marL="1143000" indent="-228600" defTabSz="930275">
              <a:defRPr>
                <a:solidFill>
                  <a:schemeClr val="tx1"/>
                </a:solidFill>
                <a:latin typeface="Verdana" pitchFamily="34" charset="0"/>
                <a:ea typeface="MS PGothic" pitchFamily="34" charset="-128"/>
              </a:defRPr>
            </a:lvl3pPr>
            <a:lvl4pPr marL="1600200" indent="-228600" defTabSz="930275">
              <a:defRPr>
                <a:solidFill>
                  <a:schemeClr val="tx1"/>
                </a:solidFill>
                <a:latin typeface="Verdana" pitchFamily="34" charset="0"/>
                <a:ea typeface="MS PGothic" pitchFamily="34" charset="-128"/>
              </a:defRPr>
            </a:lvl4pPr>
            <a:lvl5pPr marL="2057400" indent="-228600" defTabSz="930275">
              <a:defRPr>
                <a:solidFill>
                  <a:schemeClr val="tx1"/>
                </a:solidFill>
                <a:latin typeface="Verdana"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itchFamily="34" charset="0"/>
                <a:ea typeface="MS PGothic" pitchFamily="34" charset="-128"/>
              </a:defRPr>
            </a:lvl9pPr>
          </a:lstStyle>
          <a:p>
            <a:fld id="{82016D48-7D44-4B0C-9902-69F3E6F32753}" type="slidenum">
              <a:rPr lang="en-US" altLang="en-US">
                <a:latin typeface="Helvetica" pitchFamily="-84" charset="0"/>
              </a:rPr>
              <a:pPr/>
              <a:t>59</a:t>
            </a:fld>
            <a:endParaRPr lang="en-US" altLang="en-US">
              <a:latin typeface="Helvetica" pitchFamily="-84" charset="0"/>
            </a:endParaRPr>
          </a:p>
        </p:txBody>
      </p:sp>
      <p:sp>
        <p:nvSpPr>
          <p:cNvPr id="75779" name="Rectangle 2"/>
          <p:cNvSpPr>
            <a:spLocks noGrp="1" noRot="1" noChangeAspect="1" noChangeArrowheads="1" noTextEdit="1"/>
          </p:cNvSpPr>
          <p:nvPr>
            <p:ph type="sldImg"/>
          </p:nvPr>
        </p:nvSpPr>
        <p:spPr>
          <a:ln/>
        </p:spPr>
      </p:sp>
      <p:sp>
        <p:nvSpPr>
          <p:cNvPr id="757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itchFamily="18" charset="0"/>
            </a:endParaRPr>
          </a:p>
        </p:txBody>
      </p:sp>
    </p:spTree>
    <p:extLst>
      <p:ext uri="{BB962C8B-B14F-4D97-AF65-F5344CB8AC3E}">
        <p14:creationId xmlns:p14="http://schemas.microsoft.com/office/powerpoint/2010/main" val="403698437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itchFamily="34" charset="0"/>
                <a:ea typeface="MS PGothic" pitchFamily="34" charset="-128"/>
              </a:defRPr>
            </a:lvl1pPr>
            <a:lvl2pPr marL="742950" indent="-285750" defTabSz="930275">
              <a:defRPr>
                <a:solidFill>
                  <a:schemeClr val="tx1"/>
                </a:solidFill>
                <a:latin typeface="Verdana" pitchFamily="34" charset="0"/>
                <a:ea typeface="MS PGothic" pitchFamily="34" charset="-128"/>
              </a:defRPr>
            </a:lvl2pPr>
            <a:lvl3pPr marL="1143000" indent="-228600" defTabSz="930275">
              <a:defRPr>
                <a:solidFill>
                  <a:schemeClr val="tx1"/>
                </a:solidFill>
                <a:latin typeface="Verdana" pitchFamily="34" charset="0"/>
                <a:ea typeface="MS PGothic" pitchFamily="34" charset="-128"/>
              </a:defRPr>
            </a:lvl3pPr>
            <a:lvl4pPr marL="1600200" indent="-228600" defTabSz="930275">
              <a:defRPr>
                <a:solidFill>
                  <a:schemeClr val="tx1"/>
                </a:solidFill>
                <a:latin typeface="Verdana" pitchFamily="34" charset="0"/>
                <a:ea typeface="MS PGothic" pitchFamily="34" charset="-128"/>
              </a:defRPr>
            </a:lvl4pPr>
            <a:lvl5pPr marL="2057400" indent="-228600" defTabSz="930275">
              <a:defRPr>
                <a:solidFill>
                  <a:schemeClr val="tx1"/>
                </a:solidFill>
                <a:latin typeface="Verdana"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itchFamily="34" charset="0"/>
                <a:ea typeface="MS PGothic" pitchFamily="34" charset="-128"/>
              </a:defRPr>
            </a:lvl9pPr>
          </a:lstStyle>
          <a:p>
            <a:fld id="{E3380FB0-677C-4E2B-A98D-B814CC683C68}" type="slidenum">
              <a:rPr lang="en-US" altLang="en-US">
                <a:latin typeface="Helvetica" pitchFamily="-84" charset="0"/>
              </a:rPr>
              <a:pPr/>
              <a:t>60</a:t>
            </a:fld>
            <a:endParaRPr lang="en-US" altLang="en-US">
              <a:latin typeface="Helvetica" pitchFamily="-84" charset="0"/>
            </a:endParaRPr>
          </a:p>
        </p:txBody>
      </p:sp>
      <p:sp>
        <p:nvSpPr>
          <p:cNvPr id="76803" name="Rectangle 2"/>
          <p:cNvSpPr>
            <a:spLocks noGrp="1" noRot="1" noChangeAspect="1" noChangeArrowheads="1" noTextEdit="1"/>
          </p:cNvSpPr>
          <p:nvPr>
            <p:ph type="sldImg"/>
          </p:nvPr>
        </p:nvSpPr>
        <p:spPr>
          <a:ln/>
        </p:spPr>
      </p:sp>
      <p:sp>
        <p:nvSpPr>
          <p:cNvPr id="768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itchFamily="18" charset="0"/>
            </a:endParaRPr>
          </a:p>
        </p:txBody>
      </p:sp>
    </p:spTree>
    <p:extLst>
      <p:ext uri="{BB962C8B-B14F-4D97-AF65-F5344CB8AC3E}">
        <p14:creationId xmlns:p14="http://schemas.microsoft.com/office/powerpoint/2010/main" val="411188305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itchFamily="34" charset="0"/>
                <a:ea typeface="MS PGothic" pitchFamily="34" charset="-128"/>
              </a:defRPr>
            </a:lvl1pPr>
            <a:lvl2pPr marL="742950" indent="-285750" defTabSz="930275">
              <a:defRPr>
                <a:solidFill>
                  <a:schemeClr val="tx1"/>
                </a:solidFill>
                <a:latin typeface="Verdana" pitchFamily="34" charset="0"/>
                <a:ea typeface="MS PGothic" pitchFamily="34" charset="-128"/>
              </a:defRPr>
            </a:lvl2pPr>
            <a:lvl3pPr marL="1143000" indent="-228600" defTabSz="930275">
              <a:defRPr>
                <a:solidFill>
                  <a:schemeClr val="tx1"/>
                </a:solidFill>
                <a:latin typeface="Verdana" pitchFamily="34" charset="0"/>
                <a:ea typeface="MS PGothic" pitchFamily="34" charset="-128"/>
              </a:defRPr>
            </a:lvl3pPr>
            <a:lvl4pPr marL="1600200" indent="-228600" defTabSz="930275">
              <a:defRPr>
                <a:solidFill>
                  <a:schemeClr val="tx1"/>
                </a:solidFill>
                <a:latin typeface="Verdana" pitchFamily="34" charset="0"/>
                <a:ea typeface="MS PGothic" pitchFamily="34" charset="-128"/>
              </a:defRPr>
            </a:lvl4pPr>
            <a:lvl5pPr marL="2057400" indent="-228600" defTabSz="930275">
              <a:defRPr>
                <a:solidFill>
                  <a:schemeClr val="tx1"/>
                </a:solidFill>
                <a:latin typeface="Verdana"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itchFamily="34" charset="0"/>
                <a:ea typeface="MS PGothic" pitchFamily="34" charset="-128"/>
              </a:defRPr>
            </a:lvl9pPr>
          </a:lstStyle>
          <a:p>
            <a:fld id="{50FB3F7A-DA17-4F94-A42C-51E83E9E5058}" type="slidenum">
              <a:rPr lang="en-US" altLang="en-US">
                <a:latin typeface="Helvetica" pitchFamily="-84" charset="0"/>
              </a:rPr>
              <a:pPr/>
              <a:t>62</a:t>
            </a:fld>
            <a:endParaRPr lang="en-US" altLang="en-US">
              <a:latin typeface="Helvetica" pitchFamily="-84" charset="0"/>
            </a:endParaRPr>
          </a:p>
        </p:txBody>
      </p:sp>
      <p:sp>
        <p:nvSpPr>
          <p:cNvPr id="78851" name="Rectangle 2"/>
          <p:cNvSpPr>
            <a:spLocks noGrp="1" noRot="1" noChangeAspect="1" noChangeArrowheads="1" noTextEdit="1"/>
          </p:cNvSpPr>
          <p:nvPr>
            <p:ph type="sldImg"/>
          </p:nvPr>
        </p:nvSpPr>
        <p:spPr>
          <a:ln/>
        </p:spPr>
      </p:sp>
      <p:sp>
        <p:nvSpPr>
          <p:cNvPr id="788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itchFamily="18" charset="0"/>
            </a:endParaRPr>
          </a:p>
        </p:txBody>
      </p:sp>
    </p:spTree>
    <p:extLst>
      <p:ext uri="{BB962C8B-B14F-4D97-AF65-F5344CB8AC3E}">
        <p14:creationId xmlns:p14="http://schemas.microsoft.com/office/powerpoint/2010/main" val="187936712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5C763A82-54C2-4E06-B64D-1486C831182B}" type="slidenum">
              <a:rPr lang="en-US" altLang="en-US" smtClean="0">
                <a:latin typeface="Helvetica" panose="020B0604020202020204" pitchFamily="34" charset="0"/>
              </a:rPr>
              <a:pPr/>
              <a:t>63</a:t>
            </a:fld>
            <a:endParaRPr lang="en-US" altLang="en-US">
              <a:latin typeface="Helvetica" panose="020B0604020202020204" pitchFamily="34" charset="0"/>
            </a:endParaRPr>
          </a:p>
        </p:txBody>
      </p:sp>
      <p:sp>
        <p:nvSpPr>
          <p:cNvPr id="28675" name="Rectangle 2"/>
          <p:cNvSpPr>
            <a:spLocks noGrp="1" noRot="1" noChangeAspect="1" noChangeArrowheads="1" noTextEdit="1"/>
          </p:cNvSpPr>
          <p:nvPr>
            <p:ph type="sldImg"/>
          </p:nvPr>
        </p:nvSpPr>
        <p:spPr>
          <a:ln/>
        </p:spPr>
      </p:sp>
      <p:sp>
        <p:nvSpPr>
          <p:cNvPr id="286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10494360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itchFamily="34" charset="0"/>
                <a:ea typeface="MS PGothic" pitchFamily="34" charset="-128"/>
              </a:defRPr>
            </a:lvl1pPr>
            <a:lvl2pPr marL="742950" indent="-285750" defTabSz="930275">
              <a:defRPr>
                <a:solidFill>
                  <a:schemeClr val="tx1"/>
                </a:solidFill>
                <a:latin typeface="Verdana" pitchFamily="34" charset="0"/>
                <a:ea typeface="MS PGothic" pitchFamily="34" charset="-128"/>
              </a:defRPr>
            </a:lvl2pPr>
            <a:lvl3pPr marL="1143000" indent="-228600" defTabSz="930275">
              <a:defRPr>
                <a:solidFill>
                  <a:schemeClr val="tx1"/>
                </a:solidFill>
                <a:latin typeface="Verdana" pitchFamily="34" charset="0"/>
                <a:ea typeface="MS PGothic" pitchFamily="34" charset="-128"/>
              </a:defRPr>
            </a:lvl3pPr>
            <a:lvl4pPr marL="1600200" indent="-228600" defTabSz="930275">
              <a:defRPr>
                <a:solidFill>
                  <a:schemeClr val="tx1"/>
                </a:solidFill>
                <a:latin typeface="Verdana" pitchFamily="34" charset="0"/>
                <a:ea typeface="MS PGothic" pitchFamily="34" charset="-128"/>
              </a:defRPr>
            </a:lvl4pPr>
            <a:lvl5pPr marL="2057400" indent="-228600" defTabSz="930275">
              <a:defRPr>
                <a:solidFill>
                  <a:schemeClr val="tx1"/>
                </a:solidFill>
                <a:latin typeface="Verdana"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itchFamily="34" charset="0"/>
                <a:ea typeface="MS PGothic" pitchFamily="34" charset="-128"/>
              </a:defRPr>
            </a:lvl9pPr>
          </a:lstStyle>
          <a:p>
            <a:fld id="{BE530CE7-99BB-456E-ACE7-CB0EDB52D085}" type="slidenum">
              <a:rPr lang="en-US" altLang="en-US">
                <a:latin typeface="Helvetica" pitchFamily="-84" charset="0"/>
              </a:rPr>
              <a:pPr/>
              <a:t>64</a:t>
            </a:fld>
            <a:endParaRPr lang="en-US" altLang="en-US">
              <a:latin typeface="Helvetica" pitchFamily="-84" charset="0"/>
            </a:endParaRPr>
          </a:p>
        </p:txBody>
      </p:sp>
      <p:sp>
        <p:nvSpPr>
          <p:cNvPr id="77827" name="Rectangle 2"/>
          <p:cNvSpPr>
            <a:spLocks noGrp="1" noRot="1" noChangeAspect="1" noChangeArrowheads="1" noTextEdit="1"/>
          </p:cNvSpPr>
          <p:nvPr>
            <p:ph type="sldImg"/>
          </p:nvPr>
        </p:nvSpPr>
        <p:spPr>
          <a:ln/>
        </p:spPr>
      </p:sp>
      <p:sp>
        <p:nvSpPr>
          <p:cNvPr id="778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itchFamily="18" charset="0"/>
            </a:endParaRPr>
          </a:p>
        </p:txBody>
      </p:sp>
    </p:spTree>
    <p:extLst>
      <p:ext uri="{BB962C8B-B14F-4D97-AF65-F5344CB8AC3E}">
        <p14:creationId xmlns:p14="http://schemas.microsoft.com/office/powerpoint/2010/main" val="160917485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itchFamily="34" charset="0"/>
                <a:ea typeface="MS PGothic" pitchFamily="34" charset="-128"/>
              </a:defRPr>
            </a:lvl1pPr>
            <a:lvl2pPr marL="742950" indent="-285750" defTabSz="930275">
              <a:defRPr>
                <a:solidFill>
                  <a:schemeClr val="tx1"/>
                </a:solidFill>
                <a:latin typeface="Verdana" pitchFamily="34" charset="0"/>
                <a:ea typeface="MS PGothic" pitchFamily="34" charset="-128"/>
              </a:defRPr>
            </a:lvl2pPr>
            <a:lvl3pPr marL="1143000" indent="-228600" defTabSz="930275">
              <a:defRPr>
                <a:solidFill>
                  <a:schemeClr val="tx1"/>
                </a:solidFill>
                <a:latin typeface="Verdana" pitchFamily="34" charset="0"/>
                <a:ea typeface="MS PGothic" pitchFamily="34" charset="-128"/>
              </a:defRPr>
            </a:lvl3pPr>
            <a:lvl4pPr marL="1600200" indent="-228600" defTabSz="930275">
              <a:defRPr>
                <a:solidFill>
                  <a:schemeClr val="tx1"/>
                </a:solidFill>
                <a:latin typeface="Verdana" pitchFamily="34" charset="0"/>
                <a:ea typeface="MS PGothic" pitchFamily="34" charset="-128"/>
              </a:defRPr>
            </a:lvl4pPr>
            <a:lvl5pPr marL="2057400" indent="-228600" defTabSz="930275">
              <a:defRPr>
                <a:solidFill>
                  <a:schemeClr val="tx1"/>
                </a:solidFill>
                <a:latin typeface="Verdana"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itchFamily="34" charset="0"/>
                <a:ea typeface="MS PGothic" pitchFamily="34" charset="-128"/>
              </a:defRPr>
            </a:lvl9pPr>
          </a:lstStyle>
          <a:p>
            <a:fld id="{BE530CE7-99BB-456E-ACE7-CB0EDB52D085}" type="slidenum">
              <a:rPr lang="en-US" altLang="en-US">
                <a:latin typeface="Helvetica" pitchFamily="-84" charset="0"/>
              </a:rPr>
              <a:pPr/>
              <a:t>65</a:t>
            </a:fld>
            <a:endParaRPr lang="en-US" altLang="en-US">
              <a:latin typeface="Helvetica" pitchFamily="-84" charset="0"/>
            </a:endParaRPr>
          </a:p>
        </p:txBody>
      </p:sp>
      <p:sp>
        <p:nvSpPr>
          <p:cNvPr id="77827" name="Rectangle 2"/>
          <p:cNvSpPr>
            <a:spLocks noGrp="1" noRot="1" noChangeAspect="1" noChangeArrowheads="1" noTextEdit="1"/>
          </p:cNvSpPr>
          <p:nvPr>
            <p:ph type="sldImg"/>
          </p:nvPr>
        </p:nvSpPr>
        <p:spPr>
          <a:ln/>
        </p:spPr>
      </p:sp>
      <p:sp>
        <p:nvSpPr>
          <p:cNvPr id="778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itchFamily="18" charset="0"/>
            </a:endParaRPr>
          </a:p>
        </p:txBody>
      </p:sp>
    </p:spTree>
    <p:extLst>
      <p:ext uri="{BB962C8B-B14F-4D97-AF65-F5344CB8AC3E}">
        <p14:creationId xmlns:p14="http://schemas.microsoft.com/office/powerpoint/2010/main" val="136294144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itchFamily="34" charset="0"/>
                <a:ea typeface="MS PGothic" pitchFamily="34" charset="-128"/>
              </a:defRPr>
            </a:lvl1pPr>
            <a:lvl2pPr marL="742950" indent="-285750" defTabSz="930275">
              <a:defRPr>
                <a:solidFill>
                  <a:schemeClr val="tx1"/>
                </a:solidFill>
                <a:latin typeface="Verdana" pitchFamily="34" charset="0"/>
                <a:ea typeface="MS PGothic" pitchFamily="34" charset="-128"/>
              </a:defRPr>
            </a:lvl2pPr>
            <a:lvl3pPr marL="1143000" indent="-228600" defTabSz="930275">
              <a:defRPr>
                <a:solidFill>
                  <a:schemeClr val="tx1"/>
                </a:solidFill>
                <a:latin typeface="Verdana" pitchFamily="34" charset="0"/>
                <a:ea typeface="MS PGothic" pitchFamily="34" charset="-128"/>
              </a:defRPr>
            </a:lvl3pPr>
            <a:lvl4pPr marL="1600200" indent="-228600" defTabSz="930275">
              <a:defRPr>
                <a:solidFill>
                  <a:schemeClr val="tx1"/>
                </a:solidFill>
                <a:latin typeface="Verdana" pitchFamily="34" charset="0"/>
                <a:ea typeface="MS PGothic" pitchFamily="34" charset="-128"/>
              </a:defRPr>
            </a:lvl4pPr>
            <a:lvl5pPr marL="2057400" indent="-228600" defTabSz="930275">
              <a:defRPr>
                <a:solidFill>
                  <a:schemeClr val="tx1"/>
                </a:solidFill>
                <a:latin typeface="Verdana"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itchFamily="34" charset="0"/>
                <a:ea typeface="MS PGothic" pitchFamily="34" charset="-128"/>
              </a:defRPr>
            </a:lvl9pPr>
          </a:lstStyle>
          <a:p>
            <a:fld id="{A0DB08A0-FB23-45BD-BC80-6C2D9B669B84}" type="slidenum">
              <a:rPr lang="en-US" altLang="en-US">
                <a:latin typeface="Helvetica" pitchFamily="-84" charset="0"/>
              </a:rPr>
              <a:pPr/>
              <a:t>66</a:t>
            </a:fld>
            <a:endParaRPr lang="en-US" altLang="en-US">
              <a:latin typeface="Helvetica" pitchFamily="-84" charset="0"/>
            </a:endParaRPr>
          </a:p>
        </p:txBody>
      </p:sp>
      <p:sp>
        <p:nvSpPr>
          <p:cNvPr id="79875" name="Rectangle 2"/>
          <p:cNvSpPr>
            <a:spLocks noGrp="1" noRot="1" noChangeAspect="1" noChangeArrowheads="1" noTextEdit="1"/>
          </p:cNvSpPr>
          <p:nvPr>
            <p:ph type="sldImg"/>
          </p:nvPr>
        </p:nvSpPr>
        <p:spPr>
          <a:ln/>
        </p:spPr>
      </p:sp>
      <p:sp>
        <p:nvSpPr>
          <p:cNvPr id="798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itchFamily="18" charset="0"/>
            </a:endParaRPr>
          </a:p>
        </p:txBody>
      </p:sp>
    </p:spTree>
    <p:extLst>
      <p:ext uri="{BB962C8B-B14F-4D97-AF65-F5344CB8AC3E}">
        <p14:creationId xmlns:p14="http://schemas.microsoft.com/office/powerpoint/2010/main" val="87280958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itchFamily="34" charset="0"/>
                <a:ea typeface="MS PGothic" pitchFamily="34" charset="-128"/>
              </a:defRPr>
            </a:lvl1pPr>
            <a:lvl2pPr marL="742950" indent="-285750" defTabSz="930275">
              <a:defRPr>
                <a:solidFill>
                  <a:schemeClr val="tx1"/>
                </a:solidFill>
                <a:latin typeface="Verdana" pitchFamily="34" charset="0"/>
                <a:ea typeface="MS PGothic" pitchFamily="34" charset="-128"/>
              </a:defRPr>
            </a:lvl2pPr>
            <a:lvl3pPr marL="1143000" indent="-228600" defTabSz="930275">
              <a:defRPr>
                <a:solidFill>
                  <a:schemeClr val="tx1"/>
                </a:solidFill>
                <a:latin typeface="Verdana" pitchFamily="34" charset="0"/>
                <a:ea typeface="MS PGothic" pitchFamily="34" charset="-128"/>
              </a:defRPr>
            </a:lvl3pPr>
            <a:lvl4pPr marL="1600200" indent="-228600" defTabSz="930275">
              <a:defRPr>
                <a:solidFill>
                  <a:schemeClr val="tx1"/>
                </a:solidFill>
                <a:latin typeface="Verdana" pitchFamily="34" charset="0"/>
                <a:ea typeface="MS PGothic" pitchFamily="34" charset="-128"/>
              </a:defRPr>
            </a:lvl4pPr>
            <a:lvl5pPr marL="2057400" indent="-228600" defTabSz="930275">
              <a:defRPr>
                <a:solidFill>
                  <a:schemeClr val="tx1"/>
                </a:solidFill>
                <a:latin typeface="Verdana"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itchFamily="34" charset="0"/>
                <a:ea typeface="MS PGothic" pitchFamily="34" charset="-128"/>
              </a:defRPr>
            </a:lvl9pPr>
          </a:lstStyle>
          <a:p>
            <a:fld id="{A0DB08A0-FB23-45BD-BC80-6C2D9B669B84}" type="slidenum">
              <a:rPr lang="en-US" altLang="en-US">
                <a:latin typeface="Helvetica" pitchFamily="-84" charset="0"/>
              </a:rPr>
              <a:pPr/>
              <a:t>67</a:t>
            </a:fld>
            <a:endParaRPr lang="en-US" altLang="en-US">
              <a:latin typeface="Helvetica" pitchFamily="-84" charset="0"/>
            </a:endParaRPr>
          </a:p>
        </p:txBody>
      </p:sp>
      <p:sp>
        <p:nvSpPr>
          <p:cNvPr id="79875" name="Rectangle 2"/>
          <p:cNvSpPr>
            <a:spLocks noGrp="1" noRot="1" noChangeAspect="1" noChangeArrowheads="1" noTextEdit="1"/>
          </p:cNvSpPr>
          <p:nvPr>
            <p:ph type="sldImg"/>
          </p:nvPr>
        </p:nvSpPr>
        <p:spPr>
          <a:ln/>
        </p:spPr>
      </p:sp>
      <p:sp>
        <p:nvSpPr>
          <p:cNvPr id="798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itchFamily="18" charset="0"/>
            </a:endParaRPr>
          </a:p>
        </p:txBody>
      </p:sp>
    </p:spTree>
    <p:extLst>
      <p:ext uri="{BB962C8B-B14F-4D97-AF65-F5344CB8AC3E}">
        <p14:creationId xmlns:p14="http://schemas.microsoft.com/office/powerpoint/2010/main" val="13287405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50A93103-50C6-4965-873B-BD0629CC12F1}" type="slidenum">
              <a:rPr lang="en-US" altLang="en-US">
                <a:latin typeface="Times New Roman" panose="02020603050405020304" pitchFamily="18" charset="0"/>
              </a:rPr>
              <a:pPr/>
              <a:t>6</a:t>
            </a:fld>
            <a:endParaRPr lang="en-US" altLang="en-US">
              <a:latin typeface="Times New Roman" panose="02020603050405020304" pitchFamily="18" charset="0"/>
            </a:endParaRPr>
          </a:p>
        </p:txBody>
      </p:sp>
      <p:sp>
        <p:nvSpPr>
          <p:cNvPr id="78851" name="Rectangle 2"/>
          <p:cNvSpPr>
            <a:spLocks noGrp="1" noRot="1" noChangeAspect="1" noChangeArrowheads="1" noTextEdit="1"/>
          </p:cNvSpPr>
          <p:nvPr>
            <p:ph type="sldImg"/>
          </p:nvPr>
        </p:nvSpPr>
        <p:spPr>
          <a:ln/>
        </p:spPr>
      </p:sp>
      <p:sp>
        <p:nvSpPr>
          <p:cNvPr id="788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8980701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itchFamily="34" charset="0"/>
                <a:ea typeface="MS PGothic" pitchFamily="34" charset="-128"/>
              </a:defRPr>
            </a:lvl1pPr>
            <a:lvl2pPr marL="742950" indent="-285750" defTabSz="930275">
              <a:defRPr>
                <a:solidFill>
                  <a:schemeClr val="tx1"/>
                </a:solidFill>
                <a:latin typeface="Verdana" pitchFamily="34" charset="0"/>
                <a:ea typeface="MS PGothic" pitchFamily="34" charset="-128"/>
              </a:defRPr>
            </a:lvl2pPr>
            <a:lvl3pPr marL="1143000" indent="-228600" defTabSz="930275">
              <a:defRPr>
                <a:solidFill>
                  <a:schemeClr val="tx1"/>
                </a:solidFill>
                <a:latin typeface="Verdana" pitchFamily="34" charset="0"/>
                <a:ea typeface="MS PGothic" pitchFamily="34" charset="-128"/>
              </a:defRPr>
            </a:lvl3pPr>
            <a:lvl4pPr marL="1600200" indent="-228600" defTabSz="930275">
              <a:defRPr>
                <a:solidFill>
                  <a:schemeClr val="tx1"/>
                </a:solidFill>
                <a:latin typeface="Verdana" pitchFamily="34" charset="0"/>
                <a:ea typeface="MS PGothic" pitchFamily="34" charset="-128"/>
              </a:defRPr>
            </a:lvl4pPr>
            <a:lvl5pPr marL="2057400" indent="-228600" defTabSz="930275">
              <a:defRPr>
                <a:solidFill>
                  <a:schemeClr val="tx1"/>
                </a:solidFill>
                <a:latin typeface="Verdana"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itchFamily="34" charset="0"/>
                <a:ea typeface="MS PGothic" pitchFamily="34" charset="-128"/>
              </a:defRPr>
            </a:lvl9pPr>
          </a:lstStyle>
          <a:p>
            <a:fld id="{E5FCD640-5BD6-4FDD-98A3-35B471D8D49F}" type="slidenum">
              <a:rPr lang="en-US" altLang="en-US">
                <a:latin typeface="Helvetica" pitchFamily="-84" charset="0"/>
              </a:rPr>
              <a:pPr/>
              <a:t>68</a:t>
            </a:fld>
            <a:endParaRPr lang="en-US" altLang="en-US">
              <a:latin typeface="Helvetica" pitchFamily="-84" charset="0"/>
            </a:endParaRPr>
          </a:p>
        </p:txBody>
      </p:sp>
      <p:sp>
        <p:nvSpPr>
          <p:cNvPr id="80899" name="Rectangle 2"/>
          <p:cNvSpPr>
            <a:spLocks noGrp="1" noRot="1" noChangeAspect="1" noChangeArrowheads="1" noTextEdit="1"/>
          </p:cNvSpPr>
          <p:nvPr>
            <p:ph type="sldImg"/>
          </p:nvPr>
        </p:nvSpPr>
        <p:spPr>
          <a:ln/>
        </p:spPr>
      </p:sp>
      <p:sp>
        <p:nvSpPr>
          <p:cNvPr id="809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itchFamily="18" charset="0"/>
            </a:endParaRPr>
          </a:p>
        </p:txBody>
      </p:sp>
    </p:spTree>
    <p:extLst>
      <p:ext uri="{BB962C8B-B14F-4D97-AF65-F5344CB8AC3E}">
        <p14:creationId xmlns:p14="http://schemas.microsoft.com/office/powerpoint/2010/main" val="221494080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itchFamily="34" charset="0"/>
                <a:ea typeface="MS PGothic" pitchFamily="34" charset="-128"/>
              </a:defRPr>
            </a:lvl1pPr>
            <a:lvl2pPr marL="742950" indent="-285750" defTabSz="930275">
              <a:defRPr>
                <a:solidFill>
                  <a:schemeClr val="tx1"/>
                </a:solidFill>
                <a:latin typeface="Verdana" pitchFamily="34" charset="0"/>
                <a:ea typeface="MS PGothic" pitchFamily="34" charset="-128"/>
              </a:defRPr>
            </a:lvl2pPr>
            <a:lvl3pPr marL="1143000" indent="-228600" defTabSz="930275">
              <a:defRPr>
                <a:solidFill>
                  <a:schemeClr val="tx1"/>
                </a:solidFill>
                <a:latin typeface="Verdana" pitchFamily="34" charset="0"/>
                <a:ea typeface="MS PGothic" pitchFamily="34" charset="-128"/>
              </a:defRPr>
            </a:lvl3pPr>
            <a:lvl4pPr marL="1600200" indent="-228600" defTabSz="930275">
              <a:defRPr>
                <a:solidFill>
                  <a:schemeClr val="tx1"/>
                </a:solidFill>
                <a:latin typeface="Verdana" pitchFamily="34" charset="0"/>
                <a:ea typeface="MS PGothic" pitchFamily="34" charset="-128"/>
              </a:defRPr>
            </a:lvl4pPr>
            <a:lvl5pPr marL="2057400" indent="-228600" defTabSz="930275">
              <a:defRPr>
                <a:solidFill>
                  <a:schemeClr val="tx1"/>
                </a:solidFill>
                <a:latin typeface="Verdana"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itchFamily="34" charset="0"/>
                <a:ea typeface="MS PGothic" pitchFamily="34" charset="-128"/>
              </a:defRPr>
            </a:lvl9pPr>
          </a:lstStyle>
          <a:p>
            <a:fld id="{58942DD3-DC2C-4FE0-94E7-36820C81513D}" type="slidenum">
              <a:rPr lang="en-US" altLang="en-US">
                <a:latin typeface="Helvetica" pitchFamily="-84" charset="0"/>
              </a:rPr>
              <a:pPr/>
              <a:t>69</a:t>
            </a:fld>
            <a:endParaRPr lang="en-US" altLang="en-US">
              <a:latin typeface="Helvetica" pitchFamily="-84" charset="0"/>
            </a:endParaRPr>
          </a:p>
        </p:txBody>
      </p:sp>
      <p:sp>
        <p:nvSpPr>
          <p:cNvPr id="81923" name="Rectangle 2"/>
          <p:cNvSpPr>
            <a:spLocks noGrp="1" noRot="1" noChangeAspect="1" noChangeArrowheads="1" noTextEdit="1"/>
          </p:cNvSpPr>
          <p:nvPr>
            <p:ph type="sldImg"/>
          </p:nvPr>
        </p:nvSpPr>
        <p:spPr>
          <a:ln/>
        </p:spPr>
      </p:sp>
      <p:sp>
        <p:nvSpPr>
          <p:cNvPr id="819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itchFamily="18" charset="0"/>
            </a:endParaRPr>
          </a:p>
        </p:txBody>
      </p:sp>
    </p:spTree>
    <p:extLst>
      <p:ext uri="{BB962C8B-B14F-4D97-AF65-F5344CB8AC3E}">
        <p14:creationId xmlns:p14="http://schemas.microsoft.com/office/powerpoint/2010/main" val="152714624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itchFamily="34" charset="0"/>
                <a:ea typeface="MS PGothic" pitchFamily="34" charset="-128"/>
              </a:defRPr>
            </a:lvl1pPr>
            <a:lvl2pPr marL="742950" indent="-285750" defTabSz="930275">
              <a:defRPr>
                <a:solidFill>
                  <a:schemeClr val="tx1"/>
                </a:solidFill>
                <a:latin typeface="Verdana" pitchFamily="34" charset="0"/>
                <a:ea typeface="MS PGothic" pitchFamily="34" charset="-128"/>
              </a:defRPr>
            </a:lvl2pPr>
            <a:lvl3pPr marL="1143000" indent="-228600" defTabSz="930275">
              <a:defRPr>
                <a:solidFill>
                  <a:schemeClr val="tx1"/>
                </a:solidFill>
                <a:latin typeface="Verdana" pitchFamily="34" charset="0"/>
                <a:ea typeface="MS PGothic" pitchFamily="34" charset="-128"/>
              </a:defRPr>
            </a:lvl3pPr>
            <a:lvl4pPr marL="1600200" indent="-228600" defTabSz="930275">
              <a:defRPr>
                <a:solidFill>
                  <a:schemeClr val="tx1"/>
                </a:solidFill>
                <a:latin typeface="Verdana" pitchFamily="34" charset="0"/>
                <a:ea typeface="MS PGothic" pitchFamily="34" charset="-128"/>
              </a:defRPr>
            </a:lvl4pPr>
            <a:lvl5pPr marL="2057400" indent="-228600" defTabSz="930275">
              <a:defRPr>
                <a:solidFill>
                  <a:schemeClr val="tx1"/>
                </a:solidFill>
                <a:latin typeface="Verdana"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itchFamily="34" charset="0"/>
                <a:ea typeface="MS PGothic" pitchFamily="34" charset="-128"/>
              </a:defRPr>
            </a:lvl9pPr>
          </a:lstStyle>
          <a:p>
            <a:fld id="{149F0343-7DB9-44F5-A17F-9407B7FC7BA5}" type="slidenum">
              <a:rPr lang="en-US" altLang="en-US">
                <a:latin typeface="Helvetica" pitchFamily="-84" charset="0"/>
              </a:rPr>
              <a:pPr/>
              <a:t>70</a:t>
            </a:fld>
            <a:endParaRPr lang="en-US" altLang="en-US">
              <a:latin typeface="Helvetica" pitchFamily="-84" charset="0"/>
            </a:endParaRPr>
          </a:p>
        </p:txBody>
      </p:sp>
      <p:sp>
        <p:nvSpPr>
          <p:cNvPr id="83971" name="Rectangle 2"/>
          <p:cNvSpPr>
            <a:spLocks noGrp="1" noRot="1" noChangeAspect="1" noChangeArrowheads="1" noTextEdit="1"/>
          </p:cNvSpPr>
          <p:nvPr>
            <p:ph type="sldImg"/>
          </p:nvPr>
        </p:nvSpPr>
        <p:spPr>
          <a:ln/>
        </p:spPr>
      </p:sp>
      <p:sp>
        <p:nvSpPr>
          <p:cNvPr id="839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itchFamily="18" charset="0"/>
            </a:endParaRPr>
          </a:p>
        </p:txBody>
      </p:sp>
    </p:spTree>
    <p:extLst>
      <p:ext uri="{BB962C8B-B14F-4D97-AF65-F5344CB8AC3E}">
        <p14:creationId xmlns:p14="http://schemas.microsoft.com/office/powerpoint/2010/main" val="119569682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itchFamily="34" charset="0"/>
                <a:ea typeface="MS PGothic" pitchFamily="34" charset="-128"/>
              </a:defRPr>
            </a:lvl1pPr>
            <a:lvl2pPr marL="742950" indent="-285750" defTabSz="930275">
              <a:defRPr>
                <a:solidFill>
                  <a:schemeClr val="tx1"/>
                </a:solidFill>
                <a:latin typeface="Verdana" pitchFamily="34" charset="0"/>
                <a:ea typeface="MS PGothic" pitchFamily="34" charset="-128"/>
              </a:defRPr>
            </a:lvl2pPr>
            <a:lvl3pPr marL="1143000" indent="-228600" defTabSz="930275">
              <a:defRPr>
                <a:solidFill>
                  <a:schemeClr val="tx1"/>
                </a:solidFill>
                <a:latin typeface="Verdana" pitchFamily="34" charset="0"/>
                <a:ea typeface="MS PGothic" pitchFamily="34" charset="-128"/>
              </a:defRPr>
            </a:lvl3pPr>
            <a:lvl4pPr marL="1600200" indent="-228600" defTabSz="930275">
              <a:defRPr>
                <a:solidFill>
                  <a:schemeClr val="tx1"/>
                </a:solidFill>
                <a:latin typeface="Verdana" pitchFamily="34" charset="0"/>
                <a:ea typeface="MS PGothic" pitchFamily="34" charset="-128"/>
              </a:defRPr>
            </a:lvl4pPr>
            <a:lvl5pPr marL="2057400" indent="-228600" defTabSz="930275">
              <a:defRPr>
                <a:solidFill>
                  <a:schemeClr val="tx1"/>
                </a:solidFill>
                <a:latin typeface="Verdana"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itchFamily="34" charset="0"/>
                <a:ea typeface="MS PGothic" pitchFamily="34" charset="-128"/>
              </a:defRPr>
            </a:lvl9pPr>
          </a:lstStyle>
          <a:p>
            <a:fld id="{CD487CB4-84C7-4C0F-B6D9-B3BD5EF3D489}" type="slidenum">
              <a:rPr lang="en-US" altLang="en-US">
                <a:latin typeface="Helvetica" pitchFamily="-84" charset="0"/>
              </a:rPr>
              <a:pPr/>
              <a:t>71</a:t>
            </a:fld>
            <a:endParaRPr lang="en-US" altLang="en-US">
              <a:latin typeface="Helvetica" pitchFamily="-84" charset="0"/>
            </a:endParaRPr>
          </a:p>
        </p:txBody>
      </p:sp>
      <p:sp>
        <p:nvSpPr>
          <p:cNvPr id="86019" name="Rectangle 2"/>
          <p:cNvSpPr>
            <a:spLocks noGrp="1" noRot="1" noChangeAspect="1" noChangeArrowheads="1" noTextEdit="1"/>
          </p:cNvSpPr>
          <p:nvPr>
            <p:ph type="sldImg"/>
          </p:nvPr>
        </p:nvSpPr>
        <p:spPr>
          <a:ln/>
        </p:spPr>
      </p:sp>
      <p:sp>
        <p:nvSpPr>
          <p:cNvPr id="860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itchFamily="18" charset="0"/>
            </a:endParaRPr>
          </a:p>
        </p:txBody>
      </p:sp>
    </p:spTree>
    <p:extLst>
      <p:ext uri="{BB962C8B-B14F-4D97-AF65-F5344CB8AC3E}">
        <p14:creationId xmlns:p14="http://schemas.microsoft.com/office/powerpoint/2010/main" val="321892454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itchFamily="34" charset="0"/>
                <a:ea typeface="MS PGothic" pitchFamily="34" charset="-128"/>
              </a:defRPr>
            </a:lvl1pPr>
            <a:lvl2pPr marL="742950" indent="-285750" defTabSz="930275">
              <a:defRPr>
                <a:solidFill>
                  <a:schemeClr val="tx1"/>
                </a:solidFill>
                <a:latin typeface="Verdana" pitchFamily="34" charset="0"/>
                <a:ea typeface="MS PGothic" pitchFamily="34" charset="-128"/>
              </a:defRPr>
            </a:lvl2pPr>
            <a:lvl3pPr marL="1143000" indent="-228600" defTabSz="930275">
              <a:defRPr>
                <a:solidFill>
                  <a:schemeClr val="tx1"/>
                </a:solidFill>
                <a:latin typeface="Verdana" pitchFamily="34" charset="0"/>
                <a:ea typeface="MS PGothic" pitchFamily="34" charset="-128"/>
              </a:defRPr>
            </a:lvl3pPr>
            <a:lvl4pPr marL="1600200" indent="-228600" defTabSz="930275">
              <a:defRPr>
                <a:solidFill>
                  <a:schemeClr val="tx1"/>
                </a:solidFill>
                <a:latin typeface="Verdana" pitchFamily="34" charset="0"/>
                <a:ea typeface="MS PGothic" pitchFamily="34" charset="-128"/>
              </a:defRPr>
            </a:lvl4pPr>
            <a:lvl5pPr marL="2057400" indent="-228600" defTabSz="930275">
              <a:defRPr>
                <a:solidFill>
                  <a:schemeClr val="tx1"/>
                </a:solidFill>
                <a:latin typeface="Verdana"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itchFamily="34" charset="0"/>
                <a:ea typeface="MS PGothic" pitchFamily="34" charset="-128"/>
              </a:defRPr>
            </a:lvl9pPr>
          </a:lstStyle>
          <a:p>
            <a:fld id="{481120E4-BE04-42E5-AFE1-986D3E9C580C}" type="slidenum">
              <a:rPr lang="en-US" altLang="en-US">
                <a:latin typeface="Helvetica" pitchFamily="-84" charset="0"/>
              </a:rPr>
              <a:pPr/>
              <a:t>72</a:t>
            </a:fld>
            <a:endParaRPr lang="en-US" altLang="en-US">
              <a:latin typeface="Helvetica" pitchFamily="-84" charset="0"/>
            </a:endParaRPr>
          </a:p>
        </p:txBody>
      </p:sp>
      <p:sp>
        <p:nvSpPr>
          <p:cNvPr id="89091" name="Rectangle 2"/>
          <p:cNvSpPr>
            <a:spLocks noGrp="1" noRot="1" noChangeAspect="1" noChangeArrowheads="1" noTextEdit="1"/>
          </p:cNvSpPr>
          <p:nvPr>
            <p:ph type="sldImg"/>
          </p:nvPr>
        </p:nvSpPr>
        <p:spPr>
          <a:ln/>
        </p:spPr>
      </p:sp>
      <p:sp>
        <p:nvSpPr>
          <p:cNvPr id="890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itchFamily="18" charset="0"/>
            </a:endParaRPr>
          </a:p>
        </p:txBody>
      </p:sp>
    </p:spTree>
    <p:extLst>
      <p:ext uri="{BB962C8B-B14F-4D97-AF65-F5344CB8AC3E}">
        <p14:creationId xmlns:p14="http://schemas.microsoft.com/office/powerpoint/2010/main" val="248554350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itchFamily="34" charset="0"/>
                <a:ea typeface="MS PGothic" pitchFamily="34" charset="-128"/>
              </a:defRPr>
            </a:lvl1pPr>
            <a:lvl2pPr marL="742950" indent="-285750" defTabSz="930275">
              <a:defRPr>
                <a:solidFill>
                  <a:schemeClr val="tx1"/>
                </a:solidFill>
                <a:latin typeface="Verdana" pitchFamily="34" charset="0"/>
                <a:ea typeface="MS PGothic" pitchFamily="34" charset="-128"/>
              </a:defRPr>
            </a:lvl2pPr>
            <a:lvl3pPr marL="1143000" indent="-228600" defTabSz="930275">
              <a:defRPr>
                <a:solidFill>
                  <a:schemeClr val="tx1"/>
                </a:solidFill>
                <a:latin typeface="Verdana" pitchFamily="34" charset="0"/>
                <a:ea typeface="MS PGothic" pitchFamily="34" charset="-128"/>
              </a:defRPr>
            </a:lvl3pPr>
            <a:lvl4pPr marL="1600200" indent="-228600" defTabSz="930275">
              <a:defRPr>
                <a:solidFill>
                  <a:schemeClr val="tx1"/>
                </a:solidFill>
                <a:latin typeface="Verdana" pitchFamily="34" charset="0"/>
                <a:ea typeface="MS PGothic" pitchFamily="34" charset="-128"/>
              </a:defRPr>
            </a:lvl4pPr>
            <a:lvl5pPr marL="2057400" indent="-228600" defTabSz="930275">
              <a:defRPr>
                <a:solidFill>
                  <a:schemeClr val="tx1"/>
                </a:solidFill>
                <a:latin typeface="Verdana"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itchFamily="34" charset="0"/>
                <a:ea typeface="MS PGothic" pitchFamily="34" charset="-128"/>
              </a:defRPr>
            </a:lvl9pPr>
          </a:lstStyle>
          <a:p>
            <a:fld id="{481120E4-BE04-42E5-AFE1-986D3E9C580C}" type="slidenum">
              <a:rPr lang="en-US" altLang="en-US">
                <a:latin typeface="Helvetica" pitchFamily="-84" charset="0"/>
              </a:rPr>
              <a:pPr/>
              <a:t>73</a:t>
            </a:fld>
            <a:endParaRPr lang="en-US" altLang="en-US">
              <a:latin typeface="Helvetica" pitchFamily="-84" charset="0"/>
            </a:endParaRPr>
          </a:p>
        </p:txBody>
      </p:sp>
      <p:sp>
        <p:nvSpPr>
          <p:cNvPr id="89091" name="Rectangle 2"/>
          <p:cNvSpPr>
            <a:spLocks noGrp="1" noRot="1" noChangeAspect="1" noChangeArrowheads="1" noTextEdit="1"/>
          </p:cNvSpPr>
          <p:nvPr>
            <p:ph type="sldImg"/>
          </p:nvPr>
        </p:nvSpPr>
        <p:spPr>
          <a:ln/>
        </p:spPr>
      </p:sp>
      <p:sp>
        <p:nvSpPr>
          <p:cNvPr id="890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itchFamily="18" charset="0"/>
            </a:endParaRPr>
          </a:p>
        </p:txBody>
      </p:sp>
    </p:spTree>
    <p:extLst>
      <p:ext uri="{BB962C8B-B14F-4D97-AF65-F5344CB8AC3E}">
        <p14:creationId xmlns:p14="http://schemas.microsoft.com/office/powerpoint/2010/main" val="415466449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itchFamily="34" charset="0"/>
                <a:ea typeface="MS PGothic" pitchFamily="34" charset="-128"/>
              </a:defRPr>
            </a:lvl1pPr>
            <a:lvl2pPr marL="742950" indent="-285750" defTabSz="930275">
              <a:defRPr>
                <a:solidFill>
                  <a:schemeClr val="tx1"/>
                </a:solidFill>
                <a:latin typeface="Verdana" pitchFamily="34" charset="0"/>
                <a:ea typeface="MS PGothic" pitchFamily="34" charset="-128"/>
              </a:defRPr>
            </a:lvl2pPr>
            <a:lvl3pPr marL="1143000" indent="-228600" defTabSz="930275">
              <a:defRPr>
                <a:solidFill>
                  <a:schemeClr val="tx1"/>
                </a:solidFill>
                <a:latin typeface="Verdana" pitchFamily="34" charset="0"/>
                <a:ea typeface="MS PGothic" pitchFamily="34" charset="-128"/>
              </a:defRPr>
            </a:lvl3pPr>
            <a:lvl4pPr marL="1600200" indent="-228600" defTabSz="930275">
              <a:defRPr>
                <a:solidFill>
                  <a:schemeClr val="tx1"/>
                </a:solidFill>
                <a:latin typeface="Verdana" pitchFamily="34" charset="0"/>
                <a:ea typeface="MS PGothic" pitchFamily="34" charset="-128"/>
              </a:defRPr>
            </a:lvl4pPr>
            <a:lvl5pPr marL="2057400" indent="-228600" defTabSz="930275">
              <a:defRPr>
                <a:solidFill>
                  <a:schemeClr val="tx1"/>
                </a:solidFill>
                <a:latin typeface="Verdana"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itchFamily="34" charset="0"/>
                <a:ea typeface="MS PGothic" pitchFamily="34" charset="-128"/>
              </a:defRPr>
            </a:lvl9pPr>
          </a:lstStyle>
          <a:p>
            <a:fld id="{412BF9C3-D3DB-424F-A058-F5E5C1C26133}" type="slidenum">
              <a:rPr lang="en-US" altLang="en-US">
                <a:latin typeface="Helvetica" pitchFamily="-84" charset="0"/>
              </a:rPr>
              <a:pPr/>
              <a:t>74</a:t>
            </a:fld>
            <a:endParaRPr lang="en-US" altLang="en-US">
              <a:latin typeface="Helvetica" pitchFamily="-84" charset="0"/>
            </a:endParaRPr>
          </a:p>
        </p:txBody>
      </p:sp>
      <p:sp>
        <p:nvSpPr>
          <p:cNvPr id="90115" name="Rectangle 2"/>
          <p:cNvSpPr>
            <a:spLocks noGrp="1" noRot="1" noChangeAspect="1" noChangeArrowheads="1" noTextEdit="1"/>
          </p:cNvSpPr>
          <p:nvPr>
            <p:ph type="sldImg"/>
          </p:nvPr>
        </p:nvSpPr>
        <p:spPr>
          <a:ln/>
        </p:spPr>
      </p:sp>
      <p:sp>
        <p:nvSpPr>
          <p:cNvPr id="901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itchFamily="18" charset="0"/>
            </a:endParaRPr>
          </a:p>
        </p:txBody>
      </p:sp>
    </p:spTree>
    <p:extLst>
      <p:ext uri="{BB962C8B-B14F-4D97-AF65-F5344CB8AC3E}">
        <p14:creationId xmlns:p14="http://schemas.microsoft.com/office/powerpoint/2010/main" val="326969042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itchFamily="34" charset="0"/>
                <a:ea typeface="MS PGothic" pitchFamily="34" charset="-128"/>
              </a:defRPr>
            </a:lvl1pPr>
            <a:lvl2pPr marL="742950" indent="-285750" defTabSz="930275">
              <a:defRPr>
                <a:solidFill>
                  <a:schemeClr val="tx1"/>
                </a:solidFill>
                <a:latin typeface="Verdana" pitchFamily="34" charset="0"/>
                <a:ea typeface="MS PGothic" pitchFamily="34" charset="-128"/>
              </a:defRPr>
            </a:lvl2pPr>
            <a:lvl3pPr marL="1143000" indent="-228600" defTabSz="930275">
              <a:defRPr>
                <a:solidFill>
                  <a:schemeClr val="tx1"/>
                </a:solidFill>
                <a:latin typeface="Verdana" pitchFamily="34" charset="0"/>
                <a:ea typeface="MS PGothic" pitchFamily="34" charset="-128"/>
              </a:defRPr>
            </a:lvl3pPr>
            <a:lvl4pPr marL="1600200" indent="-228600" defTabSz="930275">
              <a:defRPr>
                <a:solidFill>
                  <a:schemeClr val="tx1"/>
                </a:solidFill>
                <a:latin typeface="Verdana" pitchFamily="34" charset="0"/>
                <a:ea typeface="MS PGothic" pitchFamily="34" charset="-128"/>
              </a:defRPr>
            </a:lvl4pPr>
            <a:lvl5pPr marL="2057400" indent="-228600" defTabSz="930275">
              <a:defRPr>
                <a:solidFill>
                  <a:schemeClr val="tx1"/>
                </a:solidFill>
                <a:latin typeface="Verdana"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itchFamily="34" charset="0"/>
                <a:ea typeface="MS PGothic" pitchFamily="34" charset="-128"/>
              </a:defRPr>
            </a:lvl9pPr>
          </a:lstStyle>
          <a:p>
            <a:fld id="{84BFAAB9-7BE3-4ED5-8049-247C7D3C7569}" type="slidenum">
              <a:rPr lang="en-US" altLang="en-US">
                <a:latin typeface="Helvetica" pitchFamily="-84" charset="0"/>
              </a:rPr>
              <a:pPr/>
              <a:t>75</a:t>
            </a:fld>
            <a:endParaRPr lang="en-US" altLang="en-US">
              <a:latin typeface="Helvetica" pitchFamily="-84" charset="0"/>
            </a:endParaRPr>
          </a:p>
        </p:txBody>
      </p:sp>
      <p:sp>
        <p:nvSpPr>
          <p:cNvPr id="91139" name="Rectangle 2"/>
          <p:cNvSpPr>
            <a:spLocks noGrp="1" noRot="1" noChangeAspect="1" noChangeArrowheads="1" noTextEdit="1"/>
          </p:cNvSpPr>
          <p:nvPr>
            <p:ph type="sldImg"/>
          </p:nvPr>
        </p:nvSpPr>
        <p:spPr>
          <a:ln/>
        </p:spPr>
      </p:sp>
      <p:sp>
        <p:nvSpPr>
          <p:cNvPr id="911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itchFamily="18" charset="0"/>
            </a:endParaRPr>
          </a:p>
        </p:txBody>
      </p:sp>
    </p:spTree>
    <p:extLst>
      <p:ext uri="{BB962C8B-B14F-4D97-AF65-F5344CB8AC3E}">
        <p14:creationId xmlns:p14="http://schemas.microsoft.com/office/powerpoint/2010/main" val="320357974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itchFamily="34" charset="0"/>
                <a:ea typeface="MS PGothic" pitchFamily="34" charset="-128"/>
              </a:defRPr>
            </a:lvl1pPr>
            <a:lvl2pPr marL="742950" indent="-285750" defTabSz="930275">
              <a:defRPr>
                <a:solidFill>
                  <a:schemeClr val="tx1"/>
                </a:solidFill>
                <a:latin typeface="Verdana" pitchFamily="34" charset="0"/>
                <a:ea typeface="MS PGothic" pitchFamily="34" charset="-128"/>
              </a:defRPr>
            </a:lvl2pPr>
            <a:lvl3pPr marL="1143000" indent="-228600" defTabSz="930275">
              <a:defRPr>
                <a:solidFill>
                  <a:schemeClr val="tx1"/>
                </a:solidFill>
                <a:latin typeface="Verdana" pitchFamily="34" charset="0"/>
                <a:ea typeface="MS PGothic" pitchFamily="34" charset="-128"/>
              </a:defRPr>
            </a:lvl3pPr>
            <a:lvl4pPr marL="1600200" indent="-228600" defTabSz="930275">
              <a:defRPr>
                <a:solidFill>
                  <a:schemeClr val="tx1"/>
                </a:solidFill>
                <a:latin typeface="Verdana" pitchFamily="34" charset="0"/>
                <a:ea typeface="MS PGothic" pitchFamily="34" charset="-128"/>
              </a:defRPr>
            </a:lvl4pPr>
            <a:lvl5pPr marL="2057400" indent="-228600" defTabSz="930275">
              <a:defRPr>
                <a:solidFill>
                  <a:schemeClr val="tx1"/>
                </a:solidFill>
                <a:latin typeface="Verdana"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itchFamily="34" charset="0"/>
                <a:ea typeface="MS PGothic" pitchFamily="34" charset="-128"/>
              </a:defRPr>
            </a:lvl9pPr>
          </a:lstStyle>
          <a:p>
            <a:fld id="{84BFAAB9-7BE3-4ED5-8049-247C7D3C7569}" type="slidenum">
              <a:rPr lang="en-US" altLang="en-US">
                <a:latin typeface="Helvetica" pitchFamily="-84" charset="0"/>
              </a:rPr>
              <a:pPr/>
              <a:t>76</a:t>
            </a:fld>
            <a:endParaRPr lang="en-US" altLang="en-US">
              <a:latin typeface="Helvetica" pitchFamily="-84" charset="0"/>
            </a:endParaRPr>
          </a:p>
        </p:txBody>
      </p:sp>
      <p:sp>
        <p:nvSpPr>
          <p:cNvPr id="91139" name="Rectangle 2"/>
          <p:cNvSpPr>
            <a:spLocks noGrp="1" noRot="1" noChangeAspect="1" noChangeArrowheads="1" noTextEdit="1"/>
          </p:cNvSpPr>
          <p:nvPr>
            <p:ph type="sldImg"/>
          </p:nvPr>
        </p:nvSpPr>
        <p:spPr>
          <a:ln/>
        </p:spPr>
      </p:sp>
      <p:sp>
        <p:nvSpPr>
          <p:cNvPr id="911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itchFamily="18" charset="0"/>
            </a:endParaRPr>
          </a:p>
        </p:txBody>
      </p:sp>
    </p:spTree>
    <p:extLst>
      <p:ext uri="{BB962C8B-B14F-4D97-AF65-F5344CB8AC3E}">
        <p14:creationId xmlns:p14="http://schemas.microsoft.com/office/powerpoint/2010/main" val="66850766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itchFamily="34" charset="0"/>
                <a:ea typeface="MS PGothic" pitchFamily="34" charset="-128"/>
              </a:defRPr>
            </a:lvl1pPr>
            <a:lvl2pPr marL="742950" indent="-285750" defTabSz="930275">
              <a:defRPr>
                <a:solidFill>
                  <a:schemeClr val="tx1"/>
                </a:solidFill>
                <a:latin typeface="Verdana" pitchFamily="34" charset="0"/>
                <a:ea typeface="MS PGothic" pitchFamily="34" charset="-128"/>
              </a:defRPr>
            </a:lvl2pPr>
            <a:lvl3pPr marL="1143000" indent="-228600" defTabSz="930275">
              <a:defRPr>
                <a:solidFill>
                  <a:schemeClr val="tx1"/>
                </a:solidFill>
                <a:latin typeface="Verdana" pitchFamily="34" charset="0"/>
                <a:ea typeface="MS PGothic" pitchFamily="34" charset="-128"/>
              </a:defRPr>
            </a:lvl3pPr>
            <a:lvl4pPr marL="1600200" indent="-228600" defTabSz="930275">
              <a:defRPr>
                <a:solidFill>
                  <a:schemeClr val="tx1"/>
                </a:solidFill>
                <a:latin typeface="Verdana" pitchFamily="34" charset="0"/>
                <a:ea typeface="MS PGothic" pitchFamily="34" charset="-128"/>
              </a:defRPr>
            </a:lvl4pPr>
            <a:lvl5pPr marL="2057400" indent="-228600" defTabSz="930275">
              <a:defRPr>
                <a:solidFill>
                  <a:schemeClr val="tx1"/>
                </a:solidFill>
                <a:latin typeface="Verdana"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itchFamily="34" charset="0"/>
                <a:ea typeface="MS PGothic" pitchFamily="34" charset="-128"/>
              </a:defRPr>
            </a:lvl9pPr>
          </a:lstStyle>
          <a:p>
            <a:fld id="{84BFAAB9-7BE3-4ED5-8049-247C7D3C7569}" type="slidenum">
              <a:rPr lang="en-US" altLang="en-US">
                <a:latin typeface="Helvetica" pitchFamily="-84" charset="0"/>
              </a:rPr>
              <a:pPr/>
              <a:t>77</a:t>
            </a:fld>
            <a:endParaRPr lang="en-US" altLang="en-US">
              <a:latin typeface="Helvetica" pitchFamily="-84" charset="0"/>
            </a:endParaRPr>
          </a:p>
        </p:txBody>
      </p:sp>
      <p:sp>
        <p:nvSpPr>
          <p:cNvPr id="91139" name="Rectangle 2"/>
          <p:cNvSpPr>
            <a:spLocks noGrp="1" noRot="1" noChangeAspect="1" noChangeArrowheads="1" noTextEdit="1"/>
          </p:cNvSpPr>
          <p:nvPr>
            <p:ph type="sldImg"/>
          </p:nvPr>
        </p:nvSpPr>
        <p:spPr>
          <a:ln/>
        </p:spPr>
      </p:sp>
      <p:sp>
        <p:nvSpPr>
          <p:cNvPr id="911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itchFamily="18" charset="0"/>
            </a:endParaRPr>
          </a:p>
        </p:txBody>
      </p:sp>
    </p:spTree>
    <p:extLst>
      <p:ext uri="{BB962C8B-B14F-4D97-AF65-F5344CB8AC3E}">
        <p14:creationId xmlns:p14="http://schemas.microsoft.com/office/powerpoint/2010/main" val="6416712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2E577BFF-74A2-40D4-9AB9-9964E411CE6C}" type="slidenum">
              <a:rPr lang="en-US" altLang="en-US">
                <a:latin typeface="Times New Roman" panose="02020603050405020304" pitchFamily="18" charset="0"/>
              </a:rPr>
              <a:pPr/>
              <a:t>7</a:t>
            </a:fld>
            <a:endParaRPr lang="en-US" altLang="en-US">
              <a:latin typeface="Times New Roman" panose="02020603050405020304" pitchFamily="18" charset="0"/>
            </a:endParaRPr>
          </a:p>
        </p:txBody>
      </p:sp>
      <p:sp>
        <p:nvSpPr>
          <p:cNvPr id="97283" name="Rectangle 2"/>
          <p:cNvSpPr>
            <a:spLocks noGrp="1" noRot="1" noChangeAspect="1" noChangeArrowheads="1" noTextEdit="1"/>
          </p:cNvSpPr>
          <p:nvPr>
            <p:ph type="sldImg"/>
          </p:nvPr>
        </p:nvSpPr>
        <p:spPr>
          <a:ln/>
        </p:spPr>
      </p:sp>
      <p:sp>
        <p:nvSpPr>
          <p:cNvPr id="972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59875752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itchFamily="34" charset="0"/>
                <a:ea typeface="MS PGothic" pitchFamily="34" charset="-128"/>
              </a:defRPr>
            </a:lvl1pPr>
            <a:lvl2pPr marL="742950" indent="-285750" defTabSz="930275">
              <a:defRPr>
                <a:solidFill>
                  <a:schemeClr val="tx1"/>
                </a:solidFill>
                <a:latin typeface="Verdana" pitchFamily="34" charset="0"/>
                <a:ea typeface="MS PGothic" pitchFamily="34" charset="-128"/>
              </a:defRPr>
            </a:lvl2pPr>
            <a:lvl3pPr marL="1143000" indent="-228600" defTabSz="930275">
              <a:defRPr>
                <a:solidFill>
                  <a:schemeClr val="tx1"/>
                </a:solidFill>
                <a:latin typeface="Verdana" pitchFamily="34" charset="0"/>
                <a:ea typeface="MS PGothic" pitchFamily="34" charset="-128"/>
              </a:defRPr>
            </a:lvl3pPr>
            <a:lvl4pPr marL="1600200" indent="-228600" defTabSz="930275">
              <a:defRPr>
                <a:solidFill>
                  <a:schemeClr val="tx1"/>
                </a:solidFill>
                <a:latin typeface="Verdana" pitchFamily="34" charset="0"/>
                <a:ea typeface="MS PGothic" pitchFamily="34" charset="-128"/>
              </a:defRPr>
            </a:lvl4pPr>
            <a:lvl5pPr marL="2057400" indent="-228600" defTabSz="930275">
              <a:defRPr>
                <a:solidFill>
                  <a:schemeClr val="tx1"/>
                </a:solidFill>
                <a:latin typeface="Verdana"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itchFamily="34" charset="0"/>
                <a:ea typeface="MS PGothic" pitchFamily="34" charset="-128"/>
              </a:defRPr>
            </a:lvl9pPr>
          </a:lstStyle>
          <a:p>
            <a:fld id="{BA95E8C6-BC56-4B8F-8774-65B0CB60E196}" type="slidenum">
              <a:rPr lang="en-US" altLang="en-US">
                <a:latin typeface="Helvetica" pitchFamily="-84" charset="0"/>
              </a:rPr>
              <a:pPr/>
              <a:t>78</a:t>
            </a:fld>
            <a:endParaRPr lang="en-US" altLang="en-US">
              <a:latin typeface="Helvetica" pitchFamily="-84" charset="0"/>
            </a:endParaRPr>
          </a:p>
        </p:txBody>
      </p:sp>
      <p:sp>
        <p:nvSpPr>
          <p:cNvPr id="92163" name="Rectangle 2"/>
          <p:cNvSpPr>
            <a:spLocks noGrp="1" noRot="1" noChangeAspect="1" noChangeArrowheads="1" noTextEdit="1"/>
          </p:cNvSpPr>
          <p:nvPr>
            <p:ph type="sldImg"/>
          </p:nvPr>
        </p:nvSpPr>
        <p:spPr>
          <a:ln/>
        </p:spPr>
      </p:sp>
      <p:sp>
        <p:nvSpPr>
          <p:cNvPr id="921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itchFamily="18" charset="0"/>
            </a:endParaRPr>
          </a:p>
        </p:txBody>
      </p:sp>
    </p:spTree>
    <p:extLst>
      <p:ext uri="{BB962C8B-B14F-4D97-AF65-F5344CB8AC3E}">
        <p14:creationId xmlns:p14="http://schemas.microsoft.com/office/powerpoint/2010/main" val="184737272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itchFamily="34" charset="0"/>
                <a:ea typeface="MS PGothic" pitchFamily="34" charset="-128"/>
              </a:defRPr>
            </a:lvl1pPr>
            <a:lvl2pPr marL="742950" indent="-285750" defTabSz="930275">
              <a:defRPr>
                <a:solidFill>
                  <a:schemeClr val="tx1"/>
                </a:solidFill>
                <a:latin typeface="Verdana" pitchFamily="34" charset="0"/>
                <a:ea typeface="MS PGothic" pitchFamily="34" charset="-128"/>
              </a:defRPr>
            </a:lvl2pPr>
            <a:lvl3pPr marL="1143000" indent="-228600" defTabSz="930275">
              <a:defRPr>
                <a:solidFill>
                  <a:schemeClr val="tx1"/>
                </a:solidFill>
                <a:latin typeface="Verdana" pitchFamily="34" charset="0"/>
                <a:ea typeface="MS PGothic" pitchFamily="34" charset="-128"/>
              </a:defRPr>
            </a:lvl3pPr>
            <a:lvl4pPr marL="1600200" indent="-228600" defTabSz="930275">
              <a:defRPr>
                <a:solidFill>
                  <a:schemeClr val="tx1"/>
                </a:solidFill>
                <a:latin typeface="Verdana" pitchFamily="34" charset="0"/>
                <a:ea typeface="MS PGothic" pitchFamily="34" charset="-128"/>
              </a:defRPr>
            </a:lvl4pPr>
            <a:lvl5pPr marL="2057400" indent="-228600" defTabSz="930275">
              <a:defRPr>
                <a:solidFill>
                  <a:schemeClr val="tx1"/>
                </a:solidFill>
                <a:latin typeface="Verdana"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itchFamily="34" charset="0"/>
                <a:ea typeface="MS PGothic" pitchFamily="34" charset="-128"/>
              </a:defRPr>
            </a:lvl9pPr>
          </a:lstStyle>
          <a:p>
            <a:fld id="{BA95E8C6-BC56-4B8F-8774-65B0CB60E196}" type="slidenum">
              <a:rPr lang="en-US" altLang="en-US">
                <a:latin typeface="Helvetica" pitchFamily="-84" charset="0"/>
              </a:rPr>
              <a:pPr/>
              <a:t>79</a:t>
            </a:fld>
            <a:endParaRPr lang="en-US" altLang="en-US">
              <a:latin typeface="Helvetica" pitchFamily="-84" charset="0"/>
            </a:endParaRPr>
          </a:p>
        </p:txBody>
      </p:sp>
      <p:sp>
        <p:nvSpPr>
          <p:cNvPr id="92163" name="Rectangle 2"/>
          <p:cNvSpPr>
            <a:spLocks noGrp="1" noRot="1" noChangeAspect="1" noChangeArrowheads="1" noTextEdit="1"/>
          </p:cNvSpPr>
          <p:nvPr>
            <p:ph type="sldImg"/>
          </p:nvPr>
        </p:nvSpPr>
        <p:spPr>
          <a:ln/>
        </p:spPr>
      </p:sp>
      <p:sp>
        <p:nvSpPr>
          <p:cNvPr id="921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itchFamily="18" charset="0"/>
            </a:endParaRPr>
          </a:p>
        </p:txBody>
      </p:sp>
    </p:spTree>
    <p:extLst>
      <p:ext uri="{BB962C8B-B14F-4D97-AF65-F5344CB8AC3E}">
        <p14:creationId xmlns:p14="http://schemas.microsoft.com/office/powerpoint/2010/main" val="150272099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itchFamily="34" charset="0"/>
                <a:ea typeface="MS PGothic" pitchFamily="34" charset="-128"/>
              </a:defRPr>
            </a:lvl1pPr>
            <a:lvl2pPr marL="742950" indent="-285750" defTabSz="930275">
              <a:defRPr>
                <a:solidFill>
                  <a:schemeClr val="tx1"/>
                </a:solidFill>
                <a:latin typeface="Verdana" pitchFamily="34" charset="0"/>
                <a:ea typeface="MS PGothic" pitchFamily="34" charset="-128"/>
              </a:defRPr>
            </a:lvl2pPr>
            <a:lvl3pPr marL="1143000" indent="-228600" defTabSz="930275">
              <a:defRPr>
                <a:solidFill>
                  <a:schemeClr val="tx1"/>
                </a:solidFill>
                <a:latin typeface="Verdana" pitchFamily="34" charset="0"/>
                <a:ea typeface="MS PGothic" pitchFamily="34" charset="-128"/>
              </a:defRPr>
            </a:lvl3pPr>
            <a:lvl4pPr marL="1600200" indent="-228600" defTabSz="930275">
              <a:defRPr>
                <a:solidFill>
                  <a:schemeClr val="tx1"/>
                </a:solidFill>
                <a:latin typeface="Verdana" pitchFamily="34" charset="0"/>
                <a:ea typeface="MS PGothic" pitchFamily="34" charset="-128"/>
              </a:defRPr>
            </a:lvl4pPr>
            <a:lvl5pPr marL="2057400" indent="-228600" defTabSz="930275">
              <a:defRPr>
                <a:solidFill>
                  <a:schemeClr val="tx1"/>
                </a:solidFill>
                <a:latin typeface="Verdana"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itchFamily="34" charset="0"/>
                <a:ea typeface="MS PGothic" pitchFamily="34" charset="-128"/>
              </a:defRPr>
            </a:lvl9pPr>
          </a:lstStyle>
          <a:p>
            <a:fld id="{BA95E8C6-BC56-4B8F-8774-65B0CB60E196}" type="slidenum">
              <a:rPr lang="en-US" altLang="en-US">
                <a:latin typeface="Helvetica" pitchFamily="-84" charset="0"/>
              </a:rPr>
              <a:pPr/>
              <a:t>80</a:t>
            </a:fld>
            <a:endParaRPr lang="en-US" altLang="en-US">
              <a:latin typeface="Helvetica" pitchFamily="-84" charset="0"/>
            </a:endParaRPr>
          </a:p>
        </p:txBody>
      </p:sp>
      <p:sp>
        <p:nvSpPr>
          <p:cNvPr id="92163" name="Rectangle 2"/>
          <p:cNvSpPr>
            <a:spLocks noGrp="1" noRot="1" noChangeAspect="1" noChangeArrowheads="1" noTextEdit="1"/>
          </p:cNvSpPr>
          <p:nvPr>
            <p:ph type="sldImg"/>
          </p:nvPr>
        </p:nvSpPr>
        <p:spPr>
          <a:ln/>
        </p:spPr>
      </p:sp>
      <p:sp>
        <p:nvSpPr>
          <p:cNvPr id="921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itchFamily="18" charset="0"/>
            </a:endParaRPr>
          </a:p>
        </p:txBody>
      </p:sp>
    </p:spTree>
    <p:extLst>
      <p:ext uri="{BB962C8B-B14F-4D97-AF65-F5344CB8AC3E}">
        <p14:creationId xmlns:p14="http://schemas.microsoft.com/office/powerpoint/2010/main" val="87360770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itchFamily="34" charset="0"/>
                <a:ea typeface="MS PGothic" pitchFamily="34" charset="-128"/>
              </a:defRPr>
            </a:lvl1pPr>
            <a:lvl2pPr marL="742950" indent="-285750" defTabSz="930275">
              <a:defRPr>
                <a:solidFill>
                  <a:schemeClr val="tx1"/>
                </a:solidFill>
                <a:latin typeface="Verdana" pitchFamily="34" charset="0"/>
                <a:ea typeface="MS PGothic" pitchFamily="34" charset="-128"/>
              </a:defRPr>
            </a:lvl2pPr>
            <a:lvl3pPr marL="1143000" indent="-228600" defTabSz="930275">
              <a:defRPr>
                <a:solidFill>
                  <a:schemeClr val="tx1"/>
                </a:solidFill>
                <a:latin typeface="Verdana" pitchFamily="34" charset="0"/>
                <a:ea typeface="MS PGothic" pitchFamily="34" charset="-128"/>
              </a:defRPr>
            </a:lvl3pPr>
            <a:lvl4pPr marL="1600200" indent="-228600" defTabSz="930275">
              <a:defRPr>
                <a:solidFill>
                  <a:schemeClr val="tx1"/>
                </a:solidFill>
                <a:latin typeface="Verdana" pitchFamily="34" charset="0"/>
                <a:ea typeface="MS PGothic" pitchFamily="34" charset="-128"/>
              </a:defRPr>
            </a:lvl4pPr>
            <a:lvl5pPr marL="2057400" indent="-228600" defTabSz="930275">
              <a:defRPr>
                <a:solidFill>
                  <a:schemeClr val="tx1"/>
                </a:solidFill>
                <a:latin typeface="Verdana"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itchFamily="34" charset="0"/>
                <a:ea typeface="MS PGothic" pitchFamily="34" charset="-128"/>
              </a:defRPr>
            </a:lvl9pPr>
          </a:lstStyle>
          <a:p>
            <a:fld id="{BA95E8C6-BC56-4B8F-8774-65B0CB60E196}" type="slidenum">
              <a:rPr lang="en-US" altLang="en-US">
                <a:latin typeface="Helvetica" pitchFamily="-84" charset="0"/>
              </a:rPr>
              <a:pPr/>
              <a:t>81</a:t>
            </a:fld>
            <a:endParaRPr lang="en-US" altLang="en-US">
              <a:latin typeface="Helvetica" pitchFamily="-84" charset="0"/>
            </a:endParaRPr>
          </a:p>
        </p:txBody>
      </p:sp>
      <p:sp>
        <p:nvSpPr>
          <p:cNvPr id="92163" name="Rectangle 2"/>
          <p:cNvSpPr>
            <a:spLocks noGrp="1" noRot="1" noChangeAspect="1" noChangeArrowheads="1" noTextEdit="1"/>
          </p:cNvSpPr>
          <p:nvPr>
            <p:ph type="sldImg"/>
          </p:nvPr>
        </p:nvSpPr>
        <p:spPr>
          <a:ln/>
        </p:spPr>
      </p:sp>
      <p:sp>
        <p:nvSpPr>
          <p:cNvPr id="921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itchFamily="18" charset="0"/>
            </a:endParaRPr>
          </a:p>
        </p:txBody>
      </p:sp>
    </p:spTree>
    <p:extLst>
      <p:ext uri="{BB962C8B-B14F-4D97-AF65-F5344CB8AC3E}">
        <p14:creationId xmlns:p14="http://schemas.microsoft.com/office/powerpoint/2010/main" val="70350822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itchFamily="34" charset="0"/>
                <a:ea typeface="MS PGothic" pitchFamily="34" charset="-128"/>
              </a:defRPr>
            </a:lvl1pPr>
            <a:lvl2pPr marL="742950" indent="-285750" defTabSz="930275">
              <a:defRPr>
                <a:solidFill>
                  <a:schemeClr val="tx1"/>
                </a:solidFill>
                <a:latin typeface="Verdana" pitchFamily="34" charset="0"/>
                <a:ea typeface="MS PGothic" pitchFamily="34" charset="-128"/>
              </a:defRPr>
            </a:lvl2pPr>
            <a:lvl3pPr marL="1143000" indent="-228600" defTabSz="930275">
              <a:defRPr>
                <a:solidFill>
                  <a:schemeClr val="tx1"/>
                </a:solidFill>
                <a:latin typeface="Verdana" pitchFamily="34" charset="0"/>
                <a:ea typeface="MS PGothic" pitchFamily="34" charset="-128"/>
              </a:defRPr>
            </a:lvl3pPr>
            <a:lvl4pPr marL="1600200" indent="-228600" defTabSz="930275">
              <a:defRPr>
                <a:solidFill>
                  <a:schemeClr val="tx1"/>
                </a:solidFill>
                <a:latin typeface="Verdana" pitchFamily="34" charset="0"/>
                <a:ea typeface="MS PGothic" pitchFamily="34" charset="-128"/>
              </a:defRPr>
            </a:lvl4pPr>
            <a:lvl5pPr marL="2057400" indent="-228600" defTabSz="930275">
              <a:defRPr>
                <a:solidFill>
                  <a:schemeClr val="tx1"/>
                </a:solidFill>
                <a:latin typeface="Verdana"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itchFamily="34" charset="0"/>
                <a:ea typeface="MS PGothic" pitchFamily="34" charset="-128"/>
              </a:defRPr>
            </a:lvl9pPr>
          </a:lstStyle>
          <a:p>
            <a:fld id="{DD192B29-EA90-4D06-8303-5539A3A299D8}" type="slidenum">
              <a:rPr lang="en-US" altLang="en-US">
                <a:latin typeface="Helvetica" pitchFamily="-84" charset="0"/>
              </a:rPr>
              <a:pPr/>
              <a:t>82</a:t>
            </a:fld>
            <a:endParaRPr lang="en-US" altLang="en-US">
              <a:latin typeface="Helvetica" pitchFamily="-84" charset="0"/>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itchFamily="18" charset="0"/>
            </a:endParaRPr>
          </a:p>
        </p:txBody>
      </p:sp>
    </p:spTree>
    <p:extLst>
      <p:ext uri="{BB962C8B-B14F-4D97-AF65-F5344CB8AC3E}">
        <p14:creationId xmlns:p14="http://schemas.microsoft.com/office/powerpoint/2010/main" val="50418260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itchFamily="34" charset="0"/>
                <a:ea typeface="MS PGothic" pitchFamily="34" charset="-128"/>
              </a:defRPr>
            </a:lvl1pPr>
            <a:lvl2pPr marL="742950" indent="-285750" defTabSz="930275">
              <a:defRPr>
                <a:solidFill>
                  <a:schemeClr val="tx1"/>
                </a:solidFill>
                <a:latin typeface="Verdana" pitchFamily="34" charset="0"/>
                <a:ea typeface="MS PGothic" pitchFamily="34" charset="-128"/>
              </a:defRPr>
            </a:lvl2pPr>
            <a:lvl3pPr marL="1143000" indent="-228600" defTabSz="930275">
              <a:defRPr>
                <a:solidFill>
                  <a:schemeClr val="tx1"/>
                </a:solidFill>
                <a:latin typeface="Verdana" pitchFamily="34" charset="0"/>
                <a:ea typeface="MS PGothic" pitchFamily="34" charset="-128"/>
              </a:defRPr>
            </a:lvl3pPr>
            <a:lvl4pPr marL="1600200" indent="-228600" defTabSz="930275">
              <a:defRPr>
                <a:solidFill>
                  <a:schemeClr val="tx1"/>
                </a:solidFill>
                <a:latin typeface="Verdana" pitchFamily="34" charset="0"/>
                <a:ea typeface="MS PGothic" pitchFamily="34" charset="-128"/>
              </a:defRPr>
            </a:lvl4pPr>
            <a:lvl5pPr marL="2057400" indent="-228600" defTabSz="930275">
              <a:defRPr>
                <a:solidFill>
                  <a:schemeClr val="tx1"/>
                </a:solidFill>
                <a:latin typeface="Verdana"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itchFamily="34" charset="0"/>
                <a:ea typeface="MS PGothic" pitchFamily="34" charset="-128"/>
              </a:defRPr>
            </a:lvl9pPr>
          </a:lstStyle>
          <a:p>
            <a:fld id="{9EF1F0C5-D61B-4F22-80E1-96D7A1A0EABD}" type="slidenum">
              <a:rPr lang="en-US" altLang="en-US">
                <a:latin typeface="Helvetica" pitchFamily="-84" charset="0"/>
              </a:rPr>
              <a:pPr/>
              <a:t>83</a:t>
            </a:fld>
            <a:endParaRPr lang="en-US" altLang="en-US">
              <a:latin typeface="Helvetica" pitchFamily="-84"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itchFamily="18" charset="0"/>
            </a:endParaRPr>
          </a:p>
        </p:txBody>
      </p:sp>
    </p:spTree>
    <p:extLst>
      <p:ext uri="{BB962C8B-B14F-4D97-AF65-F5344CB8AC3E}">
        <p14:creationId xmlns:p14="http://schemas.microsoft.com/office/powerpoint/2010/main" val="137532416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itchFamily="34" charset="0"/>
                <a:ea typeface="MS PGothic" pitchFamily="34" charset="-128"/>
              </a:defRPr>
            </a:lvl1pPr>
            <a:lvl2pPr marL="742950" indent="-285750" defTabSz="930275">
              <a:defRPr>
                <a:solidFill>
                  <a:schemeClr val="tx1"/>
                </a:solidFill>
                <a:latin typeface="Verdana" pitchFamily="34" charset="0"/>
                <a:ea typeface="MS PGothic" pitchFamily="34" charset="-128"/>
              </a:defRPr>
            </a:lvl2pPr>
            <a:lvl3pPr marL="1143000" indent="-228600" defTabSz="930275">
              <a:defRPr>
                <a:solidFill>
                  <a:schemeClr val="tx1"/>
                </a:solidFill>
                <a:latin typeface="Verdana" pitchFamily="34" charset="0"/>
                <a:ea typeface="MS PGothic" pitchFamily="34" charset="-128"/>
              </a:defRPr>
            </a:lvl3pPr>
            <a:lvl4pPr marL="1600200" indent="-228600" defTabSz="930275">
              <a:defRPr>
                <a:solidFill>
                  <a:schemeClr val="tx1"/>
                </a:solidFill>
                <a:latin typeface="Verdana" pitchFamily="34" charset="0"/>
                <a:ea typeface="MS PGothic" pitchFamily="34" charset="-128"/>
              </a:defRPr>
            </a:lvl4pPr>
            <a:lvl5pPr marL="2057400" indent="-228600" defTabSz="930275">
              <a:defRPr>
                <a:solidFill>
                  <a:schemeClr val="tx1"/>
                </a:solidFill>
                <a:latin typeface="Verdana"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itchFamily="34" charset="0"/>
                <a:ea typeface="MS PGothic" pitchFamily="34" charset="-128"/>
              </a:defRPr>
            </a:lvl9pPr>
          </a:lstStyle>
          <a:p>
            <a:fld id="{27469308-9327-4EF4-8ADE-850E502765C6}" type="slidenum">
              <a:rPr lang="en-US" altLang="en-US">
                <a:latin typeface="Helvetica" pitchFamily="-84" charset="0"/>
              </a:rPr>
              <a:pPr/>
              <a:t>84</a:t>
            </a:fld>
            <a:endParaRPr lang="en-US" altLang="en-US">
              <a:latin typeface="Helvetica" pitchFamily="-84" charset="0"/>
            </a:endParaRPr>
          </a:p>
        </p:txBody>
      </p:sp>
      <p:sp>
        <p:nvSpPr>
          <p:cNvPr id="94211" name="Rectangle 2"/>
          <p:cNvSpPr>
            <a:spLocks noGrp="1" noRot="1" noChangeAspect="1" noChangeArrowheads="1" noTextEdit="1"/>
          </p:cNvSpPr>
          <p:nvPr>
            <p:ph type="sldImg"/>
          </p:nvPr>
        </p:nvSpPr>
        <p:spPr>
          <a:ln/>
        </p:spPr>
      </p:sp>
      <p:sp>
        <p:nvSpPr>
          <p:cNvPr id="942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itchFamily="18" charset="0"/>
            </a:endParaRPr>
          </a:p>
        </p:txBody>
      </p:sp>
    </p:spTree>
    <p:extLst>
      <p:ext uri="{BB962C8B-B14F-4D97-AF65-F5344CB8AC3E}">
        <p14:creationId xmlns:p14="http://schemas.microsoft.com/office/powerpoint/2010/main" val="191366772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itchFamily="34" charset="0"/>
                <a:ea typeface="MS PGothic" pitchFamily="34" charset="-128"/>
              </a:defRPr>
            </a:lvl1pPr>
            <a:lvl2pPr marL="742950" indent="-285750" defTabSz="930275">
              <a:defRPr>
                <a:solidFill>
                  <a:schemeClr val="tx1"/>
                </a:solidFill>
                <a:latin typeface="Verdana" pitchFamily="34" charset="0"/>
                <a:ea typeface="MS PGothic" pitchFamily="34" charset="-128"/>
              </a:defRPr>
            </a:lvl2pPr>
            <a:lvl3pPr marL="1143000" indent="-228600" defTabSz="930275">
              <a:defRPr>
                <a:solidFill>
                  <a:schemeClr val="tx1"/>
                </a:solidFill>
                <a:latin typeface="Verdana" pitchFamily="34" charset="0"/>
                <a:ea typeface="MS PGothic" pitchFamily="34" charset="-128"/>
              </a:defRPr>
            </a:lvl3pPr>
            <a:lvl4pPr marL="1600200" indent="-228600" defTabSz="930275">
              <a:defRPr>
                <a:solidFill>
                  <a:schemeClr val="tx1"/>
                </a:solidFill>
                <a:latin typeface="Verdana" pitchFamily="34" charset="0"/>
                <a:ea typeface="MS PGothic" pitchFamily="34" charset="-128"/>
              </a:defRPr>
            </a:lvl4pPr>
            <a:lvl5pPr marL="2057400" indent="-228600" defTabSz="930275">
              <a:defRPr>
                <a:solidFill>
                  <a:schemeClr val="tx1"/>
                </a:solidFill>
                <a:latin typeface="Verdana"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itchFamily="34" charset="0"/>
                <a:ea typeface="MS PGothic" pitchFamily="34" charset="-128"/>
              </a:defRPr>
            </a:lvl9pPr>
          </a:lstStyle>
          <a:p>
            <a:fld id="{4A33228C-6901-49A3-9315-80F4E817AEE6}" type="slidenum">
              <a:rPr lang="en-US" altLang="en-US">
                <a:latin typeface="Helvetica" pitchFamily="-84" charset="0"/>
              </a:rPr>
              <a:pPr/>
              <a:t>85</a:t>
            </a:fld>
            <a:endParaRPr lang="en-US" altLang="en-US">
              <a:latin typeface="Helvetica" pitchFamily="-84" charset="0"/>
            </a:endParaRPr>
          </a:p>
        </p:txBody>
      </p:sp>
      <p:sp>
        <p:nvSpPr>
          <p:cNvPr id="99331" name="Rectangle 2"/>
          <p:cNvSpPr>
            <a:spLocks noGrp="1" noRot="1" noChangeAspect="1" noChangeArrowheads="1" noTextEdit="1"/>
          </p:cNvSpPr>
          <p:nvPr>
            <p:ph type="sldImg"/>
          </p:nvPr>
        </p:nvSpPr>
        <p:spPr>
          <a:ln/>
        </p:spPr>
      </p:sp>
      <p:sp>
        <p:nvSpPr>
          <p:cNvPr id="993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itchFamily="18" charset="0"/>
            </a:endParaRPr>
          </a:p>
        </p:txBody>
      </p:sp>
    </p:spTree>
    <p:extLst>
      <p:ext uri="{BB962C8B-B14F-4D97-AF65-F5344CB8AC3E}">
        <p14:creationId xmlns:p14="http://schemas.microsoft.com/office/powerpoint/2010/main" val="235707045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itchFamily="34" charset="0"/>
                <a:ea typeface="MS PGothic" pitchFamily="34" charset="-128"/>
              </a:defRPr>
            </a:lvl1pPr>
            <a:lvl2pPr marL="742950" indent="-285750" defTabSz="930275">
              <a:defRPr>
                <a:solidFill>
                  <a:schemeClr val="tx1"/>
                </a:solidFill>
                <a:latin typeface="Verdana" pitchFamily="34" charset="0"/>
                <a:ea typeface="MS PGothic" pitchFamily="34" charset="-128"/>
              </a:defRPr>
            </a:lvl2pPr>
            <a:lvl3pPr marL="1143000" indent="-228600" defTabSz="930275">
              <a:defRPr>
                <a:solidFill>
                  <a:schemeClr val="tx1"/>
                </a:solidFill>
                <a:latin typeface="Verdana" pitchFamily="34" charset="0"/>
                <a:ea typeface="MS PGothic" pitchFamily="34" charset="-128"/>
              </a:defRPr>
            </a:lvl3pPr>
            <a:lvl4pPr marL="1600200" indent="-228600" defTabSz="930275">
              <a:defRPr>
                <a:solidFill>
                  <a:schemeClr val="tx1"/>
                </a:solidFill>
                <a:latin typeface="Verdana" pitchFamily="34" charset="0"/>
                <a:ea typeface="MS PGothic" pitchFamily="34" charset="-128"/>
              </a:defRPr>
            </a:lvl4pPr>
            <a:lvl5pPr marL="2057400" indent="-228600" defTabSz="930275">
              <a:defRPr>
                <a:solidFill>
                  <a:schemeClr val="tx1"/>
                </a:solidFill>
                <a:latin typeface="Verdana"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itchFamily="34" charset="0"/>
                <a:ea typeface="MS PGothic" pitchFamily="34" charset="-128"/>
              </a:defRPr>
            </a:lvl9pPr>
          </a:lstStyle>
          <a:p>
            <a:fld id="{F4889A63-83E7-49C1-98DC-A30FDED5D899}" type="slidenum">
              <a:rPr lang="en-US" altLang="en-US">
                <a:latin typeface="Helvetica" pitchFamily="-84" charset="0"/>
              </a:rPr>
              <a:pPr/>
              <a:t>86</a:t>
            </a:fld>
            <a:endParaRPr lang="en-US" altLang="en-US">
              <a:latin typeface="Helvetica" pitchFamily="-84" charset="0"/>
            </a:endParaRPr>
          </a:p>
        </p:txBody>
      </p:sp>
      <p:sp>
        <p:nvSpPr>
          <p:cNvPr id="98307" name="Rectangle 2"/>
          <p:cNvSpPr>
            <a:spLocks noGrp="1" noRot="1" noChangeAspect="1" noChangeArrowheads="1" noTextEdit="1"/>
          </p:cNvSpPr>
          <p:nvPr>
            <p:ph type="sldImg"/>
          </p:nvPr>
        </p:nvSpPr>
        <p:spPr>
          <a:ln/>
        </p:spPr>
      </p:sp>
      <p:sp>
        <p:nvSpPr>
          <p:cNvPr id="983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itchFamily="18" charset="0"/>
            </a:endParaRPr>
          </a:p>
        </p:txBody>
      </p:sp>
    </p:spTree>
    <p:extLst>
      <p:ext uri="{BB962C8B-B14F-4D97-AF65-F5344CB8AC3E}">
        <p14:creationId xmlns:p14="http://schemas.microsoft.com/office/powerpoint/2010/main" val="134244690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itchFamily="34" charset="0"/>
                <a:ea typeface="MS PGothic" pitchFamily="34" charset="-128"/>
              </a:defRPr>
            </a:lvl1pPr>
            <a:lvl2pPr marL="742950" indent="-285750" defTabSz="930275">
              <a:defRPr>
                <a:solidFill>
                  <a:schemeClr val="tx1"/>
                </a:solidFill>
                <a:latin typeface="Verdana" pitchFamily="34" charset="0"/>
                <a:ea typeface="MS PGothic" pitchFamily="34" charset="-128"/>
              </a:defRPr>
            </a:lvl2pPr>
            <a:lvl3pPr marL="1143000" indent="-228600" defTabSz="930275">
              <a:defRPr>
                <a:solidFill>
                  <a:schemeClr val="tx1"/>
                </a:solidFill>
                <a:latin typeface="Verdana" pitchFamily="34" charset="0"/>
                <a:ea typeface="MS PGothic" pitchFamily="34" charset="-128"/>
              </a:defRPr>
            </a:lvl3pPr>
            <a:lvl4pPr marL="1600200" indent="-228600" defTabSz="930275">
              <a:defRPr>
                <a:solidFill>
                  <a:schemeClr val="tx1"/>
                </a:solidFill>
                <a:latin typeface="Verdana" pitchFamily="34" charset="0"/>
                <a:ea typeface="MS PGothic" pitchFamily="34" charset="-128"/>
              </a:defRPr>
            </a:lvl4pPr>
            <a:lvl5pPr marL="2057400" indent="-228600" defTabSz="930275">
              <a:defRPr>
                <a:solidFill>
                  <a:schemeClr val="tx1"/>
                </a:solidFill>
                <a:latin typeface="Verdana"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itchFamily="34" charset="0"/>
                <a:ea typeface="MS PGothic" pitchFamily="34" charset="-128"/>
              </a:defRPr>
            </a:lvl9pPr>
          </a:lstStyle>
          <a:p>
            <a:fld id="{E968FA38-EC81-41A5-B894-2897082B2C69}" type="slidenum">
              <a:rPr lang="en-US" altLang="en-US">
                <a:latin typeface="Helvetica" pitchFamily="-84" charset="0"/>
              </a:rPr>
              <a:pPr/>
              <a:t>87</a:t>
            </a:fld>
            <a:endParaRPr lang="en-US" altLang="en-US">
              <a:latin typeface="Helvetica" pitchFamily="-84" charset="0"/>
            </a:endParaRPr>
          </a:p>
        </p:txBody>
      </p:sp>
      <p:sp>
        <p:nvSpPr>
          <p:cNvPr id="100355" name="Rectangle 2"/>
          <p:cNvSpPr>
            <a:spLocks noGrp="1" noRot="1" noChangeAspect="1" noChangeArrowheads="1" noTextEdit="1"/>
          </p:cNvSpPr>
          <p:nvPr>
            <p:ph type="sldImg"/>
          </p:nvPr>
        </p:nvSpPr>
        <p:spPr>
          <a:ln/>
        </p:spPr>
      </p:sp>
      <p:sp>
        <p:nvSpPr>
          <p:cNvPr id="1003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itchFamily="18" charset="0"/>
            </a:endParaRPr>
          </a:p>
        </p:txBody>
      </p:sp>
    </p:spTree>
    <p:extLst>
      <p:ext uri="{BB962C8B-B14F-4D97-AF65-F5344CB8AC3E}">
        <p14:creationId xmlns:p14="http://schemas.microsoft.com/office/powerpoint/2010/main" val="33554382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itchFamily="34" charset="0"/>
                <a:ea typeface="MS PGothic" pitchFamily="34" charset="-128"/>
              </a:defRPr>
            </a:lvl1pPr>
            <a:lvl2pPr marL="742950" indent="-285750" defTabSz="939800">
              <a:defRPr>
                <a:solidFill>
                  <a:schemeClr val="tx1"/>
                </a:solidFill>
                <a:latin typeface="Verdana" pitchFamily="34" charset="0"/>
                <a:ea typeface="MS PGothic" pitchFamily="34" charset="-128"/>
              </a:defRPr>
            </a:lvl2pPr>
            <a:lvl3pPr marL="1143000" indent="-228600" defTabSz="939800">
              <a:defRPr>
                <a:solidFill>
                  <a:schemeClr val="tx1"/>
                </a:solidFill>
                <a:latin typeface="Verdana" pitchFamily="34" charset="0"/>
                <a:ea typeface="MS PGothic" pitchFamily="34" charset="-128"/>
              </a:defRPr>
            </a:lvl3pPr>
            <a:lvl4pPr marL="1600200" indent="-228600" defTabSz="939800">
              <a:defRPr>
                <a:solidFill>
                  <a:schemeClr val="tx1"/>
                </a:solidFill>
                <a:latin typeface="Verdana" pitchFamily="34" charset="0"/>
                <a:ea typeface="MS PGothic" pitchFamily="34" charset="-128"/>
              </a:defRPr>
            </a:lvl4pPr>
            <a:lvl5pPr marL="2057400" indent="-228600" defTabSz="939800">
              <a:defRPr>
                <a:solidFill>
                  <a:schemeClr val="tx1"/>
                </a:solidFill>
                <a:latin typeface="Verdana" pitchFamily="34" charset="0"/>
                <a:ea typeface="MS PGothic" pitchFamily="34" charset="-128"/>
              </a:defRPr>
            </a:lvl5pPr>
            <a:lvl6pPr marL="2514600" indent="-228600" defTabSz="9398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398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398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39800" eaLnBrk="0" fontAlgn="base" hangingPunct="0">
              <a:spcBef>
                <a:spcPct val="0"/>
              </a:spcBef>
              <a:spcAft>
                <a:spcPct val="0"/>
              </a:spcAft>
              <a:defRPr>
                <a:solidFill>
                  <a:schemeClr val="tx1"/>
                </a:solidFill>
                <a:latin typeface="Verdana" pitchFamily="34" charset="0"/>
                <a:ea typeface="MS PGothic" pitchFamily="34" charset="-128"/>
              </a:defRPr>
            </a:lvl9pPr>
          </a:lstStyle>
          <a:p>
            <a:fld id="{6EBA4486-8A10-4C20-8432-A4DC4242C9CD}" type="slidenum">
              <a:rPr lang="en-US" altLang="en-US">
                <a:latin typeface="Times New Roman" pitchFamily="18" charset="0"/>
              </a:rPr>
              <a:pPr/>
              <a:t>8</a:t>
            </a:fld>
            <a:endParaRPr lang="en-US" altLang="en-US">
              <a:latin typeface="Times New Roman" pitchFamily="18" charset="0"/>
            </a:endParaRPr>
          </a:p>
        </p:txBody>
      </p:sp>
      <p:sp>
        <p:nvSpPr>
          <p:cNvPr id="55298" name="Rectangle 2"/>
          <p:cNvSpPr>
            <a:spLocks noGrp="1" noRot="1" noChangeAspect="1" noChangeArrowheads="1" noTextEdit="1"/>
          </p:cNvSpPr>
          <p:nvPr>
            <p:ph type="sldImg"/>
          </p:nvPr>
        </p:nvSpPr>
        <p:spPr>
          <a:ln/>
        </p:spPr>
      </p:sp>
      <p:sp>
        <p:nvSpPr>
          <p:cNvPr id="5529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itchFamily="18" charset="0"/>
            </a:endParaRPr>
          </a:p>
        </p:txBody>
      </p:sp>
    </p:spTree>
    <p:extLst>
      <p:ext uri="{BB962C8B-B14F-4D97-AF65-F5344CB8AC3E}">
        <p14:creationId xmlns:p14="http://schemas.microsoft.com/office/powerpoint/2010/main" val="380778843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itchFamily="34" charset="0"/>
                <a:ea typeface="MS PGothic" pitchFamily="34" charset="-128"/>
              </a:defRPr>
            </a:lvl1pPr>
            <a:lvl2pPr marL="742950" indent="-285750" defTabSz="930275">
              <a:defRPr>
                <a:solidFill>
                  <a:schemeClr val="tx1"/>
                </a:solidFill>
                <a:latin typeface="Verdana" pitchFamily="34" charset="0"/>
                <a:ea typeface="MS PGothic" pitchFamily="34" charset="-128"/>
              </a:defRPr>
            </a:lvl2pPr>
            <a:lvl3pPr marL="1143000" indent="-228600" defTabSz="930275">
              <a:defRPr>
                <a:solidFill>
                  <a:schemeClr val="tx1"/>
                </a:solidFill>
                <a:latin typeface="Verdana" pitchFamily="34" charset="0"/>
                <a:ea typeface="MS PGothic" pitchFamily="34" charset="-128"/>
              </a:defRPr>
            </a:lvl3pPr>
            <a:lvl4pPr marL="1600200" indent="-228600" defTabSz="930275">
              <a:defRPr>
                <a:solidFill>
                  <a:schemeClr val="tx1"/>
                </a:solidFill>
                <a:latin typeface="Verdana" pitchFamily="34" charset="0"/>
                <a:ea typeface="MS PGothic" pitchFamily="34" charset="-128"/>
              </a:defRPr>
            </a:lvl4pPr>
            <a:lvl5pPr marL="2057400" indent="-228600" defTabSz="930275">
              <a:defRPr>
                <a:solidFill>
                  <a:schemeClr val="tx1"/>
                </a:solidFill>
                <a:latin typeface="Verdana"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itchFamily="34" charset="0"/>
                <a:ea typeface="MS PGothic" pitchFamily="34" charset="-128"/>
              </a:defRPr>
            </a:lvl9pPr>
          </a:lstStyle>
          <a:p>
            <a:fld id="{3DA21B31-B0C7-4DEC-BCC0-BFBC92ABC84D}" type="slidenum">
              <a:rPr lang="en-US" altLang="en-US">
                <a:latin typeface="Helvetica" pitchFamily="-84" charset="0"/>
              </a:rPr>
              <a:pPr/>
              <a:t>88</a:t>
            </a:fld>
            <a:endParaRPr lang="en-US" altLang="en-US">
              <a:latin typeface="Helvetica" pitchFamily="-84" charset="0"/>
            </a:endParaRPr>
          </a:p>
        </p:txBody>
      </p:sp>
      <p:sp>
        <p:nvSpPr>
          <p:cNvPr id="101379" name="Rectangle 2"/>
          <p:cNvSpPr>
            <a:spLocks noGrp="1" noRot="1" noChangeAspect="1" noChangeArrowheads="1" noTextEdit="1"/>
          </p:cNvSpPr>
          <p:nvPr>
            <p:ph type="sldImg"/>
          </p:nvPr>
        </p:nvSpPr>
        <p:spPr>
          <a:ln/>
        </p:spPr>
      </p:sp>
      <p:sp>
        <p:nvSpPr>
          <p:cNvPr id="1013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itchFamily="18" charset="0"/>
            </a:endParaRPr>
          </a:p>
        </p:txBody>
      </p:sp>
    </p:spTree>
    <p:extLst>
      <p:ext uri="{BB962C8B-B14F-4D97-AF65-F5344CB8AC3E}">
        <p14:creationId xmlns:p14="http://schemas.microsoft.com/office/powerpoint/2010/main" val="296877431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itchFamily="34" charset="0"/>
                <a:ea typeface="MS PGothic" pitchFamily="34" charset="-128"/>
              </a:defRPr>
            </a:lvl1pPr>
            <a:lvl2pPr marL="742950" indent="-285750" defTabSz="930275">
              <a:defRPr>
                <a:solidFill>
                  <a:schemeClr val="tx1"/>
                </a:solidFill>
                <a:latin typeface="Verdana" pitchFamily="34" charset="0"/>
                <a:ea typeface="MS PGothic" pitchFamily="34" charset="-128"/>
              </a:defRPr>
            </a:lvl2pPr>
            <a:lvl3pPr marL="1143000" indent="-228600" defTabSz="930275">
              <a:defRPr>
                <a:solidFill>
                  <a:schemeClr val="tx1"/>
                </a:solidFill>
                <a:latin typeface="Verdana" pitchFamily="34" charset="0"/>
                <a:ea typeface="MS PGothic" pitchFamily="34" charset="-128"/>
              </a:defRPr>
            </a:lvl3pPr>
            <a:lvl4pPr marL="1600200" indent="-228600" defTabSz="930275">
              <a:defRPr>
                <a:solidFill>
                  <a:schemeClr val="tx1"/>
                </a:solidFill>
                <a:latin typeface="Verdana" pitchFamily="34" charset="0"/>
                <a:ea typeface="MS PGothic" pitchFamily="34" charset="-128"/>
              </a:defRPr>
            </a:lvl4pPr>
            <a:lvl5pPr marL="2057400" indent="-228600" defTabSz="930275">
              <a:defRPr>
                <a:solidFill>
                  <a:schemeClr val="tx1"/>
                </a:solidFill>
                <a:latin typeface="Verdana"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itchFamily="34" charset="0"/>
                <a:ea typeface="MS PGothic" pitchFamily="34" charset="-128"/>
              </a:defRPr>
            </a:lvl9pPr>
          </a:lstStyle>
          <a:p>
            <a:fld id="{534AFFBF-4577-46B2-B439-6BAFACDC05FD}" type="slidenum">
              <a:rPr lang="en-US" altLang="en-US">
                <a:latin typeface="Helvetica" pitchFamily="-84" charset="0"/>
              </a:rPr>
              <a:pPr/>
              <a:t>89</a:t>
            </a:fld>
            <a:endParaRPr lang="en-US" altLang="en-US">
              <a:latin typeface="Helvetica" pitchFamily="-84" charset="0"/>
            </a:endParaRPr>
          </a:p>
        </p:txBody>
      </p:sp>
      <p:sp>
        <p:nvSpPr>
          <p:cNvPr id="107523" name="Rectangle 2"/>
          <p:cNvSpPr>
            <a:spLocks noGrp="1" noRot="1" noChangeAspect="1" noChangeArrowheads="1" noTextEdit="1"/>
          </p:cNvSpPr>
          <p:nvPr>
            <p:ph type="sldImg"/>
          </p:nvPr>
        </p:nvSpPr>
        <p:spPr>
          <a:ln/>
        </p:spPr>
      </p:sp>
      <p:sp>
        <p:nvSpPr>
          <p:cNvPr id="1075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itchFamily="18" charset="0"/>
            </a:endParaRPr>
          </a:p>
        </p:txBody>
      </p:sp>
    </p:spTree>
    <p:extLst>
      <p:ext uri="{BB962C8B-B14F-4D97-AF65-F5344CB8AC3E}">
        <p14:creationId xmlns:p14="http://schemas.microsoft.com/office/powerpoint/2010/main" val="23276379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itchFamily="34" charset="0"/>
                <a:ea typeface="MS PGothic" pitchFamily="34" charset="-128"/>
              </a:defRPr>
            </a:lvl1pPr>
            <a:lvl2pPr marL="742950" indent="-285750" defTabSz="930275">
              <a:defRPr>
                <a:solidFill>
                  <a:schemeClr val="tx1"/>
                </a:solidFill>
                <a:latin typeface="Verdana" pitchFamily="34" charset="0"/>
                <a:ea typeface="MS PGothic" pitchFamily="34" charset="-128"/>
              </a:defRPr>
            </a:lvl2pPr>
            <a:lvl3pPr marL="1143000" indent="-228600" defTabSz="930275">
              <a:defRPr>
                <a:solidFill>
                  <a:schemeClr val="tx1"/>
                </a:solidFill>
                <a:latin typeface="Verdana" pitchFamily="34" charset="0"/>
                <a:ea typeface="MS PGothic" pitchFamily="34" charset="-128"/>
              </a:defRPr>
            </a:lvl3pPr>
            <a:lvl4pPr marL="1600200" indent="-228600" defTabSz="930275">
              <a:defRPr>
                <a:solidFill>
                  <a:schemeClr val="tx1"/>
                </a:solidFill>
                <a:latin typeface="Verdana" pitchFamily="34" charset="0"/>
                <a:ea typeface="MS PGothic" pitchFamily="34" charset="-128"/>
              </a:defRPr>
            </a:lvl4pPr>
            <a:lvl5pPr marL="2057400" indent="-228600" defTabSz="930275">
              <a:defRPr>
                <a:solidFill>
                  <a:schemeClr val="tx1"/>
                </a:solidFill>
                <a:latin typeface="Verdana"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itchFamily="34" charset="0"/>
                <a:ea typeface="MS PGothic" pitchFamily="34" charset="-128"/>
              </a:defRPr>
            </a:lvl9pPr>
          </a:lstStyle>
          <a:p>
            <a:fld id="{013274AA-3FA5-42DC-98E2-6F1D1A4C1795}" type="slidenum">
              <a:rPr lang="en-US" altLang="en-US">
                <a:latin typeface="Helvetica" pitchFamily="-84" charset="0"/>
              </a:rPr>
              <a:pPr/>
              <a:t>90</a:t>
            </a:fld>
            <a:endParaRPr lang="en-US" altLang="en-US">
              <a:latin typeface="Helvetica" pitchFamily="-84" charset="0"/>
            </a:endParaRPr>
          </a:p>
        </p:txBody>
      </p:sp>
      <p:sp>
        <p:nvSpPr>
          <p:cNvPr id="108547" name="Rectangle 2"/>
          <p:cNvSpPr>
            <a:spLocks noGrp="1" noRot="1" noChangeAspect="1" noChangeArrowheads="1" noTextEdit="1"/>
          </p:cNvSpPr>
          <p:nvPr>
            <p:ph type="sldImg"/>
          </p:nvPr>
        </p:nvSpPr>
        <p:spPr>
          <a:ln/>
        </p:spPr>
      </p:sp>
      <p:sp>
        <p:nvSpPr>
          <p:cNvPr id="1085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itchFamily="18" charset="0"/>
            </a:endParaRPr>
          </a:p>
        </p:txBody>
      </p:sp>
    </p:spTree>
    <p:extLst>
      <p:ext uri="{BB962C8B-B14F-4D97-AF65-F5344CB8AC3E}">
        <p14:creationId xmlns:p14="http://schemas.microsoft.com/office/powerpoint/2010/main" val="407241166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5EFA8202-AD8E-4078-B4AB-CD2CB7E53CAE}" type="slidenum">
              <a:rPr lang="en-US" altLang="en-US" smtClean="0">
                <a:latin typeface="Helvetica" panose="020B0604020202020204" pitchFamily="34" charset="0"/>
              </a:rPr>
              <a:pPr/>
              <a:t>91</a:t>
            </a:fld>
            <a:endParaRPr lang="en-US" altLang="en-US">
              <a:latin typeface="Helvetica" panose="020B0604020202020204" pitchFamily="34" charset="0"/>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728131256"/>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itchFamily="34" charset="0"/>
                <a:ea typeface="MS PGothic" pitchFamily="34" charset="-128"/>
              </a:defRPr>
            </a:lvl1pPr>
            <a:lvl2pPr marL="742950" indent="-285750" defTabSz="930275">
              <a:defRPr>
                <a:solidFill>
                  <a:schemeClr val="tx1"/>
                </a:solidFill>
                <a:latin typeface="Verdana" pitchFamily="34" charset="0"/>
                <a:ea typeface="MS PGothic" pitchFamily="34" charset="-128"/>
              </a:defRPr>
            </a:lvl2pPr>
            <a:lvl3pPr marL="1143000" indent="-228600" defTabSz="930275">
              <a:defRPr>
                <a:solidFill>
                  <a:schemeClr val="tx1"/>
                </a:solidFill>
                <a:latin typeface="Verdana" pitchFamily="34" charset="0"/>
                <a:ea typeface="MS PGothic" pitchFamily="34" charset="-128"/>
              </a:defRPr>
            </a:lvl3pPr>
            <a:lvl4pPr marL="1600200" indent="-228600" defTabSz="930275">
              <a:defRPr>
                <a:solidFill>
                  <a:schemeClr val="tx1"/>
                </a:solidFill>
                <a:latin typeface="Verdana" pitchFamily="34" charset="0"/>
                <a:ea typeface="MS PGothic" pitchFamily="34" charset="-128"/>
              </a:defRPr>
            </a:lvl4pPr>
            <a:lvl5pPr marL="2057400" indent="-228600" defTabSz="930275">
              <a:defRPr>
                <a:solidFill>
                  <a:schemeClr val="tx1"/>
                </a:solidFill>
                <a:latin typeface="Verdana"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itchFamily="34" charset="0"/>
                <a:ea typeface="MS PGothic" pitchFamily="34" charset="-128"/>
              </a:defRPr>
            </a:lvl9pPr>
          </a:lstStyle>
          <a:p>
            <a:fld id="{23BD974D-790F-4491-8AAA-801FD25B4D72}" type="slidenum">
              <a:rPr lang="en-US" altLang="en-US">
                <a:latin typeface="Helvetica" pitchFamily="-84" charset="0"/>
              </a:rPr>
              <a:pPr/>
              <a:t>92</a:t>
            </a:fld>
            <a:endParaRPr lang="en-US" altLang="en-US">
              <a:latin typeface="Helvetica" pitchFamily="-84" charset="0"/>
            </a:endParaRPr>
          </a:p>
        </p:txBody>
      </p:sp>
      <p:sp>
        <p:nvSpPr>
          <p:cNvPr id="114691" name="Rectangle 2"/>
          <p:cNvSpPr>
            <a:spLocks noGrp="1" noRot="1" noChangeAspect="1" noChangeArrowheads="1" noTextEdit="1"/>
          </p:cNvSpPr>
          <p:nvPr>
            <p:ph type="sldImg"/>
          </p:nvPr>
        </p:nvSpPr>
        <p:spPr>
          <a:ln/>
        </p:spPr>
      </p:sp>
      <p:sp>
        <p:nvSpPr>
          <p:cNvPr id="1146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itchFamily="18" charset="0"/>
            </a:endParaRPr>
          </a:p>
        </p:txBody>
      </p:sp>
    </p:spTree>
    <p:extLst>
      <p:ext uri="{BB962C8B-B14F-4D97-AF65-F5344CB8AC3E}">
        <p14:creationId xmlns:p14="http://schemas.microsoft.com/office/powerpoint/2010/main" val="159744956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itchFamily="34" charset="0"/>
                <a:ea typeface="MS PGothic" pitchFamily="34" charset="-128"/>
              </a:defRPr>
            </a:lvl1pPr>
            <a:lvl2pPr marL="742950" indent="-285750" defTabSz="939800">
              <a:defRPr>
                <a:solidFill>
                  <a:schemeClr val="tx1"/>
                </a:solidFill>
                <a:latin typeface="Verdana" pitchFamily="34" charset="0"/>
                <a:ea typeface="MS PGothic" pitchFamily="34" charset="-128"/>
              </a:defRPr>
            </a:lvl2pPr>
            <a:lvl3pPr marL="1143000" indent="-228600" defTabSz="939800">
              <a:defRPr>
                <a:solidFill>
                  <a:schemeClr val="tx1"/>
                </a:solidFill>
                <a:latin typeface="Verdana" pitchFamily="34" charset="0"/>
                <a:ea typeface="MS PGothic" pitchFamily="34" charset="-128"/>
              </a:defRPr>
            </a:lvl3pPr>
            <a:lvl4pPr marL="1600200" indent="-228600" defTabSz="939800">
              <a:defRPr>
                <a:solidFill>
                  <a:schemeClr val="tx1"/>
                </a:solidFill>
                <a:latin typeface="Verdana" pitchFamily="34" charset="0"/>
                <a:ea typeface="MS PGothic" pitchFamily="34" charset="-128"/>
              </a:defRPr>
            </a:lvl4pPr>
            <a:lvl5pPr marL="2057400" indent="-228600" defTabSz="939800">
              <a:defRPr>
                <a:solidFill>
                  <a:schemeClr val="tx1"/>
                </a:solidFill>
                <a:latin typeface="Verdana" pitchFamily="34" charset="0"/>
                <a:ea typeface="MS PGothic" pitchFamily="34" charset="-128"/>
              </a:defRPr>
            </a:lvl5pPr>
            <a:lvl6pPr marL="2514600" indent="-228600" defTabSz="9398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398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398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39800" eaLnBrk="0" fontAlgn="base" hangingPunct="0">
              <a:spcBef>
                <a:spcPct val="0"/>
              </a:spcBef>
              <a:spcAft>
                <a:spcPct val="0"/>
              </a:spcAft>
              <a:defRPr>
                <a:solidFill>
                  <a:schemeClr val="tx1"/>
                </a:solidFill>
                <a:latin typeface="Verdana" pitchFamily="34" charset="0"/>
                <a:ea typeface="MS PGothic" pitchFamily="34" charset="-128"/>
              </a:defRPr>
            </a:lvl9pPr>
          </a:lstStyle>
          <a:p>
            <a:fld id="{5A515CBE-5C04-447E-8173-3FD71AF6E56C}" type="slidenum">
              <a:rPr lang="en-US" altLang="en-US">
                <a:latin typeface="Times New Roman" pitchFamily="18" charset="0"/>
              </a:rPr>
              <a:pPr/>
              <a:t>93</a:t>
            </a:fld>
            <a:endParaRPr lang="en-US" altLang="en-US">
              <a:latin typeface="Times New Roman" pitchFamily="18" charset="0"/>
            </a:endParaRPr>
          </a:p>
        </p:txBody>
      </p:sp>
      <p:sp>
        <p:nvSpPr>
          <p:cNvPr id="83971" name="Rectangle 2"/>
          <p:cNvSpPr>
            <a:spLocks noGrp="1" noRot="1" noChangeAspect="1" noChangeArrowheads="1" noTextEdit="1"/>
          </p:cNvSpPr>
          <p:nvPr>
            <p:ph type="sldImg"/>
          </p:nvPr>
        </p:nvSpPr>
        <p:spPr>
          <a:ln/>
        </p:spPr>
      </p:sp>
      <p:sp>
        <p:nvSpPr>
          <p:cNvPr id="839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itchFamily="18" charset="0"/>
            </a:endParaRPr>
          </a:p>
        </p:txBody>
      </p:sp>
    </p:spTree>
    <p:extLst>
      <p:ext uri="{BB962C8B-B14F-4D97-AF65-F5344CB8AC3E}">
        <p14:creationId xmlns:p14="http://schemas.microsoft.com/office/powerpoint/2010/main" val="3177520179"/>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itchFamily="34" charset="0"/>
                <a:ea typeface="MS PGothic" pitchFamily="34" charset="-128"/>
              </a:defRPr>
            </a:lvl1pPr>
            <a:lvl2pPr marL="742950" indent="-285750" defTabSz="939800">
              <a:defRPr>
                <a:solidFill>
                  <a:schemeClr val="tx1"/>
                </a:solidFill>
                <a:latin typeface="Verdana" pitchFamily="34" charset="0"/>
                <a:ea typeface="MS PGothic" pitchFamily="34" charset="-128"/>
              </a:defRPr>
            </a:lvl2pPr>
            <a:lvl3pPr marL="1143000" indent="-228600" defTabSz="939800">
              <a:defRPr>
                <a:solidFill>
                  <a:schemeClr val="tx1"/>
                </a:solidFill>
                <a:latin typeface="Verdana" pitchFamily="34" charset="0"/>
                <a:ea typeface="MS PGothic" pitchFamily="34" charset="-128"/>
              </a:defRPr>
            </a:lvl3pPr>
            <a:lvl4pPr marL="1600200" indent="-228600" defTabSz="939800">
              <a:defRPr>
                <a:solidFill>
                  <a:schemeClr val="tx1"/>
                </a:solidFill>
                <a:latin typeface="Verdana" pitchFamily="34" charset="0"/>
                <a:ea typeface="MS PGothic" pitchFamily="34" charset="-128"/>
              </a:defRPr>
            </a:lvl4pPr>
            <a:lvl5pPr marL="2057400" indent="-228600" defTabSz="939800">
              <a:defRPr>
                <a:solidFill>
                  <a:schemeClr val="tx1"/>
                </a:solidFill>
                <a:latin typeface="Verdana" pitchFamily="34" charset="0"/>
                <a:ea typeface="MS PGothic" pitchFamily="34" charset="-128"/>
              </a:defRPr>
            </a:lvl5pPr>
            <a:lvl6pPr marL="2514600" indent="-228600" defTabSz="9398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398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398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39800" eaLnBrk="0" fontAlgn="base" hangingPunct="0">
              <a:spcBef>
                <a:spcPct val="0"/>
              </a:spcBef>
              <a:spcAft>
                <a:spcPct val="0"/>
              </a:spcAft>
              <a:defRPr>
                <a:solidFill>
                  <a:schemeClr val="tx1"/>
                </a:solidFill>
                <a:latin typeface="Verdana" pitchFamily="34" charset="0"/>
                <a:ea typeface="MS PGothic" pitchFamily="34" charset="-128"/>
              </a:defRPr>
            </a:lvl9pPr>
          </a:lstStyle>
          <a:p>
            <a:fld id="{441E4DF2-B962-44A4-8FFB-92EB7690A4FC}" type="slidenum">
              <a:rPr lang="en-US" altLang="en-US">
                <a:latin typeface="Times New Roman" pitchFamily="18" charset="0"/>
              </a:rPr>
              <a:pPr/>
              <a:t>94</a:t>
            </a:fld>
            <a:endParaRPr lang="en-US" altLang="en-US">
              <a:latin typeface="Times New Roman" pitchFamily="18" charset="0"/>
            </a:endParaRPr>
          </a:p>
        </p:txBody>
      </p:sp>
      <p:sp>
        <p:nvSpPr>
          <p:cNvPr id="84995" name="Rectangle 2"/>
          <p:cNvSpPr>
            <a:spLocks noGrp="1" noRot="1" noChangeAspect="1" noChangeArrowheads="1" noTextEdit="1"/>
          </p:cNvSpPr>
          <p:nvPr>
            <p:ph type="sldImg"/>
          </p:nvPr>
        </p:nvSpPr>
        <p:spPr>
          <a:ln/>
        </p:spPr>
      </p:sp>
      <p:sp>
        <p:nvSpPr>
          <p:cNvPr id="849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itchFamily="18" charset="0"/>
            </a:endParaRPr>
          </a:p>
        </p:txBody>
      </p:sp>
    </p:spTree>
    <p:extLst>
      <p:ext uri="{BB962C8B-B14F-4D97-AF65-F5344CB8AC3E}">
        <p14:creationId xmlns:p14="http://schemas.microsoft.com/office/powerpoint/2010/main" val="3896698357"/>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itchFamily="34" charset="0"/>
                <a:ea typeface="MS PGothic" pitchFamily="34" charset="-128"/>
              </a:defRPr>
            </a:lvl1pPr>
            <a:lvl2pPr marL="742950" indent="-285750" defTabSz="939800">
              <a:defRPr>
                <a:solidFill>
                  <a:schemeClr val="tx1"/>
                </a:solidFill>
                <a:latin typeface="Verdana" pitchFamily="34" charset="0"/>
                <a:ea typeface="MS PGothic" pitchFamily="34" charset="-128"/>
              </a:defRPr>
            </a:lvl2pPr>
            <a:lvl3pPr marL="1143000" indent="-228600" defTabSz="939800">
              <a:defRPr>
                <a:solidFill>
                  <a:schemeClr val="tx1"/>
                </a:solidFill>
                <a:latin typeface="Verdana" pitchFamily="34" charset="0"/>
                <a:ea typeface="MS PGothic" pitchFamily="34" charset="-128"/>
              </a:defRPr>
            </a:lvl3pPr>
            <a:lvl4pPr marL="1600200" indent="-228600" defTabSz="939800">
              <a:defRPr>
                <a:solidFill>
                  <a:schemeClr val="tx1"/>
                </a:solidFill>
                <a:latin typeface="Verdana" pitchFamily="34" charset="0"/>
                <a:ea typeface="MS PGothic" pitchFamily="34" charset="-128"/>
              </a:defRPr>
            </a:lvl4pPr>
            <a:lvl5pPr marL="2057400" indent="-228600" defTabSz="939800">
              <a:defRPr>
                <a:solidFill>
                  <a:schemeClr val="tx1"/>
                </a:solidFill>
                <a:latin typeface="Verdana" pitchFamily="34" charset="0"/>
                <a:ea typeface="MS PGothic" pitchFamily="34" charset="-128"/>
              </a:defRPr>
            </a:lvl5pPr>
            <a:lvl6pPr marL="2514600" indent="-228600" defTabSz="9398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398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398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39800" eaLnBrk="0" fontAlgn="base" hangingPunct="0">
              <a:spcBef>
                <a:spcPct val="0"/>
              </a:spcBef>
              <a:spcAft>
                <a:spcPct val="0"/>
              </a:spcAft>
              <a:defRPr>
                <a:solidFill>
                  <a:schemeClr val="tx1"/>
                </a:solidFill>
                <a:latin typeface="Verdana" pitchFamily="34" charset="0"/>
                <a:ea typeface="MS PGothic" pitchFamily="34" charset="-128"/>
              </a:defRPr>
            </a:lvl9pPr>
          </a:lstStyle>
          <a:p>
            <a:fld id="{0F81215D-D0ED-4A58-99DD-5A221ECEF662}" type="slidenum">
              <a:rPr lang="en-US" altLang="en-US">
                <a:latin typeface="Times New Roman" pitchFamily="18" charset="0"/>
              </a:rPr>
              <a:pPr/>
              <a:t>95</a:t>
            </a:fld>
            <a:endParaRPr lang="en-US" altLang="en-US">
              <a:latin typeface="Times New Roman" pitchFamily="18" charset="0"/>
            </a:endParaRPr>
          </a:p>
        </p:txBody>
      </p:sp>
      <p:sp>
        <p:nvSpPr>
          <p:cNvPr id="86019" name="Rectangle 2"/>
          <p:cNvSpPr>
            <a:spLocks noGrp="1" noRot="1" noChangeAspect="1" noChangeArrowheads="1" noTextEdit="1"/>
          </p:cNvSpPr>
          <p:nvPr>
            <p:ph type="sldImg"/>
          </p:nvPr>
        </p:nvSpPr>
        <p:spPr>
          <a:ln/>
        </p:spPr>
      </p:sp>
      <p:sp>
        <p:nvSpPr>
          <p:cNvPr id="860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itchFamily="18" charset="0"/>
            </a:endParaRPr>
          </a:p>
        </p:txBody>
      </p:sp>
    </p:spTree>
    <p:extLst>
      <p:ext uri="{BB962C8B-B14F-4D97-AF65-F5344CB8AC3E}">
        <p14:creationId xmlns:p14="http://schemas.microsoft.com/office/powerpoint/2010/main" val="1294523512"/>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itchFamily="34" charset="0"/>
                <a:ea typeface="MS PGothic" pitchFamily="34" charset="-128"/>
              </a:defRPr>
            </a:lvl1pPr>
            <a:lvl2pPr marL="742950" indent="-285750" defTabSz="930275">
              <a:defRPr>
                <a:solidFill>
                  <a:schemeClr val="tx1"/>
                </a:solidFill>
                <a:latin typeface="Verdana" pitchFamily="34" charset="0"/>
                <a:ea typeface="MS PGothic" pitchFamily="34" charset="-128"/>
              </a:defRPr>
            </a:lvl2pPr>
            <a:lvl3pPr marL="1143000" indent="-228600" defTabSz="930275">
              <a:defRPr>
                <a:solidFill>
                  <a:schemeClr val="tx1"/>
                </a:solidFill>
                <a:latin typeface="Verdana" pitchFamily="34" charset="0"/>
                <a:ea typeface="MS PGothic" pitchFamily="34" charset="-128"/>
              </a:defRPr>
            </a:lvl3pPr>
            <a:lvl4pPr marL="1600200" indent="-228600" defTabSz="930275">
              <a:defRPr>
                <a:solidFill>
                  <a:schemeClr val="tx1"/>
                </a:solidFill>
                <a:latin typeface="Verdana" pitchFamily="34" charset="0"/>
                <a:ea typeface="MS PGothic" pitchFamily="34" charset="-128"/>
              </a:defRPr>
            </a:lvl4pPr>
            <a:lvl5pPr marL="2057400" indent="-228600" defTabSz="930275">
              <a:defRPr>
                <a:solidFill>
                  <a:schemeClr val="tx1"/>
                </a:solidFill>
                <a:latin typeface="Verdana"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itchFamily="34" charset="0"/>
                <a:ea typeface="MS PGothic" pitchFamily="34" charset="-128"/>
              </a:defRPr>
            </a:lvl9pPr>
          </a:lstStyle>
          <a:p>
            <a:fld id="{919B52A4-AF9C-45FE-B2DC-0484DCE2299A}" type="slidenum">
              <a:rPr lang="en-US" altLang="en-US">
                <a:latin typeface="Helvetica" pitchFamily="-84" charset="0"/>
              </a:rPr>
              <a:pPr/>
              <a:t>97</a:t>
            </a:fld>
            <a:endParaRPr lang="en-US" altLang="en-US">
              <a:latin typeface="Helvetica" pitchFamily="-84" charset="0"/>
            </a:endParaRPr>
          </a:p>
        </p:txBody>
      </p:sp>
      <p:sp>
        <p:nvSpPr>
          <p:cNvPr id="117763" name="Rectangle 2"/>
          <p:cNvSpPr>
            <a:spLocks noGrp="1" noRot="1" noChangeAspect="1" noChangeArrowheads="1" noTextEdit="1"/>
          </p:cNvSpPr>
          <p:nvPr>
            <p:ph type="sldImg"/>
          </p:nvPr>
        </p:nvSpPr>
        <p:spPr>
          <a:ln/>
        </p:spPr>
      </p:sp>
      <p:sp>
        <p:nvSpPr>
          <p:cNvPr id="1177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itchFamily="18" charset="0"/>
            </a:endParaRPr>
          </a:p>
        </p:txBody>
      </p:sp>
    </p:spTree>
    <p:extLst>
      <p:ext uri="{BB962C8B-B14F-4D97-AF65-F5344CB8AC3E}">
        <p14:creationId xmlns:p14="http://schemas.microsoft.com/office/powerpoint/2010/main" val="3570772044"/>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itchFamily="34" charset="0"/>
                <a:ea typeface="MS PGothic" pitchFamily="34" charset="-128"/>
              </a:defRPr>
            </a:lvl1pPr>
            <a:lvl2pPr marL="742950" indent="-285750" defTabSz="930275">
              <a:defRPr>
                <a:solidFill>
                  <a:schemeClr val="tx1"/>
                </a:solidFill>
                <a:latin typeface="Verdana" pitchFamily="34" charset="0"/>
                <a:ea typeface="MS PGothic" pitchFamily="34" charset="-128"/>
              </a:defRPr>
            </a:lvl2pPr>
            <a:lvl3pPr marL="1143000" indent="-228600" defTabSz="930275">
              <a:defRPr>
                <a:solidFill>
                  <a:schemeClr val="tx1"/>
                </a:solidFill>
                <a:latin typeface="Verdana" pitchFamily="34" charset="0"/>
                <a:ea typeface="MS PGothic" pitchFamily="34" charset="-128"/>
              </a:defRPr>
            </a:lvl3pPr>
            <a:lvl4pPr marL="1600200" indent="-228600" defTabSz="930275">
              <a:defRPr>
                <a:solidFill>
                  <a:schemeClr val="tx1"/>
                </a:solidFill>
                <a:latin typeface="Verdana" pitchFamily="34" charset="0"/>
                <a:ea typeface="MS PGothic" pitchFamily="34" charset="-128"/>
              </a:defRPr>
            </a:lvl4pPr>
            <a:lvl5pPr marL="2057400" indent="-228600" defTabSz="930275">
              <a:defRPr>
                <a:solidFill>
                  <a:schemeClr val="tx1"/>
                </a:solidFill>
                <a:latin typeface="Verdana"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itchFamily="34" charset="0"/>
                <a:ea typeface="MS PGothic" pitchFamily="34" charset="-128"/>
              </a:defRPr>
            </a:lvl9pPr>
          </a:lstStyle>
          <a:p>
            <a:fld id="{842C1E4D-A92D-4271-9B81-92AC0FEF104B}" type="slidenum">
              <a:rPr lang="en-US" altLang="en-US">
                <a:latin typeface="Helvetica" pitchFamily="-84" charset="0"/>
              </a:rPr>
              <a:pPr/>
              <a:t>98</a:t>
            </a:fld>
            <a:endParaRPr lang="en-US" altLang="en-US">
              <a:latin typeface="Helvetica" pitchFamily="-84" charset="0"/>
            </a:endParaRPr>
          </a:p>
        </p:txBody>
      </p:sp>
      <p:sp>
        <p:nvSpPr>
          <p:cNvPr id="120835" name="Rectangle 2"/>
          <p:cNvSpPr>
            <a:spLocks noGrp="1" noRot="1" noChangeAspect="1" noChangeArrowheads="1" noTextEdit="1"/>
          </p:cNvSpPr>
          <p:nvPr>
            <p:ph type="sldImg"/>
          </p:nvPr>
        </p:nvSpPr>
        <p:spPr>
          <a:ln/>
        </p:spPr>
      </p:sp>
      <p:sp>
        <p:nvSpPr>
          <p:cNvPr id="1208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latin typeface="Times New Roman" pitchFamily="18" charset="0"/>
            </a:endParaRPr>
          </a:p>
        </p:txBody>
      </p:sp>
    </p:spTree>
    <p:extLst>
      <p:ext uri="{BB962C8B-B14F-4D97-AF65-F5344CB8AC3E}">
        <p14:creationId xmlns:p14="http://schemas.microsoft.com/office/powerpoint/2010/main" val="35084220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itchFamily="34" charset="0"/>
                <a:ea typeface="MS PGothic" pitchFamily="34" charset="-128"/>
              </a:defRPr>
            </a:lvl1pPr>
            <a:lvl2pPr marL="742950" indent="-285750" defTabSz="939800">
              <a:defRPr>
                <a:solidFill>
                  <a:schemeClr val="tx1"/>
                </a:solidFill>
                <a:latin typeface="Verdana" pitchFamily="34" charset="0"/>
                <a:ea typeface="MS PGothic" pitchFamily="34" charset="-128"/>
              </a:defRPr>
            </a:lvl2pPr>
            <a:lvl3pPr marL="1143000" indent="-228600" defTabSz="939800">
              <a:defRPr>
                <a:solidFill>
                  <a:schemeClr val="tx1"/>
                </a:solidFill>
                <a:latin typeface="Verdana" pitchFamily="34" charset="0"/>
                <a:ea typeface="MS PGothic" pitchFamily="34" charset="-128"/>
              </a:defRPr>
            </a:lvl3pPr>
            <a:lvl4pPr marL="1600200" indent="-228600" defTabSz="939800">
              <a:defRPr>
                <a:solidFill>
                  <a:schemeClr val="tx1"/>
                </a:solidFill>
                <a:latin typeface="Verdana" pitchFamily="34" charset="0"/>
                <a:ea typeface="MS PGothic" pitchFamily="34" charset="-128"/>
              </a:defRPr>
            </a:lvl4pPr>
            <a:lvl5pPr marL="2057400" indent="-228600" defTabSz="939800">
              <a:defRPr>
                <a:solidFill>
                  <a:schemeClr val="tx1"/>
                </a:solidFill>
                <a:latin typeface="Verdana" pitchFamily="34" charset="0"/>
                <a:ea typeface="MS PGothic" pitchFamily="34" charset="-128"/>
              </a:defRPr>
            </a:lvl5pPr>
            <a:lvl6pPr marL="2514600" indent="-228600" defTabSz="9398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398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398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39800" eaLnBrk="0" fontAlgn="base" hangingPunct="0">
              <a:spcBef>
                <a:spcPct val="0"/>
              </a:spcBef>
              <a:spcAft>
                <a:spcPct val="0"/>
              </a:spcAft>
              <a:defRPr>
                <a:solidFill>
                  <a:schemeClr val="tx1"/>
                </a:solidFill>
                <a:latin typeface="Verdana" pitchFamily="34" charset="0"/>
                <a:ea typeface="MS PGothic" pitchFamily="34" charset="-128"/>
              </a:defRPr>
            </a:lvl9pPr>
          </a:lstStyle>
          <a:p>
            <a:fld id="{CB732477-91E4-45CA-B50F-4CF05E9FF31A}" type="slidenum">
              <a:rPr lang="en-US" altLang="en-US">
                <a:latin typeface="Times New Roman" pitchFamily="18" charset="0"/>
              </a:rPr>
              <a:pPr/>
              <a:t>9</a:t>
            </a:fld>
            <a:endParaRPr lang="en-US" altLang="en-US">
              <a:latin typeface="Times New Roman" pitchFamily="18" charset="0"/>
            </a:endParaRPr>
          </a:p>
        </p:txBody>
      </p:sp>
      <p:sp>
        <p:nvSpPr>
          <p:cNvPr id="57346" name="Rectangle 2"/>
          <p:cNvSpPr>
            <a:spLocks noGrp="1" noRot="1" noChangeAspect="1" noChangeArrowheads="1" noTextEdit="1"/>
          </p:cNvSpPr>
          <p:nvPr>
            <p:ph type="sldImg"/>
          </p:nvPr>
        </p:nvSpPr>
        <p:spPr>
          <a:ln/>
        </p:spPr>
      </p:sp>
      <p:sp>
        <p:nvSpPr>
          <p:cNvPr id="573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itchFamily="18" charset="0"/>
            </a:endParaRPr>
          </a:p>
        </p:txBody>
      </p:sp>
    </p:spTree>
    <p:extLst>
      <p:ext uri="{BB962C8B-B14F-4D97-AF65-F5344CB8AC3E}">
        <p14:creationId xmlns:p14="http://schemas.microsoft.com/office/powerpoint/2010/main" val="4042938198"/>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itchFamily="34" charset="0"/>
                <a:ea typeface="MS PGothic" pitchFamily="34" charset="-128"/>
              </a:defRPr>
            </a:lvl1pPr>
            <a:lvl2pPr marL="742950" indent="-285750" defTabSz="939800">
              <a:defRPr>
                <a:solidFill>
                  <a:schemeClr val="tx1"/>
                </a:solidFill>
                <a:latin typeface="Verdana" pitchFamily="34" charset="0"/>
                <a:ea typeface="MS PGothic" pitchFamily="34" charset="-128"/>
              </a:defRPr>
            </a:lvl2pPr>
            <a:lvl3pPr marL="1143000" indent="-228600" defTabSz="939800">
              <a:defRPr>
                <a:solidFill>
                  <a:schemeClr val="tx1"/>
                </a:solidFill>
                <a:latin typeface="Verdana" pitchFamily="34" charset="0"/>
                <a:ea typeface="MS PGothic" pitchFamily="34" charset="-128"/>
              </a:defRPr>
            </a:lvl3pPr>
            <a:lvl4pPr marL="1600200" indent="-228600" defTabSz="939800">
              <a:defRPr>
                <a:solidFill>
                  <a:schemeClr val="tx1"/>
                </a:solidFill>
                <a:latin typeface="Verdana" pitchFamily="34" charset="0"/>
                <a:ea typeface="MS PGothic" pitchFamily="34" charset="-128"/>
              </a:defRPr>
            </a:lvl4pPr>
            <a:lvl5pPr marL="2057400" indent="-228600" defTabSz="939800">
              <a:defRPr>
                <a:solidFill>
                  <a:schemeClr val="tx1"/>
                </a:solidFill>
                <a:latin typeface="Verdana" pitchFamily="34" charset="0"/>
                <a:ea typeface="MS PGothic" pitchFamily="34" charset="-128"/>
              </a:defRPr>
            </a:lvl5pPr>
            <a:lvl6pPr marL="2514600" indent="-228600" defTabSz="9398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398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398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39800" eaLnBrk="0" fontAlgn="base" hangingPunct="0">
              <a:spcBef>
                <a:spcPct val="0"/>
              </a:spcBef>
              <a:spcAft>
                <a:spcPct val="0"/>
              </a:spcAft>
              <a:defRPr>
                <a:solidFill>
                  <a:schemeClr val="tx1"/>
                </a:solidFill>
                <a:latin typeface="Verdana" pitchFamily="34" charset="0"/>
                <a:ea typeface="MS PGothic" pitchFamily="34" charset="-128"/>
              </a:defRPr>
            </a:lvl9pPr>
          </a:lstStyle>
          <a:p>
            <a:fld id="{1283DFAE-8FDE-4820-97E4-BC165BD35F7A}" type="slidenum">
              <a:rPr lang="en-US" altLang="en-US">
                <a:latin typeface="Times New Roman" pitchFamily="18" charset="0"/>
              </a:rPr>
              <a:pPr/>
              <a:t>99</a:t>
            </a:fld>
            <a:endParaRPr lang="en-US" altLang="en-US">
              <a:latin typeface="Times New Roman" pitchFamily="18" charset="0"/>
            </a:endParaRPr>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itchFamily="18" charset="0"/>
            </a:endParaRPr>
          </a:p>
        </p:txBody>
      </p:sp>
    </p:spTree>
    <p:extLst>
      <p:ext uri="{BB962C8B-B14F-4D97-AF65-F5344CB8AC3E}">
        <p14:creationId xmlns:p14="http://schemas.microsoft.com/office/powerpoint/2010/main" val="2836023830"/>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itchFamily="34" charset="0"/>
                <a:ea typeface="MS PGothic" pitchFamily="34" charset="-128"/>
              </a:defRPr>
            </a:lvl1pPr>
            <a:lvl2pPr marL="742950" indent="-285750" defTabSz="939800">
              <a:defRPr>
                <a:solidFill>
                  <a:schemeClr val="tx1"/>
                </a:solidFill>
                <a:latin typeface="Verdana" pitchFamily="34" charset="0"/>
                <a:ea typeface="MS PGothic" pitchFamily="34" charset="-128"/>
              </a:defRPr>
            </a:lvl2pPr>
            <a:lvl3pPr marL="1143000" indent="-228600" defTabSz="939800">
              <a:defRPr>
                <a:solidFill>
                  <a:schemeClr val="tx1"/>
                </a:solidFill>
                <a:latin typeface="Verdana" pitchFamily="34" charset="0"/>
                <a:ea typeface="MS PGothic" pitchFamily="34" charset="-128"/>
              </a:defRPr>
            </a:lvl3pPr>
            <a:lvl4pPr marL="1600200" indent="-228600" defTabSz="939800">
              <a:defRPr>
                <a:solidFill>
                  <a:schemeClr val="tx1"/>
                </a:solidFill>
                <a:latin typeface="Verdana" pitchFamily="34" charset="0"/>
                <a:ea typeface="MS PGothic" pitchFamily="34" charset="-128"/>
              </a:defRPr>
            </a:lvl4pPr>
            <a:lvl5pPr marL="2057400" indent="-228600" defTabSz="939800">
              <a:defRPr>
                <a:solidFill>
                  <a:schemeClr val="tx1"/>
                </a:solidFill>
                <a:latin typeface="Verdana" pitchFamily="34" charset="0"/>
                <a:ea typeface="MS PGothic" pitchFamily="34" charset="-128"/>
              </a:defRPr>
            </a:lvl5pPr>
            <a:lvl6pPr marL="2514600" indent="-228600" defTabSz="9398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398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398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39800" eaLnBrk="0" fontAlgn="base" hangingPunct="0">
              <a:spcBef>
                <a:spcPct val="0"/>
              </a:spcBef>
              <a:spcAft>
                <a:spcPct val="0"/>
              </a:spcAft>
              <a:defRPr>
                <a:solidFill>
                  <a:schemeClr val="tx1"/>
                </a:solidFill>
                <a:latin typeface="Verdana" pitchFamily="34" charset="0"/>
                <a:ea typeface="MS PGothic" pitchFamily="34" charset="-128"/>
              </a:defRPr>
            </a:lvl9pPr>
          </a:lstStyle>
          <a:p>
            <a:fld id="{64AED226-2FD4-40BB-9BEF-473F5C6B068F}" type="slidenum">
              <a:rPr lang="en-US" altLang="en-US">
                <a:latin typeface="Times New Roman" pitchFamily="18" charset="0"/>
              </a:rPr>
              <a:pPr/>
              <a:t>100</a:t>
            </a:fld>
            <a:endParaRPr lang="en-US" altLang="en-US">
              <a:latin typeface="Times New Roman" pitchFamily="18" charset="0"/>
            </a:endParaRPr>
          </a:p>
        </p:txBody>
      </p:sp>
      <p:sp>
        <p:nvSpPr>
          <p:cNvPr id="90115" name="Rectangle 2"/>
          <p:cNvSpPr>
            <a:spLocks noGrp="1" noRot="1" noChangeAspect="1" noChangeArrowheads="1" noTextEdit="1"/>
          </p:cNvSpPr>
          <p:nvPr>
            <p:ph type="sldImg"/>
          </p:nvPr>
        </p:nvSpPr>
        <p:spPr>
          <a:ln/>
        </p:spPr>
      </p:sp>
      <p:sp>
        <p:nvSpPr>
          <p:cNvPr id="901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itchFamily="18" charset="0"/>
            </a:endParaRPr>
          </a:p>
        </p:txBody>
      </p:sp>
    </p:spTree>
    <p:extLst>
      <p:ext uri="{BB962C8B-B14F-4D97-AF65-F5344CB8AC3E}">
        <p14:creationId xmlns:p14="http://schemas.microsoft.com/office/powerpoint/2010/main" val="4051152685"/>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itchFamily="34" charset="0"/>
                <a:ea typeface="MS PGothic" pitchFamily="34" charset="-128"/>
              </a:defRPr>
            </a:lvl1pPr>
            <a:lvl2pPr marL="742950" indent="-285750" defTabSz="939800">
              <a:defRPr>
                <a:solidFill>
                  <a:schemeClr val="tx1"/>
                </a:solidFill>
                <a:latin typeface="Verdana" pitchFamily="34" charset="0"/>
                <a:ea typeface="MS PGothic" pitchFamily="34" charset="-128"/>
              </a:defRPr>
            </a:lvl2pPr>
            <a:lvl3pPr marL="1143000" indent="-228600" defTabSz="939800">
              <a:defRPr>
                <a:solidFill>
                  <a:schemeClr val="tx1"/>
                </a:solidFill>
                <a:latin typeface="Verdana" pitchFamily="34" charset="0"/>
                <a:ea typeface="MS PGothic" pitchFamily="34" charset="-128"/>
              </a:defRPr>
            </a:lvl3pPr>
            <a:lvl4pPr marL="1600200" indent="-228600" defTabSz="939800">
              <a:defRPr>
                <a:solidFill>
                  <a:schemeClr val="tx1"/>
                </a:solidFill>
                <a:latin typeface="Verdana" pitchFamily="34" charset="0"/>
                <a:ea typeface="MS PGothic" pitchFamily="34" charset="-128"/>
              </a:defRPr>
            </a:lvl4pPr>
            <a:lvl5pPr marL="2057400" indent="-228600" defTabSz="939800">
              <a:defRPr>
                <a:solidFill>
                  <a:schemeClr val="tx1"/>
                </a:solidFill>
                <a:latin typeface="Verdana" pitchFamily="34" charset="0"/>
                <a:ea typeface="MS PGothic" pitchFamily="34" charset="-128"/>
              </a:defRPr>
            </a:lvl5pPr>
            <a:lvl6pPr marL="2514600" indent="-228600" defTabSz="9398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398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398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39800" eaLnBrk="0" fontAlgn="base" hangingPunct="0">
              <a:spcBef>
                <a:spcPct val="0"/>
              </a:spcBef>
              <a:spcAft>
                <a:spcPct val="0"/>
              </a:spcAft>
              <a:defRPr>
                <a:solidFill>
                  <a:schemeClr val="tx1"/>
                </a:solidFill>
                <a:latin typeface="Verdana" pitchFamily="34" charset="0"/>
                <a:ea typeface="MS PGothic" pitchFamily="34" charset="-128"/>
              </a:defRPr>
            </a:lvl9pPr>
          </a:lstStyle>
          <a:p>
            <a:fld id="{FAFD7720-2193-4536-9E27-4641F161797C}" type="slidenum">
              <a:rPr lang="en-US" altLang="en-US">
                <a:latin typeface="Times New Roman" pitchFamily="18" charset="0"/>
              </a:rPr>
              <a:pPr/>
              <a:t>101</a:t>
            </a:fld>
            <a:endParaRPr lang="en-US" altLang="en-US">
              <a:latin typeface="Times New Roman" pitchFamily="18"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itchFamily="18" charset="0"/>
            </a:endParaRPr>
          </a:p>
        </p:txBody>
      </p:sp>
    </p:spTree>
    <p:extLst>
      <p:ext uri="{BB962C8B-B14F-4D97-AF65-F5344CB8AC3E}">
        <p14:creationId xmlns:p14="http://schemas.microsoft.com/office/powerpoint/2010/main" val="1631718494"/>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itchFamily="34" charset="0"/>
                <a:ea typeface="MS PGothic" pitchFamily="34" charset="-128"/>
              </a:defRPr>
            </a:lvl1pPr>
            <a:lvl2pPr marL="742950" indent="-285750" defTabSz="939800">
              <a:defRPr>
                <a:solidFill>
                  <a:schemeClr val="tx1"/>
                </a:solidFill>
                <a:latin typeface="Verdana" pitchFamily="34" charset="0"/>
                <a:ea typeface="MS PGothic" pitchFamily="34" charset="-128"/>
              </a:defRPr>
            </a:lvl2pPr>
            <a:lvl3pPr marL="1143000" indent="-228600" defTabSz="939800">
              <a:defRPr>
                <a:solidFill>
                  <a:schemeClr val="tx1"/>
                </a:solidFill>
                <a:latin typeface="Verdana" pitchFamily="34" charset="0"/>
                <a:ea typeface="MS PGothic" pitchFamily="34" charset="-128"/>
              </a:defRPr>
            </a:lvl3pPr>
            <a:lvl4pPr marL="1600200" indent="-228600" defTabSz="939800">
              <a:defRPr>
                <a:solidFill>
                  <a:schemeClr val="tx1"/>
                </a:solidFill>
                <a:latin typeface="Verdana" pitchFamily="34" charset="0"/>
                <a:ea typeface="MS PGothic" pitchFamily="34" charset="-128"/>
              </a:defRPr>
            </a:lvl4pPr>
            <a:lvl5pPr marL="2057400" indent="-228600" defTabSz="939800">
              <a:defRPr>
                <a:solidFill>
                  <a:schemeClr val="tx1"/>
                </a:solidFill>
                <a:latin typeface="Verdana" pitchFamily="34" charset="0"/>
                <a:ea typeface="MS PGothic" pitchFamily="34" charset="-128"/>
              </a:defRPr>
            </a:lvl5pPr>
            <a:lvl6pPr marL="2514600" indent="-228600" defTabSz="9398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398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398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39800" eaLnBrk="0" fontAlgn="base" hangingPunct="0">
              <a:spcBef>
                <a:spcPct val="0"/>
              </a:spcBef>
              <a:spcAft>
                <a:spcPct val="0"/>
              </a:spcAft>
              <a:defRPr>
                <a:solidFill>
                  <a:schemeClr val="tx1"/>
                </a:solidFill>
                <a:latin typeface="Verdana" pitchFamily="34" charset="0"/>
                <a:ea typeface="MS PGothic" pitchFamily="34" charset="-128"/>
              </a:defRPr>
            </a:lvl9pPr>
          </a:lstStyle>
          <a:p>
            <a:fld id="{45254250-D5F7-47C7-BCD4-91334693987C}" type="slidenum">
              <a:rPr lang="en-US" altLang="en-US">
                <a:latin typeface="Times New Roman" pitchFamily="18" charset="0"/>
              </a:rPr>
              <a:pPr/>
              <a:t>103</a:t>
            </a:fld>
            <a:endParaRPr lang="en-US" altLang="en-US">
              <a:latin typeface="Times New Roman" pitchFamily="18" charset="0"/>
            </a:endParaRPr>
          </a:p>
        </p:txBody>
      </p:sp>
      <p:sp>
        <p:nvSpPr>
          <p:cNvPr id="94211" name="Rectangle 2"/>
          <p:cNvSpPr>
            <a:spLocks noGrp="1" noRot="1" noChangeAspect="1" noChangeArrowheads="1" noTextEdit="1"/>
          </p:cNvSpPr>
          <p:nvPr>
            <p:ph type="sldImg"/>
          </p:nvPr>
        </p:nvSpPr>
        <p:spPr>
          <a:ln/>
        </p:spPr>
      </p:sp>
      <p:sp>
        <p:nvSpPr>
          <p:cNvPr id="942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itchFamily="18" charset="0"/>
            </a:endParaRPr>
          </a:p>
        </p:txBody>
      </p:sp>
    </p:spTree>
    <p:extLst>
      <p:ext uri="{BB962C8B-B14F-4D97-AF65-F5344CB8AC3E}">
        <p14:creationId xmlns:p14="http://schemas.microsoft.com/office/powerpoint/2010/main" val="2976819338"/>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itchFamily="34" charset="0"/>
                <a:ea typeface="MS PGothic" pitchFamily="34" charset="-128"/>
              </a:defRPr>
            </a:lvl1pPr>
            <a:lvl2pPr marL="742950" indent="-285750" defTabSz="939800">
              <a:defRPr>
                <a:solidFill>
                  <a:schemeClr val="tx1"/>
                </a:solidFill>
                <a:latin typeface="Verdana" pitchFamily="34" charset="0"/>
                <a:ea typeface="MS PGothic" pitchFamily="34" charset="-128"/>
              </a:defRPr>
            </a:lvl2pPr>
            <a:lvl3pPr marL="1143000" indent="-228600" defTabSz="939800">
              <a:defRPr>
                <a:solidFill>
                  <a:schemeClr val="tx1"/>
                </a:solidFill>
                <a:latin typeface="Verdana" pitchFamily="34" charset="0"/>
                <a:ea typeface="MS PGothic" pitchFamily="34" charset="-128"/>
              </a:defRPr>
            </a:lvl3pPr>
            <a:lvl4pPr marL="1600200" indent="-228600" defTabSz="939800">
              <a:defRPr>
                <a:solidFill>
                  <a:schemeClr val="tx1"/>
                </a:solidFill>
                <a:latin typeface="Verdana" pitchFamily="34" charset="0"/>
                <a:ea typeface="MS PGothic" pitchFamily="34" charset="-128"/>
              </a:defRPr>
            </a:lvl4pPr>
            <a:lvl5pPr marL="2057400" indent="-228600" defTabSz="939800">
              <a:defRPr>
                <a:solidFill>
                  <a:schemeClr val="tx1"/>
                </a:solidFill>
                <a:latin typeface="Verdana" pitchFamily="34" charset="0"/>
                <a:ea typeface="MS PGothic" pitchFamily="34" charset="-128"/>
              </a:defRPr>
            </a:lvl5pPr>
            <a:lvl6pPr marL="2514600" indent="-228600" defTabSz="9398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398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398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39800" eaLnBrk="0" fontAlgn="base" hangingPunct="0">
              <a:spcBef>
                <a:spcPct val="0"/>
              </a:spcBef>
              <a:spcAft>
                <a:spcPct val="0"/>
              </a:spcAft>
              <a:defRPr>
                <a:solidFill>
                  <a:schemeClr val="tx1"/>
                </a:solidFill>
                <a:latin typeface="Verdana" pitchFamily="34" charset="0"/>
                <a:ea typeface="MS PGothic" pitchFamily="34" charset="-128"/>
              </a:defRPr>
            </a:lvl9pPr>
          </a:lstStyle>
          <a:p>
            <a:fld id="{0D47A91B-F72E-4147-AD3F-23CDEC561893}" type="slidenum">
              <a:rPr lang="en-US" altLang="en-US">
                <a:latin typeface="Times New Roman" pitchFamily="18" charset="0"/>
              </a:rPr>
              <a:pPr/>
              <a:t>104</a:t>
            </a:fld>
            <a:endParaRPr lang="en-US" altLang="en-US">
              <a:latin typeface="Times New Roman" pitchFamily="18" charset="0"/>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itchFamily="18" charset="0"/>
            </a:endParaRPr>
          </a:p>
        </p:txBody>
      </p:sp>
    </p:spTree>
    <p:extLst>
      <p:ext uri="{BB962C8B-B14F-4D97-AF65-F5344CB8AC3E}">
        <p14:creationId xmlns:p14="http://schemas.microsoft.com/office/powerpoint/2010/main" val="2947122285"/>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itchFamily="34" charset="0"/>
                <a:ea typeface="MS PGothic" pitchFamily="34" charset="-128"/>
              </a:defRPr>
            </a:lvl1pPr>
            <a:lvl2pPr marL="742950" indent="-285750" defTabSz="939800">
              <a:defRPr>
                <a:solidFill>
                  <a:schemeClr val="tx1"/>
                </a:solidFill>
                <a:latin typeface="Verdana" pitchFamily="34" charset="0"/>
                <a:ea typeface="MS PGothic" pitchFamily="34" charset="-128"/>
              </a:defRPr>
            </a:lvl2pPr>
            <a:lvl3pPr marL="1143000" indent="-228600" defTabSz="939800">
              <a:defRPr>
                <a:solidFill>
                  <a:schemeClr val="tx1"/>
                </a:solidFill>
                <a:latin typeface="Verdana" pitchFamily="34" charset="0"/>
                <a:ea typeface="MS PGothic" pitchFamily="34" charset="-128"/>
              </a:defRPr>
            </a:lvl3pPr>
            <a:lvl4pPr marL="1600200" indent="-228600" defTabSz="939800">
              <a:defRPr>
                <a:solidFill>
                  <a:schemeClr val="tx1"/>
                </a:solidFill>
                <a:latin typeface="Verdana" pitchFamily="34" charset="0"/>
                <a:ea typeface="MS PGothic" pitchFamily="34" charset="-128"/>
              </a:defRPr>
            </a:lvl4pPr>
            <a:lvl5pPr marL="2057400" indent="-228600" defTabSz="939800">
              <a:defRPr>
                <a:solidFill>
                  <a:schemeClr val="tx1"/>
                </a:solidFill>
                <a:latin typeface="Verdana" pitchFamily="34" charset="0"/>
                <a:ea typeface="MS PGothic" pitchFamily="34" charset="-128"/>
              </a:defRPr>
            </a:lvl5pPr>
            <a:lvl6pPr marL="2514600" indent="-228600" defTabSz="9398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398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398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39800" eaLnBrk="0" fontAlgn="base" hangingPunct="0">
              <a:spcBef>
                <a:spcPct val="0"/>
              </a:spcBef>
              <a:spcAft>
                <a:spcPct val="0"/>
              </a:spcAft>
              <a:defRPr>
                <a:solidFill>
                  <a:schemeClr val="tx1"/>
                </a:solidFill>
                <a:latin typeface="Verdana" pitchFamily="34" charset="0"/>
                <a:ea typeface="MS PGothic" pitchFamily="34" charset="-128"/>
              </a:defRPr>
            </a:lvl9pPr>
          </a:lstStyle>
          <a:p>
            <a:fld id="{95625C77-8023-4CB9-8135-4DA054F57FCF}" type="slidenum">
              <a:rPr lang="en-US" altLang="en-US">
                <a:latin typeface="Times New Roman" pitchFamily="18" charset="0"/>
              </a:rPr>
              <a:pPr/>
              <a:t>106</a:t>
            </a:fld>
            <a:endParaRPr lang="en-US" altLang="en-US">
              <a:latin typeface="Times New Roman" pitchFamily="18" charset="0"/>
            </a:endParaRPr>
          </a:p>
        </p:txBody>
      </p:sp>
      <p:sp>
        <p:nvSpPr>
          <p:cNvPr id="97283" name="Rectangle 2"/>
          <p:cNvSpPr>
            <a:spLocks noGrp="1" noRot="1" noChangeAspect="1" noChangeArrowheads="1" noTextEdit="1"/>
          </p:cNvSpPr>
          <p:nvPr>
            <p:ph type="sldImg"/>
          </p:nvPr>
        </p:nvSpPr>
        <p:spPr>
          <a:ln/>
        </p:spPr>
      </p:sp>
      <p:sp>
        <p:nvSpPr>
          <p:cNvPr id="972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itchFamily="18" charset="0"/>
            </a:endParaRPr>
          </a:p>
        </p:txBody>
      </p:sp>
    </p:spTree>
    <p:extLst>
      <p:ext uri="{BB962C8B-B14F-4D97-AF65-F5344CB8AC3E}">
        <p14:creationId xmlns:p14="http://schemas.microsoft.com/office/powerpoint/2010/main" val="977874454"/>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itchFamily="34" charset="0"/>
                <a:ea typeface="MS PGothic" pitchFamily="34" charset="-128"/>
              </a:defRPr>
            </a:lvl1pPr>
            <a:lvl2pPr marL="742950" indent="-285750" defTabSz="939800">
              <a:defRPr>
                <a:solidFill>
                  <a:schemeClr val="tx1"/>
                </a:solidFill>
                <a:latin typeface="Verdana" pitchFamily="34" charset="0"/>
                <a:ea typeface="MS PGothic" pitchFamily="34" charset="-128"/>
              </a:defRPr>
            </a:lvl2pPr>
            <a:lvl3pPr marL="1143000" indent="-228600" defTabSz="939800">
              <a:defRPr>
                <a:solidFill>
                  <a:schemeClr val="tx1"/>
                </a:solidFill>
                <a:latin typeface="Verdana" pitchFamily="34" charset="0"/>
                <a:ea typeface="MS PGothic" pitchFamily="34" charset="-128"/>
              </a:defRPr>
            </a:lvl3pPr>
            <a:lvl4pPr marL="1600200" indent="-228600" defTabSz="939800">
              <a:defRPr>
                <a:solidFill>
                  <a:schemeClr val="tx1"/>
                </a:solidFill>
                <a:latin typeface="Verdana" pitchFamily="34" charset="0"/>
                <a:ea typeface="MS PGothic" pitchFamily="34" charset="-128"/>
              </a:defRPr>
            </a:lvl4pPr>
            <a:lvl5pPr marL="2057400" indent="-228600" defTabSz="939800">
              <a:defRPr>
                <a:solidFill>
                  <a:schemeClr val="tx1"/>
                </a:solidFill>
                <a:latin typeface="Verdana" pitchFamily="34" charset="0"/>
                <a:ea typeface="MS PGothic" pitchFamily="34" charset="-128"/>
              </a:defRPr>
            </a:lvl5pPr>
            <a:lvl6pPr marL="2514600" indent="-228600" defTabSz="9398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398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398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39800" eaLnBrk="0" fontAlgn="base" hangingPunct="0">
              <a:spcBef>
                <a:spcPct val="0"/>
              </a:spcBef>
              <a:spcAft>
                <a:spcPct val="0"/>
              </a:spcAft>
              <a:defRPr>
                <a:solidFill>
                  <a:schemeClr val="tx1"/>
                </a:solidFill>
                <a:latin typeface="Verdana" pitchFamily="34" charset="0"/>
                <a:ea typeface="MS PGothic" pitchFamily="34" charset="-128"/>
              </a:defRPr>
            </a:lvl9pPr>
          </a:lstStyle>
          <a:p>
            <a:fld id="{FDD71571-2DC9-4D67-986D-0B78A3C3B46F}" type="slidenum">
              <a:rPr lang="en-US" altLang="en-US">
                <a:latin typeface="Times New Roman" pitchFamily="18" charset="0"/>
              </a:rPr>
              <a:pPr/>
              <a:t>108</a:t>
            </a:fld>
            <a:endParaRPr lang="en-US" altLang="en-US">
              <a:latin typeface="Times New Roman" pitchFamily="18" charset="0"/>
            </a:endParaRPr>
          </a:p>
        </p:txBody>
      </p:sp>
      <p:sp>
        <p:nvSpPr>
          <p:cNvPr id="129027" name="Rectangle 2"/>
          <p:cNvSpPr>
            <a:spLocks noGrp="1" noRot="1" noChangeAspect="1" noChangeArrowheads="1" noTextEdit="1"/>
          </p:cNvSpPr>
          <p:nvPr>
            <p:ph type="sldImg"/>
          </p:nvPr>
        </p:nvSpPr>
        <p:spPr>
          <a:ln/>
        </p:spPr>
      </p:sp>
      <p:sp>
        <p:nvSpPr>
          <p:cNvPr id="1290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itchFamily="18" charset="0"/>
            </a:endParaRPr>
          </a:p>
        </p:txBody>
      </p:sp>
    </p:spTree>
    <p:extLst>
      <p:ext uri="{BB962C8B-B14F-4D97-AF65-F5344CB8AC3E}">
        <p14:creationId xmlns:p14="http://schemas.microsoft.com/office/powerpoint/2010/main" val="4119267542"/>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itchFamily="34" charset="0"/>
                <a:ea typeface="MS PGothic" pitchFamily="34" charset="-128"/>
              </a:defRPr>
            </a:lvl1pPr>
            <a:lvl2pPr marL="742950" indent="-285750" defTabSz="939800">
              <a:defRPr>
                <a:solidFill>
                  <a:schemeClr val="tx1"/>
                </a:solidFill>
                <a:latin typeface="Verdana" pitchFamily="34" charset="0"/>
                <a:ea typeface="MS PGothic" pitchFamily="34" charset="-128"/>
              </a:defRPr>
            </a:lvl2pPr>
            <a:lvl3pPr marL="1143000" indent="-228600" defTabSz="939800">
              <a:defRPr>
                <a:solidFill>
                  <a:schemeClr val="tx1"/>
                </a:solidFill>
                <a:latin typeface="Verdana" pitchFamily="34" charset="0"/>
                <a:ea typeface="MS PGothic" pitchFamily="34" charset="-128"/>
              </a:defRPr>
            </a:lvl3pPr>
            <a:lvl4pPr marL="1600200" indent="-228600" defTabSz="939800">
              <a:defRPr>
                <a:solidFill>
                  <a:schemeClr val="tx1"/>
                </a:solidFill>
                <a:latin typeface="Verdana" pitchFamily="34" charset="0"/>
                <a:ea typeface="MS PGothic" pitchFamily="34" charset="-128"/>
              </a:defRPr>
            </a:lvl4pPr>
            <a:lvl5pPr marL="2057400" indent="-228600" defTabSz="939800">
              <a:defRPr>
                <a:solidFill>
                  <a:schemeClr val="tx1"/>
                </a:solidFill>
                <a:latin typeface="Verdana" pitchFamily="34" charset="0"/>
                <a:ea typeface="MS PGothic" pitchFamily="34" charset="-128"/>
              </a:defRPr>
            </a:lvl5pPr>
            <a:lvl6pPr marL="2514600" indent="-228600" defTabSz="9398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398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398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39800" eaLnBrk="0" fontAlgn="base" hangingPunct="0">
              <a:spcBef>
                <a:spcPct val="0"/>
              </a:spcBef>
              <a:spcAft>
                <a:spcPct val="0"/>
              </a:spcAft>
              <a:defRPr>
                <a:solidFill>
                  <a:schemeClr val="tx1"/>
                </a:solidFill>
                <a:latin typeface="Verdana" pitchFamily="34" charset="0"/>
                <a:ea typeface="MS PGothic" pitchFamily="34" charset="-128"/>
              </a:defRPr>
            </a:lvl9pPr>
          </a:lstStyle>
          <a:p>
            <a:fld id="{0440A369-AD5C-45D1-9F7C-9F4C57A0662E}" type="slidenum">
              <a:rPr lang="en-US" altLang="en-US">
                <a:latin typeface="Times New Roman" pitchFamily="18" charset="0"/>
              </a:rPr>
              <a:pPr/>
              <a:t>109</a:t>
            </a:fld>
            <a:endParaRPr lang="en-US" altLang="en-US">
              <a:latin typeface="Times New Roman" pitchFamily="18" charset="0"/>
            </a:endParaRPr>
          </a:p>
        </p:txBody>
      </p:sp>
      <p:sp>
        <p:nvSpPr>
          <p:cNvPr id="102403" name="Rectangle 2"/>
          <p:cNvSpPr>
            <a:spLocks noGrp="1" noRot="1" noChangeAspect="1" noChangeArrowheads="1" noTextEdit="1"/>
          </p:cNvSpPr>
          <p:nvPr>
            <p:ph type="sldImg"/>
          </p:nvPr>
        </p:nvSpPr>
        <p:spPr>
          <a:ln/>
        </p:spPr>
      </p:sp>
      <p:sp>
        <p:nvSpPr>
          <p:cNvPr id="1024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itchFamily="18" charset="0"/>
            </a:endParaRPr>
          </a:p>
        </p:txBody>
      </p:sp>
    </p:spTree>
    <p:extLst>
      <p:ext uri="{BB962C8B-B14F-4D97-AF65-F5344CB8AC3E}">
        <p14:creationId xmlns:p14="http://schemas.microsoft.com/office/powerpoint/2010/main" val="3064277747"/>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itchFamily="34" charset="0"/>
                <a:ea typeface="MS PGothic" pitchFamily="34" charset="-128"/>
              </a:defRPr>
            </a:lvl1pPr>
            <a:lvl2pPr marL="742950" indent="-285750" defTabSz="939800">
              <a:defRPr>
                <a:solidFill>
                  <a:schemeClr val="tx1"/>
                </a:solidFill>
                <a:latin typeface="Verdana" pitchFamily="34" charset="0"/>
                <a:ea typeface="MS PGothic" pitchFamily="34" charset="-128"/>
              </a:defRPr>
            </a:lvl2pPr>
            <a:lvl3pPr marL="1143000" indent="-228600" defTabSz="939800">
              <a:defRPr>
                <a:solidFill>
                  <a:schemeClr val="tx1"/>
                </a:solidFill>
                <a:latin typeface="Verdana" pitchFamily="34" charset="0"/>
                <a:ea typeface="MS PGothic" pitchFamily="34" charset="-128"/>
              </a:defRPr>
            </a:lvl3pPr>
            <a:lvl4pPr marL="1600200" indent="-228600" defTabSz="939800">
              <a:defRPr>
                <a:solidFill>
                  <a:schemeClr val="tx1"/>
                </a:solidFill>
                <a:latin typeface="Verdana" pitchFamily="34" charset="0"/>
                <a:ea typeface="MS PGothic" pitchFamily="34" charset="-128"/>
              </a:defRPr>
            </a:lvl4pPr>
            <a:lvl5pPr marL="2057400" indent="-228600" defTabSz="939800">
              <a:defRPr>
                <a:solidFill>
                  <a:schemeClr val="tx1"/>
                </a:solidFill>
                <a:latin typeface="Verdana" pitchFamily="34" charset="0"/>
                <a:ea typeface="MS PGothic" pitchFamily="34" charset="-128"/>
              </a:defRPr>
            </a:lvl5pPr>
            <a:lvl6pPr marL="2514600" indent="-228600" defTabSz="9398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398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398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39800" eaLnBrk="0" fontAlgn="base" hangingPunct="0">
              <a:spcBef>
                <a:spcPct val="0"/>
              </a:spcBef>
              <a:spcAft>
                <a:spcPct val="0"/>
              </a:spcAft>
              <a:defRPr>
                <a:solidFill>
                  <a:schemeClr val="tx1"/>
                </a:solidFill>
                <a:latin typeface="Verdana" pitchFamily="34" charset="0"/>
                <a:ea typeface="MS PGothic" pitchFamily="34" charset="-128"/>
              </a:defRPr>
            </a:lvl9pPr>
          </a:lstStyle>
          <a:p>
            <a:fld id="{F80AAB84-D658-49E5-93BD-906EE6F1F302}" type="slidenum">
              <a:rPr lang="en-US" altLang="en-US">
                <a:latin typeface="Times New Roman" pitchFamily="18" charset="0"/>
              </a:rPr>
              <a:pPr/>
              <a:t>110</a:t>
            </a:fld>
            <a:endParaRPr lang="en-US" altLang="en-US">
              <a:latin typeface="Times New Roman" pitchFamily="18" charset="0"/>
            </a:endParaRPr>
          </a:p>
        </p:txBody>
      </p:sp>
      <p:sp>
        <p:nvSpPr>
          <p:cNvPr id="105475" name="Rectangle 2"/>
          <p:cNvSpPr>
            <a:spLocks noGrp="1" noRot="1" noChangeAspect="1" noChangeArrowheads="1" noTextEdit="1"/>
          </p:cNvSpPr>
          <p:nvPr>
            <p:ph type="sldImg"/>
          </p:nvPr>
        </p:nvSpPr>
        <p:spPr>
          <a:ln/>
        </p:spPr>
      </p:sp>
      <p:sp>
        <p:nvSpPr>
          <p:cNvPr id="1054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itchFamily="18" charset="0"/>
            </a:endParaRPr>
          </a:p>
        </p:txBody>
      </p:sp>
    </p:spTree>
    <p:extLst>
      <p:ext uri="{BB962C8B-B14F-4D97-AF65-F5344CB8AC3E}">
        <p14:creationId xmlns:p14="http://schemas.microsoft.com/office/powerpoint/2010/main" val="3833148781"/>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itchFamily="34" charset="0"/>
                <a:ea typeface="MS PGothic" pitchFamily="34" charset="-128"/>
              </a:defRPr>
            </a:lvl1pPr>
            <a:lvl2pPr marL="742950" indent="-285750" defTabSz="939800">
              <a:defRPr>
                <a:solidFill>
                  <a:schemeClr val="tx1"/>
                </a:solidFill>
                <a:latin typeface="Verdana" pitchFamily="34" charset="0"/>
                <a:ea typeface="MS PGothic" pitchFamily="34" charset="-128"/>
              </a:defRPr>
            </a:lvl2pPr>
            <a:lvl3pPr marL="1143000" indent="-228600" defTabSz="939800">
              <a:defRPr>
                <a:solidFill>
                  <a:schemeClr val="tx1"/>
                </a:solidFill>
                <a:latin typeface="Verdana" pitchFamily="34" charset="0"/>
                <a:ea typeface="MS PGothic" pitchFamily="34" charset="-128"/>
              </a:defRPr>
            </a:lvl3pPr>
            <a:lvl4pPr marL="1600200" indent="-228600" defTabSz="939800">
              <a:defRPr>
                <a:solidFill>
                  <a:schemeClr val="tx1"/>
                </a:solidFill>
                <a:latin typeface="Verdana" pitchFamily="34" charset="0"/>
                <a:ea typeface="MS PGothic" pitchFamily="34" charset="-128"/>
              </a:defRPr>
            </a:lvl4pPr>
            <a:lvl5pPr marL="2057400" indent="-228600" defTabSz="939800">
              <a:defRPr>
                <a:solidFill>
                  <a:schemeClr val="tx1"/>
                </a:solidFill>
                <a:latin typeface="Verdana" pitchFamily="34" charset="0"/>
                <a:ea typeface="MS PGothic" pitchFamily="34" charset="-128"/>
              </a:defRPr>
            </a:lvl5pPr>
            <a:lvl6pPr marL="2514600" indent="-228600" defTabSz="9398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398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398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39800" eaLnBrk="0" fontAlgn="base" hangingPunct="0">
              <a:spcBef>
                <a:spcPct val="0"/>
              </a:spcBef>
              <a:spcAft>
                <a:spcPct val="0"/>
              </a:spcAft>
              <a:defRPr>
                <a:solidFill>
                  <a:schemeClr val="tx1"/>
                </a:solidFill>
                <a:latin typeface="Verdana" pitchFamily="34" charset="0"/>
                <a:ea typeface="MS PGothic" pitchFamily="34" charset="-128"/>
              </a:defRPr>
            </a:lvl9pPr>
          </a:lstStyle>
          <a:p>
            <a:fld id="{641E7A9A-11C3-421B-90E4-51A119B0C327}" type="slidenum">
              <a:rPr lang="en-US" altLang="en-US">
                <a:latin typeface="Times New Roman" pitchFamily="18" charset="0"/>
              </a:rPr>
              <a:pPr/>
              <a:t>111</a:t>
            </a:fld>
            <a:endParaRPr lang="en-US" altLang="en-US">
              <a:latin typeface="Times New Roman" pitchFamily="18" charset="0"/>
            </a:endParaRPr>
          </a:p>
        </p:txBody>
      </p:sp>
      <p:sp>
        <p:nvSpPr>
          <p:cNvPr id="107523" name="Rectangle 2"/>
          <p:cNvSpPr>
            <a:spLocks noGrp="1" noRot="1" noChangeAspect="1" noChangeArrowheads="1" noTextEdit="1"/>
          </p:cNvSpPr>
          <p:nvPr>
            <p:ph type="sldImg"/>
          </p:nvPr>
        </p:nvSpPr>
        <p:spPr>
          <a:ln/>
        </p:spPr>
      </p:sp>
      <p:sp>
        <p:nvSpPr>
          <p:cNvPr id="1075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itchFamily="18" charset="0"/>
            </a:endParaRPr>
          </a:p>
        </p:txBody>
      </p:sp>
    </p:spTree>
    <p:extLst>
      <p:ext uri="{BB962C8B-B14F-4D97-AF65-F5344CB8AC3E}">
        <p14:creationId xmlns:p14="http://schemas.microsoft.com/office/powerpoint/2010/main" val="26785502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3" name="Group 3"/>
          <p:cNvGrpSpPr>
            <a:grpSpLocks/>
          </p:cNvGrpSpPr>
          <p:nvPr/>
        </p:nvGrpSpPr>
        <p:grpSpPr bwMode="auto">
          <a:xfrm>
            <a:off x="198438" y="2960688"/>
            <a:ext cx="8610600" cy="201612"/>
            <a:chOff x="125" y="1865"/>
            <a:chExt cx="5424" cy="127"/>
          </a:xfrm>
        </p:grpSpPr>
        <p:sp>
          <p:nvSpPr>
            <p:cNvPr id="4" name="Rectangle 4"/>
            <p:cNvSpPr>
              <a:spLocks noChangeArrowheads="1"/>
            </p:cNvSpPr>
            <p:nvPr/>
          </p:nvSpPr>
          <p:spPr bwMode="auto">
            <a:xfrm>
              <a:off x="125" y="1865"/>
              <a:ext cx="1808" cy="127"/>
            </a:xfrm>
            <a:prstGeom prst="rect">
              <a:avLst/>
            </a:prstGeom>
            <a:solidFill>
              <a:srgbClr val="336699"/>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defRPr/>
              </a:pPr>
              <a:endParaRPr lang="en-US" altLang="en-US"/>
            </a:p>
          </p:txBody>
        </p:sp>
        <p:sp>
          <p:nvSpPr>
            <p:cNvPr id="5" name="Rectangle 5"/>
            <p:cNvSpPr>
              <a:spLocks noChangeArrowheads="1"/>
            </p:cNvSpPr>
            <p:nvPr/>
          </p:nvSpPr>
          <p:spPr bwMode="auto">
            <a:xfrm>
              <a:off x="1933" y="1865"/>
              <a:ext cx="1808" cy="127"/>
            </a:xfrm>
            <a:prstGeom prst="rect">
              <a:avLst/>
            </a:prstGeom>
            <a:solidFill>
              <a:srgbClr val="99CCFF"/>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defRPr/>
              </a:pPr>
              <a:endParaRPr lang="en-US" altLang="en-US"/>
            </a:p>
          </p:txBody>
        </p:sp>
        <p:sp>
          <p:nvSpPr>
            <p:cNvPr id="6" name="Rectangle 6"/>
            <p:cNvSpPr>
              <a:spLocks noChangeArrowheads="1"/>
            </p:cNvSpPr>
            <p:nvPr/>
          </p:nvSpPr>
          <p:spPr bwMode="auto">
            <a:xfrm>
              <a:off x="3741" y="1865"/>
              <a:ext cx="1808" cy="127"/>
            </a:xfrm>
            <a:prstGeom prst="rect">
              <a:avLst/>
            </a:prstGeom>
            <a:solidFill>
              <a:srgbClr val="336699"/>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defRPr/>
              </a:pPr>
              <a:endParaRPr lang="en-US" altLang="en-US"/>
            </a:p>
          </p:txBody>
        </p:sp>
      </p:grpSp>
      <p:sp>
        <p:nvSpPr>
          <p:cNvPr id="7" name="Text Box 7"/>
          <p:cNvSpPr txBox="1">
            <a:spLocks noChangeArrowheads="1"/>
          </p:cNvSpPr>
          <p:nvPr/>
        </p:nvSpPr>
        <p:spPr bwMode="auto">
          <a:xfrm>
            <a:off x="6489700" y="6588125"/>
            <a:ext cx="2713038" cy="246063"/>
          </a:xfrm>
          <a:prstGeom prst="rect">
            <a:avLst/>
          </a:prstGeom>
          <a:noFill/>
          <a:ln>
            <a:noFill/>
          </a:ln>
        </p:spPr>
        <p:txBody>
          <a:bodyPr lIns="91435" tIns="45718" rIns="91435" bIns="45718">
            <a:spAutoFit/>
          </a:bodyPr>
          <a:lstStyle/>
          <a:p>
            <a:pPr algn="ctr">
              <a:spcBef>
                <a:spcPct val="50000"/>
              </a:spcBef>
              <a:defRPr/>
            </a:pPr>
            <a:r>
              <a:rPr lang="en-US" sz="1000" b="1" dirty="0" err="1">
                <a:solidFill>
                  <a:srgbClr val="336699"/>
                </a:solidFill>
                <a:latin typeface="Helvetica" pitchFamily="-84" charset="0"/>
              </a:rPr>
              <a:t>Silberschatz</a:t>
            </a:r>
            <a:r>
              <a:rPr lang="en-US" sz="1000" b="1" dirty="0">
                <a:solidFill>
                  <a:srgbClr val="336699"/>
                </a:solidFill>
                <a:latin typeface="Helvetica" pitchFamily="-84" charset="0"/>
              </a:rPr>
              <a:t>, Galvin and Gagne ©2018</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395598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424234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91338" y="277813"/>
            <a:ext cx="2144712"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7813"/>
            <a:ext cx="6281738"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908479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054356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4"/>
            <a:ext cx="7772400" cy="1500187"/>
          </a:xfrm>
        </p:spPr>
        <p:txBody>
          <a:bodyPr anchor="b"/>
          <a:lstStyle>
            <a:lvl1pPr marL="0" indent="0">
              <a:buNone/>
              <a:defRPr sz="2000"/>
            </a:lvl1pPr>
            <a:lvl2pPr marL="457177" indent="0">
              <a:buNone/>
              <a:defRPr sz="1800"/>
            </a:lvl2pPr>
            <a:lvl3pPr marL="914354" indent="0">
              <a:buNone/>
              <a:defRPr sz="1600"/>
            </a:lvl3pPr>
            <a:lvl4pPr marL="1371532" indent="0">
              <a:buNone/>
              <a:defRPr sz="1400"/>
            </a:lvl4pPr>
            <a:lvl5pPr marL="1828709" indent="0">
              <a:buNone/>
              <a:defRPr sz="1400"/>
            </a:lvl5pPr>
            <a:lvl6pPr marL="2285886" indent="0">
              <a:buNone/>
              <a:defRPr sz="1400"/>
            </a:lvl6pPr>
            <a:lvl7pPr marL="2743063" indent="0">
              <a:buNone/>
              <a:defRPr sz="1400"/>
            </a:lvl7pPr>
            <a:lvl8pPr marL="3200240" indent="0">
              <a:buNone/>
              <a:defRPr sz="1400"/>
            </a:lvl8pPr>
            <a:lvl9pPr marL="3657417" indent="0">
              <a:buNone/>
              <a:defRPr sz="1400"/>
            </a:lvl9pPr>
          </a:lstStyle>
          <a:p>
            <a:pPr lvl="0"/>
            <a:r>
              <a:rPr lang="en-US"/>
              <a:t>Click to edit Master text styles</a:t>
            </a:r>
          </a:p>
        </p:txBody>
      </p:sp>
    </p:spTree>
    <p:extLst>
      <p:ext uri="{BB962C8B-B14F-4D97-AF65-F5344CB8AC3E}">
        <p14:creationId xmlns:p14="http://schemas.microsoft.com/office/powerpoint/2010/main" val="8613093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06450" y="1233489"/>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997450" y="1233489"/>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730962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177"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3" indent="0">
              <a:buNone/>
              <a:defRPr sz="1600" b="1"/>
            </a:lvl7pPr>
            <a:lvl8pPr marL="3200240" indent="0">
              <a:buNone/>
              <a:defRPr sz="1600" b="1"/>
            </a:lvl8pPr>
            <a:lvl9pPr marL="3657417"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400" b="1"/>
            </a:lvl1pPr>
            <a:lvl2pPr marL="457177"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3" indent="0">
              <a:buNone/>
              <a:defRPr sz="1600" b="1"/>
            </a:lvl7pPr>
            <a:lvl8pPr marL="3200240" indent="0">
              <a:buNone/>
              <a:defRPr sz="1600" b="1"/>
            </a:lvl8pPr>
            <a:lvl9pPr marL="3657417"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766210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72053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635413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3"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1"/>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1"/>
            <a:ext cx="3008313" cy="4691063"/>
          </a:xfrm>
        </p:spPr>
        <p:txBody>
          <a:bodyPr/>
          <a:lstStyle>
            <a:lvl1pPr marL="0" indent="0">
              <a:buNone/>
              <a:defRPr sz="1400"/>
            </a:lvl1pPr>
            <a:lvl2pPr marL="457177" indent="0">
              <a:buNone/>
              <a:defRPr sz="1200"/>
            </a:lvl2pPr>
            <a:lvl3pPr marL="914354" indent="0">
              <a:buNone/>
              <a:defRPr sz="1000"/>
            </a:lvl3pPr>
            <a:lvl4pPr marL="1371532" indent="0">
              <a:buNone/>
              <a:defRPr sz="900"/>
            </a:lvl4pPr>
            <a:lvl5pPr marL="1828709" indent="0">
              <a:buNone/>
              <a:defRPr sz="900"/>
            </a:lvl5pPr>
            <a:lvl6pPr marL="2285886" indent="0">
              <a:buNone/>
              <a:defRPr sz="900"/>
            </a:lvl6pPr>
            <a:lvl7pPr marL="2743063" indent="0">
              <a:buNone/>
              <a:defRPr sz="900"/>
            </a:lvl7pPr>
            <a:lvl8pPr marL="3200240" indent="0">
              <a:buNone/>
              <a:defRPr sz="900"/>
            </a:lvl8pPr>
            <a:lvl9pPr marL="3657417" indent="0">
              <a:buNone/>
              <a:defRPr sz="900"/>
            </a:lvl9pPr>
          </a:lstStyle>
          <a:p>
            <a:pPr lvl="0"/>
            <a:r>
              <a:rPr lang="en-US"/>
              <a:t>Click to edit Master text styles</a:t>
            </a:r>
          </a:p>
        </p:txBody>
      </p:sp>
    </p:spTree>
    <p:extLst>
      <p:ext uri="{BB962C8B-B14F-4D97-AF65-F5344CB8AC3E}">
        <p14:creationId xmlns:p14="http://schemas.microsoft.com/office/powerpoint/2010/main" val="25837857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177" indent="0">
              <a:buNone/>
              <a:defRPr sz="2800"/>
            </a:lvl2pPr>
            <a:lvl3pPr marL="914354" indent="0">
              <a:buNone/>
              <a:defRPr sz="2400"/>
            </a:lvl3pPr>
            <a:lvl4pPr marL="1371532" indent="0">
              <a:buNone/>
              <a:defRPr sz="2000"/>
            </a:lvl4pPr>
            <a:lvl5pPr marL="1828709" indent="0">
              <a:buNone/>
              <a:defRPr sz="2000"/>
            </a:lvl5pPr>
            <a:lvl6pPr marL="2285886" indent="0">
              <a:buNone/>
              <a:defRPr sz="2000"/>
            </a:lvl6pPr>
            <a:lvl7pPr marL="2743063" indent="0">
              <a:buNone/>
              <a:defRPr sz="2000"/>
            </a:lvl7pPr>
            <a:lvl8pPr marL="3200240" indent="0">
              <a:buNone/>
              <a:defRPr sz="2000"/>
            </a:lvl8pPr>
            <a:lvl9pPr marL="3657417" indent="0">
              <a:buNone/>
              <a:defRPr sz="2000"/>
            </a:lvl9pPr>
          </a:lstStyle>
          <a:p>
            <a:pPr lvl="0"/>
            <a:endParaRPr lang="en-US" noProof="0"/>
          </a:p>
        </p:txBody>
      </p:sp>
      <p:sp>
        <p:nvSpPr>
          <p:cNvPr id="4" name="Text Placeholder 3"/>
          <p:cNvSpPr>
            <a:spLocks noGrp="1"/>
          </p:cNvSpPr>
          <p:nvPr>
            <p:ph type="body" sz="half" idx="2"/>
          </p:nvPr>
        </p:nvSpPr>
        <p:spPr>
          <a:xfrm>
            <a:off x="1792288" y="5367339"/>
            <a:ext cx="5486400" cy="804862"/>
          </a:xfrm>
        </p:spPr>
        <p:txBody>
          <a:bodyPr/>
          <a:lstStyle>
            <a:lvl1pPr marL="0" indent="0">
              <a:buNone/>
              <a:defRPr sz="1400"/>
            </a:lvl1pPr>
            <a:lvl2pPr marL="457177" indent="0">
              <a:buNone/>
              <a:defRPr sz="1200"/>
            </a:lvl2pPr>
            <a:lvl3pPr marL="914354" indent="0">
              <a:buNone/>
              <a:defRPr sz="1000"/>
            </a:lvl3pPr>
            <a:lvl4pPr marL="1371532" indent="0">
              <a:buNone/>
              <a:defRPr sz="900"/>
            </a:lvl4pPr>
            <a:lvl5pPr marL="1828709" indent="0">
              <a:buNone/>
              <a:defRPr sz="900"/>
            </a:lvl5pPr>
            <a:lvl6pPr marL="2285886" indent="0">
              <a:buNone/>
              <a:defRPr sz="900"/>
            </a:lvl6pPr>
            <a:lvl7pPr marL="2743063" indent="0">
              <a:buNone/>
              <a:defRPr sz="900"/>
            </a:lvl7pPr>
            <a:lvl8pPr marL="3200240" indent="0">
              <a:buNone/>
              <a:defRPr sz="900"/>
            </a:lvl8pPr>
            <a:lvl9pPr marL="3657417" indent="0">
              <a:buNone/>
              <a:defRPr sz="900"/>
            </a:lvl9pPr>
          </a:lstStyle>
          <a:p>
            <a:pPr lvl="0"/>
            <a:r>
              <a:rPr lang="en-US"/>
              <a:t>Click to edit Master text styles</a:t>
            </a:r>
          </a:p>
        </p:txBody>
      </p:sp>
    </p:spTree>
    <p:extLst>
      <p:ext uri="{BB962C8B-B14F-4D97-AF65-F5344CB8AC3E}">
        <p14:creationId xmlns:p14="http://schemas.microsoft.com/office/powerpoint/2010/main" val="35175373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dino_3"/>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85750" y="0"/>
            <a:ext cx="1195388" cy="9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p:cNvSpPr>
            <a:spLocks noGrp="1" noChangeArrowheads="1"/>
          </p:cNvSpPr>
          <p:nvPr>
            <p:ph type="title"/>
          </p:nvPr>
        </p:nvSpPr>
        <p:spPr bwMode="auto">
          <a:xfrm>
            <a:off x="457200" y="277813"/>
            <a:ext cx="822960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35" tIns="45718" rIns="91435" bIns="45718" numCol="1" anchor="b" anchorCtr="0" compatLnSpc="1">
            <a:prstTxWarp prst="textNoShape">
              <a:avLst/>
            </a:prstTxWarp>
          </a:bodyPr>
          <a:lstStyle/>
          <a:p>
            <a:pPr lvl="0"/>
            <a:r>
              <a:rPr lang="en-US" altLang="en-US"/>
              <a:t>Click to edit Master title style</a:t>
            </a:r>
          </a:p>
        </p:txBody>
      </p:sp>
      <p:sp>
        <p:nvSpPr>
          <p:cNvPr id="1028" name="Rectangle 4"/>
          <p:cNvSpPr>
            <a:spLocks noGrp="1" noChangeArrowheads="1"/>
          </p:cNvSpPr>
          <p:nvPr>
            <p:ph type="body" idx="1"/>
          </p:nvPr>
        </p:nvSpPr>
        <p:spPr bwMode="auto">
          <a:xfrm>
            <a:off x="457200" y="950119"/>
            <a:ext cx="8229600"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35" tIns="45718" rIns="91435" bIns="45718"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1029" name="Rectangle 5"/>
          <p:cNvSpPr>
            <a:spLocks noChangeArrowheads="1"/>
          </p:cNvSpPr>
          <p:nvPr/>
        </p:nvSpPr>
        <p:spPr bwMode="auto">
          <a:xfrm>
            <a:off x="0" y="0"/>
            <a:ext cx="228600" cy="2286000"/>
          </a:xfrm>
          <a:prstGeom prst="rect">
            <a:avLst/>
          </a:prstGeom>
          <a:solidFill>
            <a:srgbClr val="336699"/>
          </a:solidFill>
          <a:ln>
            <a:noFill/>
          </a:ln>
        </p:spPr>
        <p:txBody>
          <a:bodyPr wrap="none" lIns="91435" tIns="45718" rIns="91435" bIns="45718"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dirty="0">
              <a:latin typeface="Times New Roman" pitchFamily="18" charset="0"/>
            </a:endParaRPr>
          </a:p>
        </p:txBody>
      </p:sp>
      <p:sp>
        <p:nvSpPr>
          <p:cNvPr id="1030" name="Line 6"/>
          <p:cNvSpPr>
            <a:spLocks noChangeShapeType="1"/>
          </p:cNvSpPr>
          <p:nvPr/>
        </p:nvSpPr>
        <p:spPr bwMode="auto">
          <a:xfrm>
            <a:off x="457200" y="860425"/>
            <a:ext cx="8077200" cy="0"/>
          </a:xfrm>
          <a:prstGeom prst="line">
            <a:avLst/>
          </a:prstGeom>
          <a:noFill/>
          <a:ln w="19050">
            <a:solidFill>
              <a:srgbClr val="336699"/>
            </a:solidFill>
            <a:round/>
            <a:headEnd/>
            <a:tailEnd/>
          </a:ln>
        </p:spPr>
        <p:txBody>
          <a:bodyPr lIns="91435" tIns="45718" rIns="91435" bIns="45718"/>
          <a:lstStyle/>
          <a:p>
            <a:pPr>
              <a:defRPr/>
            </a:pPr>
            <a:endParaRPr lang="en-US"/>
          </a:p>
        </p:txBody>
      </p:sp>
      <p:sp>
        <p:nvSpPr>
          <p:cNvPr id="1031" name="Rectangle 7"/>
          <p:cNvSpPr>
            <a:spLocks noChangeArrowheads="1"/>
          </p:cNvSpPr>
          <p:nvPr/>
        </p:nvSpPr>
        <p:spPr bwMode="auto">
          <a:xfrm>
            <a:off x="0" y="2286000"/>
            <a:ext cx="228600" cy="2286000"/>
          </a:xfrm>
          <a:prstGeom prst="rect">
            <a:avLst/>
          </a:prstGeom>
          <a:solidFill>
            <a:srgbClr val="99CCFF"/>
          </a:solidFill>
          <a:ln>
            <a:noFill/>
          </a:ln>
        </p:spPr>
        <p:txBody>
          <a:bodyPr wrap="none" lIns="91435" tIns="45718" rIns="91435" bIns="45718"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dirty="0">
              <a:latin typeface="Times New Roman" pitchFamily="18" charset="0"/>
            </a:endParaRPr>
          </a:p>
        </p:txBody>
      </p:sp>
      <p:sp>
        <p:nvSpPr>
          <p:cNvPr id="1032" name="Rectangle 8"/>
          <p:cNvSpPr>
            <a:spLocks noChangeArrowheads="1"/>
          </p:cNvSpPr>
          <p:nvPr/>
        </p:nvSpPr>
        <p:spPr bwMode="auto">
          <a:xfrm>
            <a:off x="0" y="4572000"/>
            <a:ext cx="228600" cy="2286000"/>
          </a:xfrm>
          <a:prstGeom prst="rect">
            <a:avLst/>
          </a:prstGeom>
          <a:solidFill>
            <a:srgbClr val="336699"/>
          </a:solidFill>
          <a:ln>
            <a:noFill/>
          </a:ln>
        </p:spPr>
        <p:txBody>
          <a:bodyPr wrap="none" lIns="91435" tIns="45718" rIns="91435" bIns="45718"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dirty="0">
              <a:latin typeface="Times New Roman" pitchFamily="18" charset="0"/>
            </a:endParaRPr>
          </a:p>
        </p:txBody>
      </p:sp>
      <p:sp>
        <p:nvSpPr>
          <p:cNvPr id="1033" name="Text Box 9"/>
          <p:cNvSpPr txBox="1">
            <a:spLocks noChangeArrowheads="1"/>
          </p:cNvSpPr>
          <p:nvPr/>
        </p:nvSpPr>
        <p:spPr bwMode="auto">
          <a:xfrm>
            <a:off x="4256151" y="6613525"/>
            <a:ext cx="447549" cy="246217"/>
          </a:xfrm>
          <a:prstGeom prst="rect">
            <a:avLst/>
          </a:prstGeom>
          <a:noFill/>
          <a:ln>
            <a:noFill/>
          </a:ln>
        </p:spPr>
        <p:txBody>
          <a:bodyPr wrap="none" lIns="91435" tIns="45718" rIns="91435" bIns="45718">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pPr>
            <a:r>
              <a:rPr lang="en-US" altLang="en-US" sz="1000" b="1" dirty="0">
                <a:solidFill>
                  <a:srgbClr val="006699"/>
                </a:solidFill>
                <a:latin typeface="Helvetica" panose="020B0604020202020204" pitchFamily="34" charset="0"/>
              </a:rPr>
              <a:t>6.</a:t>
            </a:r>
            <a:fld id="{45E28B4E-B324-4364-BB2A-479617698F4C}" type="slidenum">
              <a:rPr lang="en-US" altLang="en-US" sz="1000" b="1" smtClean="0">
                <a:solidFill>
                  <a:srgbClr val="006699"/>
                </a:solidFill>
                <a:latin typeface="Helvetica" panose="020B0604020202020204" pitchFamily="34" charset="0"/>
              </a:rPr>
              <a:pPr algn="ctr">
                <a:spcBef>
                  <a:spcPct val="50000"/>
                </a:spcBef>
              </a:pPr>
              <a:t>‹#›</a:t>
            </a:fld>
            <a:endParaRPr lang="en-US" altLang="en-US" sz="1000" b="1" dirty="0">
              <a:solidFill>
                <a:srgbClr val="006699"/>
              </a:solidFill>
              <a:latin typeface="Helvetica" panose="020B0604020202020204" pitchFamily="34" charset="0"/>
            </a:endParaRPr>
          </a:p>
        </p:txBody>
      </p:sp>
      <p:sp>
        <p:nvSpPr>
          <p:cNvPr id="1034" name="Text Box 10"/>
          <p:cNvSpPr txBox="1">
            <a:spLocks noChangeArrowheads="1"/>
          </p:cNvSpPr>
          <p:nvPr/>
        </p:nvSpPr>
        <p:spPr bwMode="auto">
          <a:xfrm>
            <a:off x="6489700" y="6588125"/>
            <a:ext cx="2713038" cy="246063"/>
          </a:xfrm>
          <a:prstGeom prst="rect">
            <a:avLst/>
          </a:prstGeom>
          <a:noFill/>
          <a:ln>
            <a:noFill/>
          </a:ln>
        </p:spPr>
        <p:txBody>
          <a:bodyPr lIns="91435" tIns="45718" rIns="91435" bIns="45718">
            <a:spAutoFit/>
          </a:bodyPr>
          <a:lstStyle/>
          <a:p>
            <a:pPr algn="ctr">
              <a:spcBef>
                <a:spcPct val="50000"/>
              </a:spcBef>
              <a:defRPr/>
            </a:pPr>
            <a:r>
              <a:rPr lang="en-US" sz="1000" b="1" dirty="0" err="1">
                <a:solidFill>
                  <a:srgbClr val="006699"/>
                </a:solidFill>
                <a:latin typeface="Helvetica" pitchFamily="-84" charset="0"/>
              </a:rPr>
              <a:t>Silberschatz</a:t>
            </a:r>
            <a:r>
              <a:rPr lang="en-US" sz="1000" b="1" dirty="0">
                <a:solidFill>
                  <a:srgbClr val="006699"/>
                </a:solidFill>
                <a:latin typeface="Helvetica" pitchFamily="-84" charset="0"/>
              </a:rPr>
              <a:t>, Galvin and Gagne ©2018</a:t>
            </a:r>
          </a:p>
        </p:txBody>
      </p:sp>
      <p:sp>
        <p:nvSpPr>
          <p:cNvPr id="1035" name="Text Box 11"/>
          <p:cNvSpPr txBox="1">
            <a:spLocks noChangeArrowheads="1"/>
          </p:cNvSpPr>
          <p:nvPr/>
        </p:nvSpPr>
        <p:spPr bwMode="auto">
          <a:xfrm>
            <a:off x="185738" y="6621463"/>
            <a:ext cx="2730224" cy="246217"/>
          </a:xfrm>
          <a:prstGeom prst="rect">
            <a:avLst/>
          </a:prstGeom>
          <a:noFill/>
          <a:ln>
            <a:noFill/>
          </a:ln>
        </p:spPr>
        <p:txBody>
          <a:bodyPr wrap="none" lIns="91435" tIns="45718" rIns="91435" bIns="45718">
            <a:spAutoFit/>
          </a:bodyPr>
          <a:lstStyle/>
          <a:p>
            <a:pPr>
              <a:spcBef>
                <a:spcPct val="50000"/>
              </a:spcBef>
              <a:defRPr/>
            </a:pPr>
            <a:r>
              <a:rPr lang="en-US" sz="1000" b="1" dirty="0">
                <a:solidFill>
                  <a:srgbClr val="006699"/>
                </a:solidFill>
                <a:latin typeface="Helvetica" pitchFamily="-84" charset="0"/>
              </a:rPr>
              <a:t>Operating System Concepts – 10</a:t>
            </a:r>
            <a:r>
              <a:rPr lang="en-US" sz="1000" b="1" baseline="30000" dirty="0">
                <a:solidFill>
                  <a:srgbClr val="006699"/>
                </a:solidFill>
                <a:latin typeface="Helvetica" pitchFamily="-84" charset="0"/>
              </a:rPr>
              <a:t>th</a:t>
            </a:r>
            <a:r>
              <a:rPr lang="en-US" sz="1000" b="1" dirty="0">
                <a:solidFill>
                  <a:srgbClr val="006699"/>
                </a:solidFill>
                <a:latin typeface="Helvetica" pitchFamily="-84" charset="0"/>
              </a:rPr>
              <a:t> Edition</a:t>
            </a:r>
          </a:p>
        </p:txBody>
      </p:sp>
    </p:spTree>
  </p:cSld>
  <p:clrMap bg1="lt1" tx1="dk1" bg2="lt2" tx2="dk2" accent1="accent1" accent2="accent2" accent3="accent3" accent4="accent4" accent5="accent5" accent6="accent6" hlink="hlink" folHlink="folHlink"/>
  <p:sldLayoutIdLst>
    <p:sldLayoutId id="2147484288" r:id="rId1"/>
    <p:sldLayoutId id="2147484277" r:id="rId2"/>
    <p:sldLayoutId id="2147484278" r:id="rId3"/>
    <p:sldLayoutId id="2147484279" r:id="rId4"/>
    <p:sldLayoutId id="2147484280" r:id="rId5"/>
    <p:sldLayoutId id="2147484281" r:id="rId6"/>
    <p:sldLayoutId id="2147484282" r:id="rId7"/>
    <p:sldLayoutId id="2147484283" r:id="rId8"/>
    <p:sldLayoutId id="2147484284" r:id="rId9"/>
    <p:sldLayoutId id="2147484285" r:id="rId10"/>
    <p:sldLayoutId id="2147484286" r:id="rId11"/>
  </p:sldLayoutIdLst>
  <p:hf hdr="0" ftr="0" dt="0"/>
  <p:txStyles>
    <p:titleStyle>
      <a:lvl1pPr algn="ctr" rtl="0" eaLnBrk="0" fontAlgn="base" hangingPunct="0">
        <a:spcBef>
          <a:spcPct val="0"/>
        </a:spcBef>
        <a:spcAft>
          <a:spcPct val="0"/>
        </a:spcAft>
        <a:defRPr sz="3200" b="1">
          <a:solidFill>
            <a:srgbClr val="006699"/>
          </a:solidFill>
          <a:latin typeface="+mj-lt"/>
          <a:ea typeface="MS PGothic" pitchFamily="34" charset="-128"/>
          <a:cs typeface="MS PGothic" charset="0"/>
        </a:defRPr>
      </a:lvl1pPr>
      <a:lvl2pPr algn="ctr" rtl="0" eaLnBrk="0" fontAlgn="base" hangingPunct="0">
        <a:spcBef>
          <a:spcPct val="0"/>
        </a:spcBef>
        <a:spcAft>
          <a:spcPct val="0"/>
        </a:spcAft>
        <a:defRPr sz="3200" b="1">
          <a:solidFill>
            <a:srgbClr val="006699"/>
          </a:solidFill>
          <a:latin typeface="Arial" charset="0"/>
          <a:ea typeface="MS PGothic" pitchFamily="34" charset="-128"/>
          <a:cs typeface="MS PGothic" charset="0"/>
        </a:defRPr>
      </a:lvl2pPr>
      <a:lvl3pPr algn="ctr" rtl="0" eaLnBrk="0" fontAlgn="base" hangingPunct="0">
        <a:spcBef>
          <a:spcPct val="0"/>
        </a:spcBef>
        <a:spcAft>
          <a:spcPct val="0"/>
        </a:spcAft>
        <a:defRPr sz="3200" b="1">
          <a:solidFill>
            <a:srgbClr val="006699"/>
          </a:solidFill>
          <a:latin typeface="Arial" charset="0"/>
          <a:ea typeface="MS PGothic" pitchFamily="34" charset="-128"/>
          <a:cs typeface="MS PGothic" charset="0"/>
        </a:defRPr>
      </a:lvl3pPr>
      <a:lvl4pPr algn="ctr" rtl="0" eaLnBrk="0" fontAlgn="base" hangingPunct="0">
        <a:spcBef>
          <a:spcPct val="0"/>
        </a:spcBef>
        <a:spcAft>
          <a:spcPct val="0"/>
        </a:spcAft>
        <a:defRPr sz="3200" b="1">
          <a:solidFill>
            <a:srgbClr val="006699"/>
          </a:solidFill>
          <a:latin typeface="Arial" charset="0"/>
          <a:ea typeface="MS PGothic" pitchFamily="34" charset="-128"/>
          <a:cs typeface="MS PGothic" charset="0"/>
        </a:defRPr>
      </a:lvl4pPr>
      <a:lvl5pPr algn="ctr" rtl="0" eaLnBrk="0" fontAlgn="base" hangingPunct="0">
        <a:spcBef>
          <a:spcPct val="0"/>
        </a:spcBef>
        <a:spcAft>
          <a:spcPct val="0"/>
        </a:spcAft>
        <a:defRPr sz="3200" b="1">
          <a:solidFill>
            <a:srgbClr val="006699"/>
          </a:solidFill>
          <a:latin typeface="Arial" charset="0"/>
          <a:ea typeface="MS PGothic" pitchFamily="34" charset="-128"/>
          <a:cs typeface="MS PGothic" charset="0"/>
        </a:defRPr>
      </a:lvl5pPr>
      <a:lvl6pPr marL="457177" algn="ctr" rtl="0" fontAlgn="base">
        <a:spcBef>
          <a:spcPct val="0"/>
        </a:spcBef>
        <a:spcAft>
          <a:spcPct val="0"/>
        </a:spcAft>
        <a:defRPr sz="3200" b="1">
          <a:solidFill>
            <a:srgbClr val="006699"/>
          </a:solidFill>
          <a:latin typeface="Arial" charset="0"/>
        </a:defRPr>
      </a:lvl6pPr>
      <a:lvl7pPr marL="914354" algn="ctr" rtl="0" fontAlgn="base">
        <a:spcBef>
          <a:spcPct val="0"/>
        </a:spcBef>
        <a:spcAft>
          <a:spcPct val="0"/>
        </a:spcAft>
        <a:defRPr sz="3200" b="1">
          <a:solidFill>
            <a:srgbClr val="006699"/>
          </a:solidFill>
          <a:latin typeface="Arial" charset="0"/>
        </a:defRPr>
      </a:lvl7pPr>
      <a:lvl8pPr marL="1371532" algn="ctr" rtl="0" fontAlgn="base">
        <a:spcBef>
          <a:spcPct val="0"/>
        </a:spcBef>
        <a:spcAft>
          <a:spcPct val="0"/>
        </a:spcAft>
        <a:defRPr sz="3200" b="1">
          <a:solidFill>
            <a:srgbClr val="006699"/>
          </a:solidFill>
          <a:latin typeface="Arial" charset="0"/>
        </a:defRPr>
      </a:lvl8pPr>
      <a:lvl9pPr marL="1828709" algn="ctr" rtl="0" fontAlgn="base">
        <a:spcBef>
          <a:spcPct val="0"/>
        </a:spcBef>
        <a:spcAft>
          <a:spcPct val="0"/>
        </a:spcAft>
        <a:defRPr sz="3200" b="1">
          <a:solidFill>
            <a:srgbClr val="006699"/>
          </a:solidFill>
          <a:latin typeface="Arial" charset="0"/>
        </a:defRPr>
      </a:lvl9pPr>
    </p:titleStyle>
    <p:bodyStyle>
      <a:lvl1pPr marL="341313" indent="-341313" algn="l" rtl="0" eaLnBrk="0" fontAlgn="base" hangingPunct="0">
        <a:spcBef>
          <a:spcPts val="300"/>
        </a:spcBef>
        <a:spcAft>
          <a:spcPct val="0"/>
        </a:spcAft>
        <a:buClr>
          <a:srgbClr val="993300"/>
        </a:buClr>
        <a:buSzPct val="90000"/>
        <a:buFont typeface="Monotype Sorts" pitchFamily="-84" charset="2"/>
        <a:buChar char="n"/>
        <a:defRPr kumimoji="1" sz="2400">
          <a:solidFill>
            <a:schemeClr val="tx1"/>
          </a:solidFill>
          <a:latin typeface="Calibri Light" panose="020F0302020204030204" pitchFamily="34" charset="0"/>
          <a:ea typeface="MS PGothic" pitchFamily="34" charset="-128"/>
          <a:cs typeface="Calibri Light" panose="020F0302020204030204" pitchFamily="34" charset="0"/>
        </a:defRPr>
      </a:lvl1pPr>
      <a:lvl2pPr marL="627063" indent="-271463" algn="l" rtl="0" eaLnBrk="0" fontAlgn="base" hangingPunct="0">
        <a:spcBef>
          <a:spcPts val="300"/>
        </a:spcBef>
        <a:spcAft>
          <a:spcPct val="0"/>
        </a:spcAft>
        <a:buClr>
          <a:srgbClr val="CC6600"/>
        </a:buClr>
        <a:buSzPct val="80000"/>
        <a:buFont typeface="Monotype Sorts" pitchFamily="-84" charset="2"/>
        <a:buChar char="l"/>
        <a:defRPr kumimoji="1" sz="2400">
          <a:solidFill>
            <a:schemeClr val="tx1"/>
          </a:solidFill>
          <a:latin typeface="Calibri Light" panose="020F0302020204030204" pitchFamily="34" charset="0"/>
          <a:ea typeface="MS PGothic" pitchFamily="34" charset="-128"/>
          <a:cs typeface="Calibri Light" panose="020F0302020204030204" pitchFamily="34" charset="0"/>
        </a:defRPr>
      </a:lvl2pPr>
      <a:lvl3pPr marL="900113" indent="-273050" algn="l" rtl="0" eaLnBrk="0" fontAlgn="base" hangingPunct="0">
        <a:spcBef>
          <a:spcPts val="300"/>
        </a:spcBef>
        <a:spcAft>
          <a:spcPct val="0"/>
        </a:spcAft>
        <a:buClr>
          <a:srgbClr val="009900"/>
        </a:buClr>
        <a:buSzPct val="75000"/>
        <a:buFont typeface="Webdings" panose="05030102010509060703" pitchFamily="18" charset="2"/>
        <a:buChar char="4"/>
        <a:defRPr kumimoji="1" sz="2400">
          <a:solidFill>
            <a:schemeClr val="tx1"/>
          </a:solidFill>
          <a:latin typeface="Calibri Light" panose="020F0302020204030204" pitchFamily="34" charset="0"/>
          <a:ea typeface="MS PGothic" pitchFamily="34" charset="-128"/>
          <a:cs typeface="Calibri Light" panose="020F0302020204030204" pitchFamily="34" charset="0"/>
        </a:defRPr>
      </a:lvl3pPr>
      <a:lvl4pPr marL="1160463" indent="-260350" algn="l" rtl="0" eaLnBrk="0" fontAlgn="base" hangingPunct="0">
        <a:spcBef>
          <a:spcPts val="300"/>
        </a:spcBef>
        <a:spcAft>
          <a:spcPct val="0"/>
        </a:spcAft>
        <a:buClr>
          <a:schemeClr val="hlink"/>
        </a:buClr>
        <a:buSzPct val="75000"/>
        <a:buChar char="–"/>
        <a:defRPr kumimoji="1" sz="2400">
          <a:solidFill>
            <a:schemeClr val="tx1"/>
          </a:solidFill>
          <a:latin typeface="Calibri Light" panose="020F0302020204030204" pitchFamily="34" charset="0"/>
          <a:ea typeface="MS PGothic" pitchFamily="34" charset="-128"/>
          <a:cs typeface="Calibri Light" panose="020F0302020204030204" pitchFamily="34" charset="0"/>
        </a:defRPr>
      </a:lvl4pPr>
      <a:lvl5pPr marL="1433513" indent="-273050" algn="l" rtl="0" eaLnBrk="0" fontAlgn="base" hangingPunct="0">
        <a:spcBef>
          <a:spcPts val="300"/>
        </a:spcBef>
        <a:spcAft>
          <a:spcPct val="0"/>
        </a:spcAft>
        <a:buClr>
          <a:srgbClr val="FF0066"/>
        </a:buClr>
        <a:buSzPct val="75000"/>
        <a:buChar char="»"/>
        <a:defRPr kumimoji="1" sz="2400">
          <a:solidFill>
            <a:schemeClr val="tx1"/>
          </a:solidFill>
          <a:latin typeface="Calibri Light" panose="020F0302020204030204" pitchFamily="34" charset="0"/>
          <a:ea typeface="MS PGothic" pitchFamily="34" charset="-128"/>
          <a:cs typeface="Calibri Light" panose="020F0302020204030204" pitchFamily="34" charset="0"/>
        </a:defRPr>
      </a:lvl5pPr>
      <a:lvl6pPr marL="2228738" indent="-228589"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6pPr>
      <a:lvl7pPr marL="2685915" indent="-228589"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7pPr>
      <a:lvl8pPr marL="3143093" indent="-228589"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8pPr>
      <a:lvl9pPr marL="3600270" indent="-228589"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9pPr>
    </p:bodyStyle>
    <p:otherStyle>
      <a:defPPr>
        <a:defRPr lang="en-US"/>
      </a:defPPr>
      <a:lvl1pPr marL="0" algn="l" defTabSz="457177" rtl="0" eaLnBrk="1" latinLnBrk="0" hangingPunct="1">
        <a:defRPr sz="1800" kern="1200">
          <a:solidFill>
            <a:schemeClr val="tx1"/>
          </a:solidFill>
          <a:latin typeface="+mn-lt"/>
          <a:ea typeface="+mn-ea"/>
          <a:cs typeface="+mn-cs"/>
        </a:defRPr>
      </a:lvl1pPr>
      <a:lvl2pPr marL="457177" algn="l" defTabSz="457177" rtl="0" eaLnBrk="1" latinLnBrk="0" hangingPunct="1">
        <a:defRPr sz="1800" kern="1200">
          <a:solidFill>
            <a:schemeClr val="tx1"/>
          </a:solidFill>
          <a:latin typeface="+mn-lt"/>
          <a:ea typeface="+mn-ea"/>
          <a:cs typeface="+mn-cs"/>
        </a:defRPr>
      </a:lvl2pPr>
      <a:lvl3pPr marL="914354" algn="l" defTabSz="457177" rtl="0" eaLnBrk="1" latinLnBrk="0" hangingPunct="1">
        <a:defRPr sz="1800" kern="1200">
          <a:solidFill>
            <a:schemeClr val="tx1"/>
          </a:solidFill>
          <a:latin typeface="+mn-lt"/>
          <a:ea typeface="+mn-ea"/>
          <a:cs typeface="+mn-cs"/>
        </a:defRPr>
      </a:lvl3pPr>
      <a:lvl4pPr marL="1371532" algn="l" defTabSz="457177" rtl="0" eaLnBrk="1" latinLnBrk="0" hangingPunct="1">
        <a:defRPr sz="1800" kern="1200">
          <a:solidFill>
            <a:schemeClr val="tx1"/>
          </a:solidFill>
          <a:latin typeface="+mn-lt"/>
          <a:ea typeface="+mn-ea"/>
          <a:cs typeface="+mn-cs"/>
        </a:defRPr>
      </a:lvl4pPr>
      <a:lvl5pPr marL="1828709" algn="l" defTabSz="457177" rtl="0" eaLnBrk="1" latinLnBrk="0" hangingPunct="1">
        <a:defRPr sz="1800" kern="1200">
          <a:solidFill>
            <a:schemeClr val="tx1"/>
          </a:solidFill>
          <a:latin typeface="+mn-lt"/>
          <a:ea typeface="+mn-ea"/>
          <a:cs typeface="+mn-cs"/>
        </a:defRPr>
      </a:lvl5pPr>
      <a:lvl6pPr marL="2285886" algn="l" defTabSz="457177" rtl="0" eaLnBrk="1" latinLnBrk="0" hangingPunct="1">
        <a:defRPr sz="1800" kern="1200">
          <a:solidFill>
            <a:schemeClr val="tx1"/>
          </a:solidFill>
          <a:latin typeface="+mn-lt"/>
          <a:ea typeface="+mn-ea"/>
          <a:cs typeface="+mn-cs"/>
        </a:defRPr>
      </a:lvl6pPr>
      <a:lvl7pPr marL="2743063" algn="l" defTabSz="457177" rtl="0" eaLnBrk="1" latinLnBrk="0" hangingPunct="1">
        <a:defRPr sz="1800" kern="1200">
          <a:solidFill>
            <a:schemeClr val="tx1"/>
          </a:solidFill>
          <a:latin typeface="+mn-lt"/>
          <a:ea typeface="+mn-ea"/>
          <a:cs typeface="+mn-cs"/>
        </a:defRPr>
      </a:lvl7pPr>
      <a:lvl8pPr marL="3200240" algn="l" defTabSz="457177" rtl="0" eaLnBrk="1" latinLnBrk="0" hangingPunct="1">
        <a:defRPr sz="1800" kern="1200">
          <a:solidFill>
            <a:schemeClr val="tx1"/>
          </a:solidFill>
          <a:latin typeface="+mn-lt"/>
          <a:ea typeface="+mn-ea"/>
          <a:cs typeface="+mn-cs"/>
        </a:defRPr>
      </a:lvl8pPr>
      <a:lvl9pPr marL="3657417" algn="l" defTabSz="4571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91.xml"/><Relationship Id="rId1" Type="http://schemas.openxmlformats.org/officeDocument/2006/relationships/slideLayout" Target="../slideLayouts/slideLayout6.xml"/><Relationship Id="rId4" Type="http://schemas.openxmlformats.org/officeDocument/2006/relationships/image" Target="../media/image24.png"/></Relationships>
</file>

<file path=ppt/slides/_rels/slide101.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94.xml"/><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95.xml"/><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97.xml"/><Relationship Id="rId1" Type="http://schemas.openxmlformats.org/officeDocument/2006/relationships/slideLayout" Target="../slideLayouts/slideLayout2.xml"/><Relationship Id="rId4" Type="http://schemas.openxmlformats.org/officeDocument/2006/relationships/image" Target="../media/image45.jpe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99.xml"/><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103.xml"/><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08.xml"/><Relationship Id="rId1" Type="http://schemas.openxmlformats.org/officeDocument/2006/relationships/slideLayout" Target="../slideLayouts/slideLayout6.xml"/></Relationships>
</file>

<file path=ppt/slides/_rels/slide121.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notesSlide" Target="../notesSlides/notesSlide109.xml"/><Relationship Id="rId1" Type="http://schemas.openxmlformats.org/officeDocument/2006/relationships/slideLayout" Target="../slideLayouts/slideLayout6.xml"/></Relationships>
</file>

<file path=ppt/slides/_rels/slide12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57.jp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59.jpg"/><Relationship Id="rId2" Type="http://schemas.openxmlformats.org/officeDocument/2006/relationships/image" Target="../media/image58.jp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60.jp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61.jp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image" Target="../media/image63.jpg"/><Relationship Id="rId2" Type="http://schemas.openxmlformats.org/officeDocument/2006/relationships/image" Target="../media/image62.png"/><Relationship Id="rId1" Type="http://schemas.openxmlformats.org/officeDocument/2006/relationships/slideLayout" Target="../slideLayouts/slideLayout2.xml"/><Relationship Id="rId5" Type="http://schemas.openxmlformats.org/officeDocument/2006/relationships/image" Target="../media/image65.jpg"/><Relationship Id="rId4" Type="http://schemas.openxmlformats.org/officeDocument/2006/relationships/image" Target="../media/image64.jpg"/></Relationships>
</file>

<file path=ppt/slides/_rels/slide14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 Id="rId6" Type="http://schemas.openxmlformats.org/officeDocument/2006/relationships/image" Target="../media/image70.jpg"/><Relationship Id="rId5" Type="http://schemas.openxmlformats.org/officeDocument/2006/relationships/image" Target="../media/image69.png"/><Relationship Id="rId4" Type="http://schemas.openxmlformats.org/officeDocument/2006/relationships/image" Target="../media/image68.png"/></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1.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image" Target="../media/image71.emf"/><Relationship Id="rId2" Type="http://schemas.openxmlformats.org/officeDocument/2006/relationships/notesSlide" Target="../notesSlides/notesSlide121.xml"/><Relationship Id="rId1" Type="http://schemas.openxmlformats.org/officeDocument/2006/relationships/slideLayout" Target="../slideLayouts/slideLayout6.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3" Type="http://schemas.openxmlformats.org/officeDocument/2006/relationships/image" Target="../media/image71.emf"/><Relationship Id="rId2" Type="http://schemas.openxmlformats.org/officeDocument/2006/relationships/notesSlide" Target="../notesSlides/notesSlide126.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27.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notesSlide" Target="../notesSlides/notesSlide129.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60.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image" Target="../media/image76.wmf"/><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notesSlide" Target="../notesSlides/notesSlide130.xml"/><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4.xml"/><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69.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4.xml"/><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76.xml"/><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3" Type="http://schemas.openxmlformats.org/officeDocument/2006/relationships/image" Target="../media/image30.wmf"/><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9.xml"/><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82.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34.png"/></Relationships>
</file>

<file path=ppt/slides/_rels/slide91.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84.xml"/><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Rectangle 2"/>
          <p:cNvSpPr>
            <a:spLocks noGrp="1" noChangeArrowheads="1"/>
          </p:cNvSpPr>
          <p:nvPr>
            <p:ph type="ctrTitle"/>
          </p:nvPr>
        </p:nvSpPr>
        <p:spPr>
          <a:xfrm>
            <a:off x="685800" y="782638"/>
            <a:ext cx="7772400" cy="2127250"/>
          </a:xfrm>
        </p:spPr>
        <p:txBody>
          <a:bodyPr/>
          <a:lstStyle/>
          <a:p>
            <a:pPr eaLnBrk="1" hangingPunct="1"/>
            <a:r>
              <a:rPr lang="en-US" altLang="en-US" dirty="0"/>
              <a:t>Chapter 5:  CPU Scheduling</a:t>
            </a:r>
          </a:p>
        </p:txBody>
      </p:sp>
    </p:spTree>
    <p:extLst>
      <p:ext uri="{BB962C8B-B14F-4D97-AF65-F5344CB8AC3E}">
        <p14:creationId xmlns:p14="http://schemas.microsoft.com/office/powerpoint/2010/main" val="37935271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371"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640736" y="1340761"/>
            <a:ext cx="3441352" cy="20904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6">
            <a:extLst>
              <a:ext uri="{FF2B5EF4-FFF2-40B4-BE49-F238E27FC236}">
                <a16:creationId xmlns:a16="http://schemas.microsoft.com/office/drawing/2014/main" id="{FB60D421-7AE0-4A23-8D15-7D56882D90DD}"/>
              </a:ext>
            </a:extLst>
          </p:cNvPr>
          <p:cNvSpPr txBox="1"/>
          <p:nvPr/>
        </p:nvSpPr>
        <p:spPr>
          <a:xfrm>
            <a:off x="6666734" y="1856008"/>
            <a:ext cx="1389356" cy="369332"/>
          </a:xfrm>
          <a:prstGeom prst="rect">
            <a:avLst/>
          </a:prstGeom>
          <a:noFill/>
        </p:spPr>
        <p:txBody>
          <a:bodyPr wrap="square">
            <a:spAutoFit/>
          </a:bodyPr>
          <a:lstStyle/>
          <a:p>
            <a:r>
              <a:rPr lang="en-US" altLang="en-US" sz="1800" dirty="0">
                <a:latin typeface="Calibri Light" panose="020F0302020204030204" pitchFamily="34" charset="0"/>
              </a:rPr>
              <a:t>FCFS+</a:t>
            </a:r>
            <a:r>
              <a:rPr lang="en-US" altLang="zh-CN" sz="1800" dirty="0">
                <a:latin typeface="Calibri Light" panose="020F0302020204030204" pitchFamily="34" charset="0"/>
              </a:rPr>
              <a:t>RR</a:t>
            </a:r>
            <a:endParaRPr lang="zh-CN" altLang="en-US" dirty="0">
              <a:latin typeface="Calibri Light" panose="020F0302020204030204" pitchFamily="34" charset="0"/>
            </a:endParaRPr>
          </a:p>
        </p:txBody>
      </p:sp>
      <p:sp>
        <p:nvSpPr>
          <p:cNvPr id="58369" name="Rectangle 2"/>
          <p:cNvSpPr>
            <a:spLocks noGrp="1" noChangeArrowheads="1"/>
          </p:cNvSpPr>
          <p:nvPr>
            <p:ph type="title"/>
          </p:nvPr>
        </p:nvSpPr>
        <p:spPr>
          <a:xfrm>
            <a:off x="1371600" y="50800"/>
            <a:ext cx="7710488" cy="679450"/>
          </a:xfrm>
        </p:spPr>
        <p:txBody>
          <a:bodyPr/>
          <a:lstStyle/>
          <a:p>
            <a:pPr eaLnBrk="1" hangingPunct="1"/>
            <a:r>
              <a:rPr lang="en-US" altLang="en-US" dirty="0"/>
              <a:t>Example of </a:t>
            </a:r>
            <a:r>
              <a:rPr lang="en-US" altLang="en-US" dirty="0">
                <a:solidFill>
                  <a:srgbClr val="FF0000"/>
                </a:solidFill>
              </a:rPr>
              <a:t>Multilevel Feedback </a:t>
            </a:r>
            <a:r>
              <a:rPr lang="en-US" altLang="en-US" dirty="0"/>
              <a:t>Queue</a:t>
            </a:r>
          </a:p>
        </p:txBody>
      </p:sp>
      <p:sp>
        <p:nvSpPr>
          <p:cNvPr id="58370" name="Rectangle 3"/>
          <p:cNvSpPr>
            <a:spLocks noGrp="1" noChangeArrowheads="1"/>
          </p:cNvSpPr>
          <p:nvPr>
            <p:ph type="body" idx="1"/>
          </p:nvPr>
        </p:nvSpPr>
        <p:spPr>
          <a:xfrm>
            <a:off x="392935" y="899202"/>
            <a:ext cx="6085138" cy="5234219"/>
          </a:xfrm>
        </p:spPr>
        <p:txBody>
          <a:bodyPr/>
          <a:lstStyle/>
          <a:p>
            <a:r>
              <a:rPr lang="en-US" altLang="en-US" dirty="0"/>
              <a:t>Three queues: </a:t>
            </a:r>
          </a:p>
          <a:p>
            <a:pPr marL="800100" lvl="1" indent="-342900">
              <a:buFont typeface="+mj-lt"/>
              <a:buAutoNum type="arabicPeriod"/>
            </a:pPr>
            <a:r>
              <a:rPr lang="en-US" altLang="en-US" i="1" dirty="0"/>
              <a:t>Q</a:t>
            </a:r>
            <a:r>
              <a:rPr lang="en-US" altLang="en-US" baseline="-25000" dirty="0"/>
              <a:t>0</a:t>
            </a:r>
            <a:r>
              <a:rPr lang="en-US" altLang="en-US" dirty="0"/>
              <a:t> – RR with time quantum 8 milliseconds</a:t>
            </a:r>
          </a:p>
          <a:p>
            <a:pPr marL="800100" lvl="1" indent="-342900">
              <a:buFont typeface="+mj-lt"/>
              <a:buAutoNum type="arabicPeriod"/>
            </a:pPr>
            <a:r>
              <a:rPr lang="en-US" altLang="en-US" i="1" dirty="0"/>
              <a:t>Q</a:t>
            </a:r>
            <a:r>
              <a:rPr lang="en-US" altLang="en-US" baseline="-25000" dirty="0"/>
              <a:t>1</a:t>
            </a:r>
            <a:r>
              <a:rPr lang="en-US" altLang="en-US" dirty="0"/>
              <a:t> – RR with time quantum 16 milliseconds</a:t>
            </a:r>
          </a:p>
          <a:p>
            <a:pPr marL="800100" lvl="1" indent="-342900">
              <a:buFont typeface="+mj-lt"/>
              <a:buAutoNum type="arabicPeriod"/>
            </a:pPr>
            <a:r>
              <a:rPr lang="en-US" altLang="en-US" i="1" dirty="0"/>
              <a:t>Q</a:t>
            </a:r>
            <a:r>
              <a:rPr lang="en-US" altLang="en-US" baseline="-25000" dirty="0"/>
              <a:t>2</a:t>
            </a:r>
            <a:r>
              <a:rPr lang="en-US" altLang="en-US" dirty="0"/>
              <a:t> – FCFS</a:t>
            </a:r>
          </a:p>
        </p:txBody>
      </p:sp>
      <p:sp>
        <p:nvSpPr>
          <p:cNvPr id="6" name="TextBox 5">
            <a:extLst>
              <a:ext uri="{FF2B5EF4-FFF2-40B4-BE49-F238E27FC236}">
                <a16:creationId xmlns:a16="http://schemas.microsoft.com/office/drawing/2014/main" id="{390C6BA5-BAD8-462D-AE36-C62CA9AA803D}"/>
              </a:ext>
            </a:extLst>
          </p:cNvPr>
          <p:cNvSpPr txBox="1"/>
          <p:nvPr/>
        </p:nvSpPr>
        <p:spPr>
          <a:xfrm>
            <a:off x="6666734" y="913656"/>
            <a:ext cx="1389356" cy="369332"/>
          </a:xfrm>
          <a:prstGeom prst="rect">
            <a:avLst/>
          </a:prstGeom>
          <a:noFill/>
        </p:spPr>
        <p:txBody>
          <a:bodyPr wrap="square">
            <a:spAutoFit/>
          </a:bodyPr>
          <a:lstStyle/>
          <a:p>
            <a:r>
              <a:rPr lang="en-US" altLang="en-US" sz="1800" dirty="0">
                <a:latin typeface="Calibri Light" panose="020F0302020204030204" pitchFamily="34" charset="0"/>
              </a:rPr>
              <a:t>FCFS+</a:t>
            </a:r>
            <a:r>
              <a:rPr lang="en-US" altLang="zh-CN" sz="1800" dirty="0">
                <a:latin typeface="Calibri Light" panose="020F0302020204030204" pitchFamily="34" charset="0"/>
              </a:rPr>
              <a:t>RR</a:t>
            </a:r>
            <a:endParaRPr lang="zh-CN" altLang="en-US" dirty="0">
              <a:latin typeface="Calibri Light" panose="020F0302020204030204" pitchFamily="34" charset="0"/>
            </a:endParaRPr>
          </a:p>
        </p:txBody>
      </p:sp>
      <p:sp>
        <p:nvSpPr>
          <p:cNvPr id="8" name="Rectangle 3"/>
          <p:cNvSpPr txBox="1">
            <a:spLocks noChangeArrowheads="1"/>
          </p:cNvSpPr>
          <p:nvPr/>
        </p:nvSpPr>
        <p:spPr bwMode="auto">
          <a:xfrm>
            <a:off x="391021" y="3327235"/>
            <a:ext cx="8691067" cy="32477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ts val="300"/>
              </a:spcBef>
              <a:spcAft>
                <a:spcPct val="0"/>
              </a:spcAft>
              <a:buClr>
                <a:srgbClr val="993300"/>
              </a:buClr>
              <a:buSzPct val="90000"/>
              <a:buFont typeface="Monotype Sorts" pitchFamily="-84" charset="2"/>
              <a:buChar char="n"/>
              <a:defRPr kumimoji="1" sz="2400">
                <a:solidFill>
                  <a:schemeClr val="tx1"/>
                </a:solidFill>
                <a:latin typeface="Calibri Light" panose="020F0302020204030204" pitchFamily="34" charset="0"/>
                <a:ea typeface="MS PGothic" pitchFamily="34" charset="-128"/>
                <a:cs typeface="MS PGothic" pitchFamily="34" charset="-128"/>
              </a:defRPr>
            </a:lvl1pPr>
            <a:lvl2pPr marL="631825" indent="-276225" algn="l" rtl="0" eaLnBrk="0" fontAlgn="base" hangingPunct="0">
              <a:spcBef>
                <a:spcPts val="300"/>
              </a:spcBef>
              <a:spcAft>
                <a:spcPct val="0"/>
              </a:spcAft>
              <a:buClr>
                <a:srgbClr val="CC6600"/>
              </a:buClr>
              <a:buSzPct val="80000"/>
              <a:buFont typeface="Monotype Sorts" pitchFamily="-84" charset="2"/>
              <a:buChar char="l"/>
              <a:defRPr kumimoji="1" sz="2400">
                <a:solidFill>
                  <a:schemeClr val="tx1"/>
                </a:solidFill>
                <a:latin typeface="Calibri Light" panose="020F0302020204030204" pitchFamily="34" charset="0"/>
                <a:ea typeface="MS PGothic" pitchFamily="34" charset="-128"/>
              </a:defRPr>
            </a:lvl2pPr>
            <a:lvl3pPr marL="804863" indent="-273050" algn="l" rtl="0" eaLnBrk="0" fontAlgn="base" hangingPunct="0">
              <a:spcBef>
                <a:spcPts val="300"/>
              </a:spcBef>
              <a:spcAft>
                <a:spcPct val="0"/>
              </a:spcAft>
              <a:buClr>
                <a:srgbClr val="009900"/>
              </a:buClr>
              <a:buSzPct val="75000"/>
              <a:buFont typeface="Webdings" pitchFamily="18" charset="2"/>
              <a:buChar char="4"/>
              <a:defRPr kumimoji="1" sz="2400">
                <a:solidFill>
                  <a:schemeClr val="tx1"/>
                </a:solidFill>
                <a:latin typeface="Calibri Light" panose="020F0302020204030204" pitchFamily="34" charset="0"/>
                <a:ea typeface="MS PGothic" pitchFamily="34" charset="-128"/>
              </a:defRPr>
            </a:lvl3pPr>
            <a:lvl4pPr marL="1077913" indent="-273050" algn="l" rtl="0" eaLnBrk="0" fontAlgn="base" hangingPunct="0">
              <a:spcBef>
                <a:spcPts val="300"/>
              </a:spcBef>
              <a:spcAft>
                <a:spcPct val="0"/>
              </a:spcAft>
              <a:buClr>
                <a:schemeClr val="hlink"/>
              </a:buClr>
              <a:buSzPct val="75000"/>
              <a:buChar char="–"/>
              <a:defRPr kumimoji="1" sz="2400">
                <a:solidFill>
                  <a:schemeClr val="tx1"/>
                </a:solidFill>
                <a:latin typeface="Calibri Light" panose="020F0302020204030204" pitchFamily="34" charset="0"/>
                <a:ea typeface="MS PGothic" pitchFamily="34" charset="-128"/>
              </a:defRPr>
            </a:lvl4pPr>
            <a:lvl5pPr marL="1255713" indent="-177800" algn="l" rtl="0" eaLnBrk="0" fontAlgn="base" hangingPunct="0">
              <a:spcBef>
                <a:spcPts val="300"/>
              </a:spcBef>
              <a:spcAft>
                <a:spcPct val="0"/>
              </a:spcAft>
              <a:buClr>
                <a:srgbClr val="FF0066"/>
              </a:buClr>
              <a:buSzPct val="75000"/>
              <a:buChar char="»"/>
              <a:defRPr kumimoji="1" sz="2400">
                <a:solidFill>
                  <a:schemeClr val="tx1"/>
                </a:solidFill>
                <a:latin typeface="Calibri Light" panose="020F0302020204030204" pitchFamily="34" charset="0"/>
                <a:ea typeface="MS PGothic" pitchFamily="34" charset="-128"/>
              </a:defRPr>
            </a:lvl5pPr>
            <a:lvl6pPr marL="22288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6pPr>
            <a:lvl7pPr marL="26860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7pPr>
            <a:lvl8pPr marL="31432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8pPr>
            <a:lvl9pPr marL="36004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9pPr>
          </a:lstStyle>
          <a:p>
            <a:r>
              <a:rPr lang="en-US" altLang="en-US" kern="0" dirty="0"/>
              <a:t>Scheduling</a:t>
            </a:r>
          </a:p>
          <a:p>
            <a:pPr marL="533400" lvl="1" indent="-266700"/>
            <a:r>
              <a:rPr lang="en-US" altLang="en-US" kern="0" dirty="0"/>
              <a:t>A new job enters queue </a:t>
            </a:r>
            <a:r>
              <a:rPr lang="en-US" altLang="en-US" i="1" kern="0" dirty="0"/>
              <a:t>Q</a:t>
            </a:r>
            <a:r>
              <a:rPr lang="en-US" altLang="en-US" i="1" kern="0" baseline="-25000" dirty="0"/>
              <a:t>0</a:t>
            </a:r>
            <a:r>
              <a:rPr lang="en-US" altLang="en-US" i="1" kern="0" dirty="0"/>
              <a:t> </a:t>
            </a:r>
            <a:r>
              <a:rPr lang="en-US" altLang="en-US" kern="0" dirty="0"/>
              <a:t>which is served</a:t>
            </a:r>
            <a:r>
              <a:rPr lang="en-US" altLang="en-US" i="1" kern="0" dirty="0"/>
              <a:t> </a:t>
            </a:r>
            <a:r>
              <a:rPr lang="en-US" altLang="en-US" kern="0" dirty="0"/>
              <a:t>FCFS</a:t>
            </a:r>
          </a:p>
          <a:p>
            <a:pPr marL="723900" lvl="2" indent="-279400"/>
            <a:r>
              <a:rPr lang="en-US" altLang="en-US" kern="0" dirty="0"/>
              <a:t>When it gains CPU, job receives 8 milliseconds</a:t>
            </a:r>
          </a:p>
          <a:p>
            <a:pPr marL="723900" lvl="2" indent="-279400"/>
            <a:r>
              <a:rPr lang="en-US" altLang="en-US" kern="0" dirty="0"/>
              <a:t>If it does not finish in 8 milliseconds, job is moved to queue </a:t>
            </a:r>
            <a:r>
              <a:rPr lang="en-US" altLang="en-US" i="1" kern="0" dirty="0"/>
              <a:t>Q</a:t>
            </a:r>
            <a:r>
              <a:rPr lang="en-US" altLang="en-US" kern="0" baseline="-25000" dirty="0"/>
              <a:t>1</a:t>
            </a:r>
            <a:endParaRPr lang="en-US" altLang="en-US" kern="0" dirty="0"/>
          </a:p>
          <a:p>
            <a:pPr lvl="1"/>
            <a:r>
              <a:rPr lang="en-US" altLang="en-US" kern="0" dirty="0"/>
              <a:t>At </a:t>
            </a:r>
            <a:r>
              <a:rPr lang="en-US" altLang="en-US" i="1" kern="0" dirty="0"/>
              <a:t>Q</a:t>
            </a:r>
            <a:r>
              <a:rPr lang="en-US" altLang="en-US" kern="0" baseline="-25000" dirty="0"/>
              <a:t>1</a:t>
            </a:r>
            <a:r>
              <a:rPr lang="en-US" altLang="en-US" kern="0" dirty="0"/>
              <a:t> job is again served FCFS and receives 16 additional milliseconds</a:t>
            </a:r>
          </a:p>
          <a:p>
            <a:pPr lvl="2"/>
            <a:r>
              <a:rPr lang="en-US" altLang="en-US" kern="0" dirty="0"/>
              <a:t>If it still does not complete, it is preempted and moved to queue </a:t>
            </a:r>
            <a:r>
              <a:rPr lang="en-US" altLang="en-US" i="1" kern="0" dirty="0"/>
              <a:t>Q</a:t>
            </a:r>
            <a:r>
              <a:rPr lang="en-US" altLang="en-US" kern="0" baseline="-25000" dirty="0"/>
              <a:t>2</a:t>
            </a:r>
            <a:r>
              <a:rPr lang="en-US" altLang="en-US" kern="0" dirty="0"/>
              <a:t> where it runs until completion but with a low priority</a:t>
            </a:r>
          </a:p>
        </p:txBody>
      </p:sp>
    </p:spTree>
    <p:extLst>
      <p:ext uri="{BB962C8B-B14F-4D97-AF65-F5344CB8AC3E}">
        <p14:creationId xmlns:p14="http://schemas.microsoft.com/office/powerpoint/2010/main" val="117353488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1143000" y="76200"/>
            <a:ext cx="8080375" cy="608013"/>
          </a:xfrm>
        </p:spPr>
        <p:txBody>
          <a:bodyPr/>
          <a:lstStyle/>
          <a:p>
            <a:pPr eaLnBrk="1" hangingPunct="1"/>
            <a:r>
              <a:rPr lang="en-US" altLang="en-US" sz="2400"/>
              <a:t>Virtual Memory That is Larger Than Physical Memory</a:t>
            </a:r>
          </a:p>
        </p:txBody>
      </p:sp>
      <p:pic>
        <p:nvPicPr>
          <p:cNvPr id="10243" name="Picture 5" descr="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72537" y="953053"/>
            <a:ext cx="5150435" cy="40828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p:cNvSpPr txBox="1">
            <a:spLocks noChangeArrowheads="1"/>
          </p:cNvSpPr>
          <p:nvPr/>
        </p:nvSpPr>
        <p:spPr>
          <a:xfrm>
            <a:off x="821028" y="5185196"/>
            <a:ext cx="8062332" cy="1025913"/>
          </a:xfrm>
          <a:prstGeom prst="rect">
            <a:avLst/>
          </a:prstGeom>
        </p:spPr>
        <p:txBody>
          <a:bodyPr/>
          <a:lstStyle>
            <a:lvl1pPr marL="342900" indent="-342900" algn="l" rtl="0" eaLnBrk="0" fontAlgn="base" hangingPunct="0">
              <a:spcBef>
                <a:spcPct val="35000"/>
              </a:spcBef>
              <a:spcAft>
                <a:spcPct val="0"/>
              </a:spcAft>
              <a:buClr>
                <a:srgbClr val="993300"/>
              </a:buClr>
              <a:buSzPct val="90000"/>
              <a:buFont typeface="Monotype Sorts" pitchFamily="-84" charset="2"/>
              <a:buChar char="n"/>
              <a:defRPr kumimoji="1">
                <a:solidFill>
                  <a:schemeClr val="tx1"/>
                </a:solidFill>
                <a:latin typeface="+mn-lt"/>
                <a:ea typeface="MS PGothic" pitchFamily="34" charset="-128"/>
                <a:cs typeface="ＭＳ Ｐゴシック" charset="-128"/>
              </a:defRPr>
            </a:lvl1pPr>
            <a:lvl2pPr marL="742950" indent="-285750" algn="l" rtl="0" eaLnBrk="0" fontAlgn="base" hangingPunct="0">
              <a:spcBef>
                <a:spcPct val="35000"/>
              </a:spcBef>
              <a:spcAft>
                <a:spcPct val="0"/>
              </a:spcAft>
              <a:buClr>
                <a:srgbClr val="CC6600"/>
              </a:buClr>
              <a:buSzPct val="80000"/>
              <a:buFont typeface="Monotype Sorts" pitchFamily="-84" charset="2"/>
              <a:buChar char="l"/>
              <a:defRPr kumimoji="1">
                <a:solidFill>
                  <a:schemeClr val="tx1"/>
                </a:solidFill>
                <a:latin typeface="+mn-lt"/>
                <a:ea typeface="MS PGothic" pitchFamily="34" charset="-128"/>
              </a:defRPr>
            </a:lvl2pPr>
            <a:lvl3pPr marL="1085850" indent="-228600" algn="l" rtl="0" eaLnBrk="0" fontAlgn="base" hangingPunct="0">
              <a:spcBef>
                <a:spcPct val="35000"/>
              </a:spcBef>
              <a:spcAft>
                <a:spcPct val="0"/>
              </a:spcAft>
              <a:buClr>
                <a:srgbClr val="009900"/>
              </a:buClr>
              <a:buSzPct val="75000"/>
              <a:buFont typeface="Webdings" pitchFamily="18" charset="2"/>
              <a:buChar char="4"/>
              <a:defRPr kumimoji="1">
                <a:solidFill>
                  <a:schemeClr val="tx1"/>
                </a:solidFill>
                <a:latin typeface="+mn-lt"/>
                <a:ea typeface="MS PGothic" pitchFamily="34" charset="-128"/>
              </a:defRPr>
            </a:lvl3pPr>
            <a:lvl4pPr marL="1428750" indent="-228600" algn="l" rtl="0" eaLnBrk="0" fontAlgn="base" hangingPunct="0">
              <a:spcBef>
                <a:spcPct val="35000"/>
              </a:spcBef>
              <a:spcAft>
                <a:spcPct val="0"/>
              </a:spcAft>
              <a:buClr>
                <a:schemeClr val="hlink"/>
              </a:buClr>
              <a:buSzPct val="75000"/>
              <a:buChar char="–"/>
              <a:defRPr kumimoji="1">
                <a:solidFill>
                  <a:schemeClr val="tx1"/>
                </a:solidFill>
                <a:latin typeface="+mn-lt"/>
                <a:ea typeface="MS PGothic" pitchFamily="34" charset="-128"/>
              </a:defRPr>
            </a:lvl4pPr>
            <a:lvl5pPr marL="17716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itchFamily="34" charset="-128"/>
              </a:defRPr>
            </a:lvl5pPr>
            <a:lvl6pPr marL="22288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6pPr>
            <a:lvl7pPr marL="26860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7pPr>
            <a:lvl8pPr marL="31432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8pPr>
            <a:lvl9pPr marL="36004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9pPr>
          </a:lstStyle>
          <a:p>
            <a:pPr marL="0" indent="0">
              <a:spcBef>
                <a:spcPts val="300"/>
              </a:spcBef>
              <a:buNone/>
            </a:pPr>
            <a:r>
              <a:rPr lang="en-US" altLang="en-US" sz="2000" kern="0" dirty="0">
                <a:latin typeface="Calibri Light" panose="020F0302020204030204" pitchFamily="34" charset="0"/>
                <a:cs typeface="Calibri Light" panose="020F0302020204030204" pitchFamily="34" charset="0"/>
              </a:rPr>
              <a:t>On a modern computer,</a:t>
            </a:r>
          </a:p>
          <a:p>
            <a:pPr>
              <a:spcBef>
                <a:spcPts val="300"/>
              </a:spcBef>
            </a:pPr>
            <a:r>
              <a:rPr lang="en-US" altLang="en-US" sz="2000" kern="0" dirty="0">
                <a:latin typeface="Calibri Light" panose="020F0302020204030204" pitchFamily="34" charset="0"/>
                <a:cs typeface="Calibri Light" panose="020F0302020204030204" pitchFamily="34" charset="0"/>
              </a:rPr>
              <a:t>the logical address space (virtual memory) is 2</a:t>
            </a:r>
            <a:r>
              <a:rPr lang="en-US" altLang="en-US" sz="2000" kern="0" baseline="30000" dirty="0">
                <a:latin typeface="Calibri Light" panose="020F0302020204030204" pitchFamily="34" charset="0"/>
                <a:cs typeface="Calibri Light" panose="020F0302020204030204" pitchFamily="34" charset="0"/>
              </a:rPr>
              <a:t>64</a:t>
            </a:r>
            <a:r>
              <a:rPr lang="en-US" altLang="en-US" sz="2000" kern="0" dirty="0">
                <a:latin typeface="Calibri Light" panose="020F0302020204030204" pitchFamily="34" charset="0"/>
                <a:cs typeface="Calibri Light" panose="020F0302020204030204" pitchFamily="34" charset="0"/>
              </a:rPr>
              <a:t> bytes = 16 billion GB, but </a:t>
            </a:r>
          </a:p>
          <a:p>
            <a:pPr>
              <a:spcBef>
                <a:spcPts val="300"/>
              </a:spcBef>
            </a:pPr>
            <a:r>
              <a:rPr lang="en-US" altLang="en-US" sz="2000" kern="0" dirty="0">
                <a:latin typeface="Calibri Light" panose="020F0302020204030204" pitchFamily="34" charset="0"/>
                <a:cs typeface="Calibri Light" panose="020F0302020204030204" pitchFamily="34" charset="0"/>
              </a:rPr>
              <a:t>the physical address space (RAM) is only a few GB (a few hundred GB for the biggest computers on earth).</a:t>
            </a:r>
          </a:p>
        </p:txBody>
      </p:sp>
      <p:pic>
        <p:nvPicPr>
          <p:cNvPr id="6" name="Picture 5">
            <a:extLst>
              <a:ext uri="{FF2B5EF4-FFF2-40B4-BE49-F238E27FC236}">
                <a16:creationId xmlns:a16="http://schemas.microsoft.com/office/drawing/2014/main" id="{C5B27B9A-2493-4858-8F7F-8A67CE19C29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0886" y="1258054"/>
            <a:ext cx="1414505" cy="3131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文本框 2">
            <a:extLst>
              <a:ext uri="{FF2B5EF4-FFF2-40B4-BE49-F238E27FC236}">
                <a16:creationId xmlns:a16="http://schemas.microsoft.com/office/drawing/2014/main" id="{24BB058C-F703-428F-9E37-8D69886D0495}"/>
              </a:ext>
            </a:extLst>
          </p:cNvPr>
          <p:cNvSpPr txBox="1"/>
          <p:nvPr/>
        </p:nvSpPr>
        <p:spPr>
          <a:xfrm>
            <a:off x="942513" y="4389550"/>
            <a:ext cx="1671250" cy="646331"/>
          </a:xfrm>
          <a:prstGeom prst="rect">
            <a:avLst/>
          </a:prstGeom>
          <a:noFill/>
        </p:spPr>
        <p:txBody>
          <a:bodyPr wrap="square" rtlCol="0">
            <a:spAutoFit/>
          </a:bodyPr>
          <a:lstStyle/>
          <a:p>
            <a:r>
              <a:rPr lang="en-US" altLang="zh-CN" dirty="0">
                <a:latin typeface="Calibri Light" panose="020F0302020204030204" pitchFamily="34" charset="0"/>
                <a:cs typeface="Calibri Light" panose="020F0302020204030204" pitchFamily="34" charset="0"/>
              </a:rPr>
              <a:t>Virtual memory for a process</a:t>
            </a:r>
            <a:endParaRPr lang="zh-CN" altLang="en-US" dirty="0">
              <a:latin typeface="Calibri Light" panose="020F0302020204030204" pitchFamily="34" charset="0"/>
              <a:cs typeface="Calibri Light" panose="020F0302020204030204" pitchFamily="34" charset="0"/>
            </a:endParaRPr>
          </a:p>
        </p:txBody>
      </p:sp>
      <p:sp>
        <p:nvSpPr>
          <p:cNvPr id="8" name="文本框 7">
            <a:extLst>
              <a:ext uri="{FF2B5EF4-FFF2-40B4-BE49-F238E27FC236}">
                <a16:creationId xmlns:a16="http://schemas.microsoft.com/office/drawing/2014/main" id="{A41DAB43-3E8D-4551-BB0B-D58635A9F13B}"/>
              </a:ext>
            </a:extLst>
          </p:cNvPr>
          <p:cNvSpPr txBox="1"/>
          <p:nvPr/>
        </p:nvSpPr>
        <p:spPr>
          <a:xfrm>
            <a:off x="7032726" y="4343383"/>
            <a:ext cx="1671250" cy="369332"/>
          </a:xfrm>
          <a:prstGeom prst="rect">
            <a:avLst/>
          </a:prstGeom>
          <a:noFill/>
        </p:spPr>
        <p:txBody>
          <a:bodyPr wrap="square" rtlCol="0">
            <a:spAutoFit/>
          </a:bodyPr>
          <a:lstStyle/>
          <a:p>
            <a:r>
              <a:rPr lang="en-US" altLang="zh-CN" dirty="0">
                <a:latin typeface="Calibri Light" panose="020F0302020204030204" pitchFamily="34" charset="0"/>
                <a:cs typeface="Calibri Light" panose="020F0302020204030204" pitchFamily="34" charset="0"/>
              </a:rPr>
              <a:t>Backing store</a:t>
            </a:r>
            <a:endParaRPr lang="zh-CN" altLang="en-US" dirty="0">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27905594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a:xfrm>
            <a:off x="457200" y="125413"/>
            <a:ext cx="8229600" cy="576262"/>
          </a:xfrm>
        </p:spPr>
        <p:txBody>
          <a:bodyPr/>
          <a:lstStyle/>
          <a:p>
            <a:pPr eaLnBrk="1" hangingPunct="1"/>
            <a:r>
              <a:rPr lang="en-US" altLang="en-US"/>
              <a:t>Demand Paging</a:t>
            </a:r>
          </a:p>
        </p:txBody>
      </p:sp>
      <p:sp>
        <p:nvSpPr>
          <p:cNvPr id="13315" name="Rectangle 3"/>
          <p:cNvSpPr>
            <a:spLocks noGrp="1" noChangeArrowheads="1"/>
          </p:cNvSpPr>
          <p:nvPr>
            <p:ph type="body" idx="1"/>
          </p:nvPr>
        </p:nvSpPr>
        <p:spPr>
          <a:xfrm>
            <a:off x="331144" y="927361"/>
            <a:ext cx="4818372" cy="4744390"/>
          </a:xfrm>
        </p:spPr>
        <p:txBody>
          <a:bodyPr/>
          <a:lstStyle/>
          <a:p>
            <a:pPr>
              <a:lnSpc>
                <a:spcPct val="90000"/>
              </a:lnSpc>
            </a:pPr>
            <a:r>
              <a:rPr lang="en-US" altLang="en-US" sz="2400" dirty="0">
                <a:solidFill>
                  <a:srgbClr val="3366FF"/>
                </a:solidFill>
                <a:latin typeface="Calibri Light" panose="020F0302020204030204" pitchFamily="34" charset="0"/>
                <a:cs typeface="Calibri Light" panose="020F0302020204030204" pitchFamily="34" charset="0"/>
              </a:rPr>
              <a:t>Demand paging</a:t>
            </a:r>
          </a:p>
          <a:p>
            <a:pPr lvl="1">
              <a:lnSpc>
                <a:spcPct val="90000"/>
              </a:lnSpc>
            </a:pPr>
            <a:r>
              <a:rPr lang="en-US" altLang="en-US" sz="2000" dirty="0">
                <a:latin typeface="Calibri Light" panose="020F0302020204030204" pitchFamily="34" charset="0"/>
                <a:cs typeface="Calibri Light" panose="020F0302020204030204" pitchFamily="34" charset="0"/>
              </a:rPr>
              <a:t>Could bring a page into memory only when it is needed </a:t>
            </a:r>
            <a:endParaRPr lang="en-US" altLang="en-US" sz="2000" dirty="0">
              <a:solidFill>
                <a:srgbClr val="FF0000"/>
              </a:solidFill>
              <a:latin typeface="Calibri Light" panose="020F0302020204030204" pitchFamily="34" charset="0"/>
              <a:cs typeface="Calibri Light" panose="020F0302020204030204" pitchFamily="34" charset="0"/>
            </a:endParaRPr>
          </a:p>
          <a:p>
            <a:pPr lvl="1">
              <a:lnSpc>
                <a:spcPct val="90000"/>
              </a:lnSpc>
            </a:pPr>
            <a:r>
              <a:rPr lang="en-US" altLang="en-US" sz="2000" dirty="0">
                <a:latin typeface="Calibri Light" panose="020F0302020204030204" pitchFamily="34" charset="0"/>
                <a:cs typeface="Calibri Light" panose="020F0302020204030204" pitchFamily="34" charset="0"/>
              </a:rPr>
              <a:t>Advantages:</a:t>
            </a:r>
          </a:p>
          <a:p>
            <a:pPr lvl="2">
              <a:lnSpc>
                <a:spcPct val="90000"/>
              </a:lnSpc>
            </a:pPr>
            <a:r>
              <a:rPr lang="en-US" altLang="en-US" sz="2000" dirty="0">
                <a:latin typeface="Calibri Light" panose="020F0302020204030204" pitchFamily="34" charset="0"/>
                <a:cs typeface="Calibri Light" panose="020F0302020204030204" pitchFamily="34" charset="0"/>
              </a:rPr>
              <a:t>Less I/O needed, no unnecessary I/O</a:t>
            </a:r>
          </a:p>
          <a:p>
            <a:pPr lvl="2">
              <a:lnSpc>
                <a:spcPct val="90000"/>
              </a:lnSpc>
            </a:pPr>
            <a:r>
              <a:rPr lang="en-US" altLang="en-US" sz="2000" dirty="0">
                <a:latin typeface="Calibri Light" panose="020F0302020204030204" pitchFamily="34" charset="0"/>
                <a:cs typeface="Calibri Light" panose="020F0302020204030204" pitchFamily="34" charset="0"/>
              </a:rPr>
              <a:t>Less memory needed </a:t>
            </a:r>
          </a:p>
          <a:p>
            <a:pPr lvl="2">
              <a:lnSpc>
                <a:spcPct val="90000"/>
              </a:lnSpc>
            </a:pPr>
            <a:r>
              <a:rPr lang="en-US" altLang="en-US" sz="2000" dirty="0">
                <a:latin typeface="Calibri Light" panose="020F0302020204030204" pitchFamily="34" charset="0"/>
                <a:cs typeface="Calibri Light" panose="020F0302020204030204" pitchFamily="34" charset="0"/>
              </a:rPr>
              <a:t>Faster response</a:t>
            </a:r>
          </a:p>
          <a:p>
            <a:pPr lvl="2">
              <a:lnSpc>
                <a:spcPct val="90000"/>
              </a:lnSpc>
            </a:pPr>
            <a:r>
              <a:rPr lang="en-US" altLang="en-US" sz="2000" dirty="0">
                <a:latin typeface="Calibri Light" panose="020F0302020204030204" pitchFamily="34" charset="0"/>
                <a:cs typeface="Calibri Light" panose="020F0302020204030204" pitchFamily="34" charset="0"/>
              </a:rPr>
              <a:t>More users/processes</a:t>
            </a:r>
          </a:p>
          <a:p>
            <a:pPr>
              <a:lnSpc>
                <a:spcPct val="90000"/>
              </a:lnSpc>
            </a:pPr>
            <a:r>
              <a:rPr lang="en-US" altLang="en-US" sz="2000" dirty="0">
                <a:latin typeface="Calibri Light" panose="020F0302020204030204" pitchFamily="34" charset="0"/>
                <a:cs typeface="Calibri Light" panose="020F0302020204030204" pitchFamily="34" charset="0"/>
              </a:rPr>
              <a:t>Page is needed </a:t>
            </a:r>
            <a:r>
              <a:rPr lang="en-US" altLang="en-US" sz="2000" dirty="0">
                <a:latin typeface="Calibri Light" panose="020F0302020204030204" pitchFamily="34" charset="0"/>
                <a:cs typeface="Calibri Light" panose="020F0302020204030204" pitchFamily="34" charset="0"/>
                <a:sym typeface="Symbol" pitchFamily="18" charset="2"/>
              </a:rPr>
              <a:t>( called a </a:t>
            </a:r>
            <a:r>
              <a:rPr lang="en-US" altLang="en-US" sz="2000" dirty="0">
                <a:solidFill>
                  <a:srgbClr val="3366FF"/>
                </a:solidFill>
                <a:latin typeface="Calibri Light" panose="020F0302020204030204" pitchFamily="34" charset="0"/>
                <a:cs typeface="Calibri Light" panose="020F0302020204030204" pitchFamily="34" charset="0"/>
                <a:sym typeface="Symbol" pitchFamily="18" charset="2"/>
              </a:rPr>
              <a:t>reference</a:t>
            </a:r>
            <a:r>
              <a:rPr lang="en-US" altLang="en-US" sz="2000" dirty="0">
                <a:solidFill>
                  <a:srgbClr val="FF0000"/>
                </a:solidFill>
                <a:latin typeface="Calibri Light" panose="020F0302020204030204" pitchFamily="34" charset="0"/>
                <a:cs typeface="Calibri Light" panose="020F0302020204030204" pitchFamily="34" charset="0"/>
                <a:sym typeface="Symbol" pitchFamily="18" charset="2"/>
              </a:rPr>
              <a:t> </a:t>
            </a:r>
            <a:r>
              <a:rPr lang="en-US" altLang="en-US" sz="2000" dirty="0">
                <a:latin typeface="Calibri Light" panose="020F0302020204030204" pitchFamily="34" charset="0"/>
                <a:cs typeface="Calibri Light" panose="020F0302020204030204" pitchFamily="34" charset="0"/>
                <a:sym typeface="Symbol" pitchFamily="18" charset="2"/>
              </a:rPr>
              <a:t>to the page</a:t>
            </a:r>
          </a:p>
          <a:p>
            <a:pPr lvl="1">
              <a:lnSpc>
                <a:spcPct val="90000"/>
              </a:lnSpc>
            </a:pPr>
            <a:r>
              <a:rPr lang="en-US" altLang="en-US" sz="2000" dirty="0">
                <a:solidFill>
                  <a:srgbClr val="FF0000"/>
                </a:solidFill>
                <a:latin typeface="Calibri Light" panose="020F0302020204030204" pitchFamily="34" charset="0"/>
                <a:cs typeface="Calibri Light" panose="020F0302020204030204" pitchFamily="34" charset="0"/>
              </a:rPr>
              <a:t>invalid reference </a:t>
            </a:r>
            <a:r>
              <a:rPr lang="en-US" altLang="en-US" sz="2000" dirty="0">
                <a:latin typeface="Calibri Light" panose="020F0302020204030204" pitchFamily="34" charset="0"/>
                <a:cs typeface="Calibri Light" panose="020F0302020204030204" pitchFamily="34" charset="0"/>
              </a:rPr>
              <a:t>might be caused by</a:t>
            </a:r>
          </a:p>
          <a:p>
            <a:pPr lvl="2">
              <a:lnSpc>
                <a:spcPct val="90000"/>
              </a:lnSpc>
            </a:pPr>
            <a:r>
              <a:rPr lang="en-US" altLang="en-US" sz="2000" dirty="0">
                <a:latin typeface="Calibri Light" panose="020F0302020204030204" pitchFamily="34" charset="0"/>
                <a:cs typeface="Calibri Light" panose="020F0302020204030204" pitchFamily="34" charset="0"/>
                <a:sym typeface="Symbol" pitchFamily="18" charset="2"/>
              </a:rPr>
              <a:t>wrong address  process abort</a:t>
            </a:r>
          </a:p>
          <a:p>
            <a:pPr lvl="2">
              <a:lnSpc>
                <a:spcPct val="90000"/>
              </a:lnSpc>
            </a:pPr>
            <a:r>
              <a:rPr lang="en-US" altLang="en-US" sz="2000" dirty="0">
                <a:latin typeface="Calibri Light" panose="020F0302020204030204" pitchFamily="34" charset="0"/>
                <a:cs typeface="Calibri Light" panose="020F0302020204030204" pitchFamily="34" charset="0"/>
                <a:sym typeface="Symbol" pitchFamily="18" charset="2"/>
              </a:rPr>
              <a:t>not-in-memory  bring to memory</a:t>
            </a:r>
          </a:p>
          <a:p>
            <a:pPr>
              <a:lnSpc>
                <a:spcPct val="90000"/>
              </a:lnSpc>
            </a:pPr>
            <a:r>
              <a:rPr lang="en-US" altLang="en-US" sz="2400" dirty="0">
                <a:latin typeface="Calibri Light" panose="020F0302020204030204" pitchFamily="34" charset="0"/>
                <a:cs typeface="Calibri Light" panose="020F0302020204030204" pitchFamily="34" charset="0"/>
                <a:sym typeface="Symbol" pitchFamily="18" charset="2"/>
              </a:rPr>
              <a:t>A</a:t>
            </a:r>
            <a:r>
              <a:rPr lang="en-US" altLang="en-US" sz="2400" dirty="0">
                <a:solidFill>
                  <a:srgbClr val="3366FF"/>
                </a:solidFill>
                <a:latin typeface="Calibri Light" panose="020F0302020204030204" pitchFamily="34" charset="0"/>
                <a:cs typeface="Calibri Light" panose="020F0302020204030204" pitchFamily="34" charset="0"/>
                <a:sym typeface="Symbol" pitchFamily="18" charset="2"/>
              </a:rPr>
              <a:t> pager</a:t>
            </a:r>
            <a:r>
              <a:rPr lang="en-US" altLang="en-US" sz="2400" dirty="0">
                <a:latin typeface="Calibri Light" panose="020F0302020204030204" pitchFamily="34" charset="0"/>
                <a:cs typeface="Calibri Light" panose="020F0302020204030204" pitchFamily="34" charset="0"/>
                <a:sym typeface="Symbol" pitchFamily="18" charset="2"/>
              </a:rPr>
              <a:t> </a:t>
            </a:r>
            <a:r>
              <a:rPr lang="en-US" altLang="en-US" sz="2000" dirty="0">
                <a:latin typeface="Calibri Light" panose="020F0302020204030204" pitchFamily="34" charset="0"/>
                <a:cs typeface="Calibri Light" panose="020F0302020204030204" pitchFamily="34" charset="0"/>
                <a:sym typeface="Symbol" pitchFamily="18" charset="2"/>
              </a:rPr>
              <a:t>can swap in and out one page at a time (not a whole process like </a:t>
            </a:r>
            <a:r>
              <a:rPr lang="en-US" altLang="en-US" sz="2000" dirty="0">
                <a:solidFill>
                  <a:srgbClr val="3366FF"/>
                </a:solidFill>
                <a:latin typeface="Calibri Light" panose="020F0302020204030204" pitchFamily="34" charset="0"/>
                <a:cs typeface="Calibri Light" panose="020F0302020204030204" pitchFamily="34" charset="0"/>
                <a:sym typeface="Symbol" pitchFamily="18" charset="2"/>
              </a:rPr>
              <a:t>swapper</a:t>
            </a:r>
            <a:r>
              <a:rPr lang="en-US" altLang="en-US" sz="2000" dirty="0">
                <a:latin typeface="Calibri Light" panose="020F0302020204030204" pitchFamily="34" charset="0"/>
                <a:cs typeface="Calibri Light" panose="020F0302020204030204" pitchFamily="34" charset="0"/>
                <a:sym typeface="Symbol" pitchFamily="18" charset="2"/>
              </a:rPr>
              <a:t> does).</a:t>
            </a:r>
          </a:p>
          <a:p>
            <a:pPr lvl="1">
              <a:lnSpc>
                <a:spcPct val="90000"/>
              </a:lnSpc>
              <a:buFont typeface="Monotype Sorts" pitchFamily="-84" charset="2"/>
              <a:buNone/>
            </a:pPr>
            <a:endParaRPr lang="en-US" altLang="en-US" sz="2000" dirty="0">
              <a:latin typeface="Calibri Light" panose="020F0302020204030204" pitchFamily="34" charset="0"/>
              <a:cs typeface="Calibri Light" panose="020F0302020204030204" pitchFamily="34" charset="0"/>
              <a:sym typeface="Symbol" pitchFamily="18" charset="2"/>
            </a:endParaRPr>
          </a:p>
        </p:txBody>
      </p:sp>
      <p:pic>
        <p:nvPicPr>
          <p:cNvPr id="6" name="Picture 2" descr="W:\os-book\OS10\slide-dir\os-figures\9_20.jpg">
            <a:extLst>
              <a:ext uri="{FF2B5EF4-FFF2-40B4-BE49-F238E27FC236}">
                <a16:creationId xmlns:a16="http://schemas.microsoft.com/office/drawing/2014/main" id="{D70891DA-8350-42D2-9B53-1566BA68DD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64239" y="1083528"/>
            <a:ext cx="3869618" cy="360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70281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31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31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31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315">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315">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315">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315">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315">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3315">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3315">
                                            <p:txEl>
                                              <p:pRg st="9" end="9"/>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3315">
                                            <p:txEl>
                                              <p:pRg st="10" end="1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331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457200" y="201613"/>
            <a:ext cx="8229600" cy="576262"/>
          </a:xfrm>
        </p:spPr>
        <p:txBody>
          <a:bodyPr/>
          <a:lstStyle/>
          <a:p>
            <a:r>
              <a:rPr lang="en-US" altLang="en-US" dirty="0"/>
              <a:t>Demand Paging: Basic Concepts</a:t>
            </a:r>
          </a:p>
        </p:txBody>
      </p:sp>
      <p:sp>
        <p:nvSpPr>
          <p:cNvPr id="14339" name="Content Placeholder 2"/>
          <p:cNvSpPr>
            <a:spLocks noGrp="1"/>
          </p:cNvSpPr>
          <p:nvPr>
            <p:ph idx="1"/>
          </p:nvPr>
        </p:nvSpPr>
        <p:spPr>
          <a:xfrm>
            <a:off x="625704" y="988977"/>
            <a:ext cx="7512050" cy="3649834"/>
          </a:xfrm>
        </p:spPr>
        <p:txBody>
          <a:bodyPr/>
          <a:lstStyle/>
          <a:p>
            <a:r>
              <a:rPr lang="en-US" altLang="en-US" sz="2400" dirty="0">
                <a:latin typeface="Calibri Light" panose="020F0302020204030204" pitchFamily="34" charset="0"/>
                <a:cs typeface="Calibri Light" panose="020F0302020204030204" pitchFamily="34" charset="0"/>
              </a:rPr>
              <a:t>The pager brings in only those pages into memory that the process actually wants to use</a:t>
            </a:r>
          </a:p>
          <a:p>
            <a:pPr lvl="1"/>
            <a:r>
              <a:rPr lang="en-US" altLang="en-US" sz="2400" dirty="0">
                <a:latin typeface="Calibri Light" panose="020F0302020204030204" pitchFamily="34" charset="0"/>
                <a:cs typeface="Calibri Light" panose="020F0302020204030204" pitchFamily="34" charset="0"/>
              </a:rPr>
              <a:t>Question: How to determine that set of pages?</a:t>
            </a:r>
          </a:p>
          <a:p>
            <a:pPr lvl="2"/>
            <a:r>
              <a:rPr lang="en-US" altLang="en-US" sz="2400" dirty="0">
                <a:latin typeface="Calibri Light" panose="020F0302020204030204" pitchFamily="34" charset="0"/>
                <a:cs typeface="Calibri Light" panose="020F0302020204030204" pitchFamily="34" charset="0"/>
              </a:rPr>
              <a:t>Hardware support: MMU </a:t>
            </a:r>
          </a:p>
          <a:p>
            <a:pPr lvl="3"/>
            <a:r>
              <a:rPr lang="en-US" altLang="en-US" sz="2400" dirty="0">
                <a:latin typeface="Calibri Light" panose="020F0302020204030204" pitchFamily="34" charset="0"/>
                <a:cs typeface="Calibri Light" panose="020F0302020204030204" pitchFamily="34" charset="0"/>
              </a:rPr>
              <a:t>If pages needed are already memory resident</a:t>
            </a:r>
          </a:p>
          <a:p>
            <a:pPr lvl="4"/>
            <a:r>
              <a:rPr lang="en-US" altLang="en-US" sz="2400" dirty="0">
                <a:latin typeface="Calibri Light" panose="020F0302020204030204" pitchFamily="34" charset="0"/>
                <a:cs typeface="Calibri Light" panose="020F0302020204030204" pitchFamily="34" charset="0"/>
              </a:rPr>
              <a:t>No difference from non-demand paging</a:t>
            </a:r>
          </a:p>
          <a:p>
            <a:pPr lvl="3"/>
            <a:r>
              <a:rPr lang="en-US" altLang="en-US" sz="2400" dirty="0">
                <a:latin typeface="Calibri Light" panose="020F0302020204030204" pitchFamily="34" charset="0"/>
                <a:cs typeface="Calibri Light" panose="020F0302020204030204" pitchFamily="34" charset="0"/>
              </a:rPr>
              <a:t>If pages needed are not in memory</a:t>
            </a:r>
          </a:p>
          <a:p>
            <a:pPr lvl="4"/>
            <a:r>
              <a:rPr lang="en-US" altLang="en-US" sz="2400" dirty="0">
                <a:latin typeface="Calibri Light" panose="020F0302020204030204" pitchFamily="34" charset="0"/>
                <a:cs typeface="Calibri Light" panose="020F0302020204030204" pitchFamily="34" charset="0"/>
              </a:rPr>
              <a:t>Need to detect and load the pages into memory from storage</a:t>
            </a:r>
          </a:p>
          <a:p>
            <a:endParaRPr lang="en-US" altLang="en-US" sz="2400" dirty="0">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128378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33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33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339">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339">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339">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339">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433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457200" y="176213"/>
            <a:ext cx="8229600" cy="576262"/>
          </a:xfrm>
        </p:spPr>
        <p:txBody>
          <a:bodyPr/>
          <a:lstStyle/>
          <a:p>
            <a:pPr eaLnBrk="1" hangingPunct="1"/>
            <a:r>
              <a:rPr lang="en-US" altLang="en-US"/>
              <a:t>Valid-Invalid Bit</a:t>
            </a:r>
          </a:p>
        </p:txBody>
      </p:sp>
      <p:sp>
        <p:nvSpPr>
          <p:cNvPr id="15363" name="Rectangle 3"/>
          <p:cNvSpPr>
            <a:spLocks noGrp="1" noChangeArrowheads="1"/>
          </p:cNvSpPr>
          <p:nvPr>
            <p:ph type="body" idx="1"/>
          </p:nvPr>
        </p:nvSpPr>
        <p:spPr>
          <a:xfrm>
            <a:off x="759897" y="903659"/>
            <a:ext cx="7410450" cy="5472112"/>
          </a:xfrm>
        </p:spPr>
        <p:txBody>
          <a:bodyPr/>
          <a:lstStyle/>
          <a:p>
            <a:pPr>
              <a:lnSpc>
                <a:spcPct val="90000"/>
              </a:lnSpc>
            </a:pPr>
            <a:r>
              <a:rPr lang="en-US" altLang="en-US" sz="2400" dirty="0">
                <a:latin typeface="Calibri Light" panose="020F0302020204030204" pitchFamily="34" charset="0"/>
                <a:cs typeface="Calibri Light" panose="020F0302020204030204" pitchFamily="34" charset="0"/>
              </a:rPr>
              <a:t>To check if a reference is valid or not, associate each page table entry with </a:t>
            </a:r>
            <a:r>
              <a:rPr lang="en-US" altLang="en-US" sz="2400" dirty="0">
                <a:solidFill>
                  <a:srgbClr val="3366FF"/>
                </a:solidFill>
                <a:latin typeface="Calibri Light" panose="020F0302020204030204" pitchFamily="34" charset="0"/>
                <a:cs typeface="Calibri Light" panose="020F0302020204030204" pitchFamily="34" charset="0"/>
              </a:rPr>
              <a:t>a valid–invalid bit</a:t>
            </a:r>
          </a:p>
          <a:p>
            <a:pPr lvl="1">
              <a:lnSpc>
                <a:spcPct val="90000"/>
              </a:lnSpc>
            </a:pPr>
            <a:r>
              <a:rPr lang="en-US" altLang="en-US" sz="2400" i="1" dirty="0">
                <a:solidFill>
                  <a:srgbClr val="C00000"/>
                </a:solidFill>
                <a:latin typeface="Calibri Light" panose="020F0302020204030204" pitchFamily="34" charset="0"/>
                <a:cs typeface="Calibri Light" panose="020F0302020204030204" pitchFamily="34" charset="0"/>
              </a:rPr>
              <a:t>v</a:t>
            </a:r>
            <a:r>
              <a:rPr lang="en-US" altLang="en-US" sz="2400" dirty="0">
                <a:latin typeface="Calibri Light" panose="020F0302020204030204" pitchFamily="34" charset="0"/>
                <a:cs typeface="Calibri Light" panose="020F0302020204030204" pitchFamily="34" charset="0"/>
              </a:rPr>
              <a:t>: the page is </a:t>
            </a:r>
            <a:r>
              <a:rPr lang="en-US" altLang="en-US" sz="2400" dirty="0">
                <a:latin typeface="Calibri Light" panose="020F0302020204030204" pitchFamily="34" charset="0"/>
                <a:cs typeface="Calibri Light" panose="020F0302020204030204" pitchFamily="34" charset="0"/>
                <a:sym typeface="Symbol" pitchFamily="18" charset="2"/>
              </a:rPr>
              <a:t>in-memory</a:t>
            </a:r>
          </a:p>
          <a:p>
            <a:pPr lvl="1">
              <a:lnSpc>
                <a:spcPct val="90000"/>
              </a:lnSpc>
            </a:pPr>
            <a:r>
              <a:rPr lang="en-US" altLang="en-US" sz="2400" i="1" dirty="0" err="1">
                <a:solidFill>
                  <a:srgbClr val="C00000"/>
                </a:solidFill>
                <a:latin typeface="Calibri Light" panose="020F0302020204030204" pitchFamily="34" charset="0"/>
                <a:cs typeface="Calibri Light" panose="020F0302020204030204" pitchFamily="34" charset="0"/>
                <a:sym typeface="Symbol" pitchFamily="18" charset="2"/>
              </a:rPr>
              <a:t>i</a:t>
            </a:r>
            <a:r>
              <a:rPr lang="en-US" altLang="en-US" sz="2400" dirty="0">
                <a:latin typeface="Calibri Light" panose="020F0302020204030204" pitchFamily="34" charset="0"/>
                <a:cs typeface="Calibri Light" panose="020F0302020204030204" pitchFamily="34" charset="0"/>
                <a:sym typeface="Symbol" pitchFamily="18" charset="2"/>
              </a:rPr>
              <a:t> : the page is </a:t>
            </a:r>
          </a:p>
          <a:p>
            <a:pPr lvl="2">
              <a:lnSpc>
                <a:spcPct val="90000"/>
              </a:lnSpc>
            </a:pPr>
            <a:r>
              <a:rPr lang="en-US" altLang="en-US" sz="2400" dirty="0">
                <a:latin typeface="Calibri Light" panose="020F0302020204030204" pitchFamily="34" charset="0"/>
                <a:cs typeface="Calibri Light" panose="020F0302020204030204" pitchFamily="34" charset="0"/>
                <a:sym typeface="Symbol" pitchFamily="18" charset="2"/>
              </a:rPr>
              <a:t>either not-in-memory, or  </a:t>
            </a:r>
          </a:p>
          <a:p>
            <a:pPr lvl="2">
              <a:lnSpc>
                <a:spcPct val="90000"/>
              </a:lnSpc>
            </a:pPr>
            <a:r>
              <a:rPr lang="en-US" altLang="en-US" sz="2400" dirty="0">
                <a:latin typeface="Calibri Light" panose="020F0302020204030204" pitchFamily="34" charset="0"/>
                <a:cs typeface="Calibri Light" panose="020F0302020204030204" pitchFamily="34" charset="0"/>
                <a:sym typeface="Symbol" pitchFamily="18" charset="2"/>
              </a:rPr>
              <a:t>a wrong logical address</a:t>
            </a:r>
          </a:p>
          <a:p>
            <a:pPr>
              <a:lnSpc>
                <a:spcPct val="90000"/>
              </a:lnSpc>
            </a:pPr>
            <a:r>
              <a:rPr lang="en-US" altLang="en-US" sz="2400" dirty="0">
                <a:latin typeface="Calibri Light" panose="020F0302020204030204" pitchFamily="34" charset="0"/>
                <a:cs typeface="Calibri Light" panose="020F0302020204030204" pitchFamily="34" charset="0"/>
                <a:sym typeface="Symbol" pitchFamily="18" charset="2"/>
              </a:rPr>
              <a:t>Initially valid–invalid bit is set to</a:t>
            </a:r>
            <a:r>
              <a:rPr lang="en-US" altLang="en-US" sz="2400" dirty="0">
                <a:solidFill>
                  <a:srgbClr val="FF0000"/>
                </a:solidFill>
                <a:latin typeface="Calibri Light" panose="020F0302020204030204" pitchFamily="34" charset="0"/>
                <a:cs typeface="Calibri Light" panose="020F0302020204030204" pitchFamily="34" charset="0"/>
                <a:sym typeface="Symbol" pitchFamily="18" charset="2"/>
              </a:rPr>
              <a:t> </a:t>
            </a:r>
            <a:r>
              <a:rPr lang="en-US" altLang="en-US" sz="2400" i="1" dirty="0" err="1">
                <a:solidFill>
                  <a:srgbClr val="C00000"/>
                </a:solidFill>
                <a:latin typeface="Calibri Light" panose="020F0302020204030204" pitchFamily="34" charset="0"/>
                <a:cs typeface="Calibri Light" panose="020F0302020204030204" pitchFamily="34" charset="0"/>
                <a:sym typeface="Symbol" pitchFamily="18" charset="2"/>
              </a:rPr>
              <a:t>i</a:t>
            </a:r>
            <a:r>
              <a:rPr lang="en-US" altLang="en-US" sz="2400" i="1" dirty="0">
                <a:solidFill>
                  <a:srgbClr val="FF0000"/>
                </a:solidFill>
                <a:latin typeface="Calibri Light" panose="020F0302020204030204" pitchFamily="34" charset="0"/>
                <a:cs typeface="Calibri Light" panose="020F0302020204030204" pitchFamily="34" charset="0"/>
                <a:sym typeface="Symbol" pitchFamily="18" charset="2"/>
              </a:rPr>
              <a:t> </a:t>
            </a:r>
            <a:r>
              <a:rPr lang="en-US" altLang="en-US" sz="2400" dirty="0">
                <a:latin typeface="Calibri Light" panose="020F0302020204030204" pitchFamily="34" charset="0"/>
                <a:cs typeface="Calibri Light" panose="020F0302020204030204" pitchFamily="34" charset="0"/>
                <a:sym typeface="Symbol" pitchFamily="18" charset="2"/>
              </a:rPr>
              <a:t>on all entries</a:t>
            </a:r>
          </a:p>
          <a:p>
            <a:pPr marL="0" indent="0">
              <a:lnSpc>
                <a:spcPct val="90000"/>
              </a:lnSpc>
              <a:buNone/>
            </a:pPr>
            <a:br>
              <a:rPr lang="en-US" altLang="en-US" sz="2400" dirty="0">
                <a:latin typeface="Calibri Light" panose="020F0302020204030204" pitchFamily="34" charset="0"/>
                <a:cs typeface="Calibri Light" panose="020F0302020204030204" pitchFamily="34" charset="0"/>
                <a:sym typeface="Symbol" pitchFamily="18" charset="2"/>
              </a:rPr>
            </a:br>
            <a:br>
              <a:rPr lang="en-US" altLang="en-US" sz="2400" dirty="0">
                <a:latin typeface="Calibri Light" panose="020F0302020204030204" pitchFamily="34" charset="0"/>
                <a:cs typeface="Calibri Light" panose="020F0302020204030204" pitchFamily="34" charset="0"/>
                <a:sym typeface="Symbol" pitchFamily="18" charset="2"/>
              </a:rPr>
            </a:br>
            <a:br>
              <a:rPr lang="en-US" altLang="en-US" sz="2400" dirty="0">
                <a:latin typeface="Calibri Light" panose="020F0302020204030204" pitchFamily="34" charset="0"/>
                <a:cs typeface="Calibri Light" panose="020F0302020204030204" pitchFamily="34" charset="0"/>
                <a:sym typeface="Symbol" pitchFamily="18" charset="2"/>
              </a:rPr>
            </a:br>
            <a:br>
              <a:rPr lang="en-US" altLang="en-US" sz="2400" dirty="0">
                <a:latin typeface="Calibri Light" panose="020F0302020204030204" pitchFamily="34" charset="0"/>
                <a:cs typeface="Calibri Light" panose="020F0302020204030204" pitchFamily="34" charset="0"/>
                <a:sym typeface="Symbol" pitchFamily="18" charset="2"/>
              </a:rPr>
            </a:br>
            <a:br>
              <a:rPr lang="en-US" altLang="en-US" sz="2400" dirty="0">
                <a:latin typeface="Calibri Light" panose="020F0302020204030204" pitchFamily="34" charset="0"/>
                <a:cs typeface="Calibri Light" panose="020F0302020204030204" pitchFamily="34" charset="0"/>
                <a:sym typeface="Symbol" pitchFamily="18" charset="2"/>
              </a:rPr>
            </a:br>
            <a:br>
              <a:rPr lang="en-US" altLang="en-US" sz="2400" dirty="0">
                <a:latin typeface="Calibri Light" panose="020F0302020204030204" pitchFamily="34" charset="0"/>
                <a:cs typeface="Calibri Light" panose="020F0302020204030204" pitchFamily="34" charset="0"/>
                <a:sym typeface="Symbol" pitchFamily="18" charset="2"/>
              </a:rPr>
            </a:br>
            <a:br>
              <a:rPr lang="en-US" altLang="en-US" sz="2400" dirty="0">
                <a:latin typeface="Calibri Light" panose="020F0302020204030204" pitchFamily="34" charset="0"/>
                <a:cs typeface="Calibri Light" panose="020F0302020204030204" pitchFamily="34" charset="0"/>
                <a:sym typeface="Symbol" pitchFamily="18" charset="2"/>
              </a:rPr>
            </a:br>
            <a:br>
              <a:rPr lang="en-US" altLang="en-US" sz="2400" dirty="0">
                <a:latin typeface="Calibri Light" panose="020F0302020204030204" pitchFamily="34" charset="0"/>
                <a:cs typeface="Calibri Light" panose="020F0302020204030204" pitchFamily="34" charset="0"/>
                <a:sym typeface="Symbol" pitchFamily="18" charset="2"/>
              </a:rPr>
            </a:br>
            <a:br>
              <a:rPr lang="en-US" altLang="en-US" sz="2400" dirty="0">
                <a:latin typeface="Calibri Light" panose="020F0302020204030204" pitchFamily="34" charset="0"/>
                <a:cs typeface="Calibri Light" panose="020F0302020204030204" pitchFamily="34" charset="0"/>
                <a:sym typeface="Symbol" pitchFamily="18" charset="2"/>
              </a:rPr>
            </a:br>
            <a:br>
              <a:rPr lang="en-US" altLang="en-US" sz="2400" dirty="0">
                <a:latin typeface="Calibri Light" panose="020F0302020204030204" pitchFamily="34" charset="0"/>
                <a:cs typeface="Calibri Light" panose="020F0302020204030204" pitchFamily="34" charset="0"/>
                <a:sym typeface="Symbol" pitchFamily="18" charset="2"/>
              </a:rPr>
            </a:br>
            <a:br>
              <a:rPr lang="en-US" altLang="en-US" sz="2400" dirty="0">
                <a:latin typeface="Calibri Light" panose="020F0302020204030204" pitchFamily="34" charset="0"/>
                <a:cs typeface="Calibri Light" panose="020F0302020204030204" pitchFamily="34" charset="0"/>
                <a:sym typeface="Symbol" pitchFamily="18" charset="2"/>
              </a:rPr>
            </a:br>
            <a:br>
              <a:rPr lang="en-US" altLang="en-US" sz="2400" dirty="0">
                <a:latin typeface="Calibri Light" panose="020F0302020204030204" pitchFamily="34" charset="0"/>
                <a:cs typeface="Calibri Light" panose="020F0302020204030204" pitchFamily="34" charset="0"/>
                <a:sym typeface="Symbol" pitchFamily="18" charset="2"/>
              </a:rPr>
            </a:br>
            <a:br>
              <a:rPr lang="en-US" altLang="en-US" sz="2400" dirty="0">
                <a:latin typeface="Calibri Light" panose="020F0302020204030204" pitchFamily="34" charset="0"/>
                <a:cs typeface="Calibri Light" panose="020F0302020204030204" pitchFamily="34" charset="0"/>
                <a:sym typeface="Symbol" pitchFamily="18" charset="2"/>
              </a:rPr>
            </a:br>
            <a:br>
              <a:rPr lang="en-US" altLang="en-US" sz="2400" dirty="0">
                <a:latin typeface="Calibri Light" panose="020F0302020204030204" pitchFamily="34" charset="0"/>
                <a:cs typeface="Calibri Light" panose="020F0302020204030204" pitchFamily="34" charset="0"/>
                <a:sym typeface="Symbol" pitchFamily="18" charset="2"/>
              </a:rPr>
            </a:br>
            <a:br>
              <a:rPr lang="en-US" altLang="en-US" sz="2400" dirty="0">
                <a:latin typeface="Calibri Light" panose="020F0302020204030204" pitchFamily="34" charset="0"/>
                <a:cs typeface="Calibri Light" panose="020F0302020204030204" pitchFamily="34" charset="0"/>
                <a:sym typeface="Symbol" pitchFamily="18" charset="2"/>
              </a:rPr>
            </a:br>
            <a:endParaRPr lang="en-US" altLang="en-US" sz="2400" dirty="0">
              <a:solidFill>
                <a:srgbClr val="3366FF"/>
              </a:solidFill>
              <a:latin typeface="Calibri Light" panose="020F0302020204030204" pitchFamily="34" charset="0"/>
              <a:cs typeface="Calibri Light" panose="020F0302020204030204" pitchFamily="34" charset="0"/>
              <a:sym typeface="Symbol" pitchFamily="18" charset="2"/>
            </a:endParaRPr>
          </a:p>
        </p:txBody>
      </p:sp>
      <p:pic>
        <p:nvPicPr>
          <p:cNvPr id="15364"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991283" y="3638509"/>
            <a:ext cx="2372471" cy="2737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7704239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a:xfrm>
            <a:off x="1092200" y="139700"/>
            <a:ext cx="8296275" cy="501650"/>
          </a:xfrm>
        </p:spPr>
        <p:txBody>
          <a:bodyPr/>
          <a:lstStyle/>
          <a:p>
            <a:pPr eaLnBrk="1" hangingPunct="1"/>
            <a:r>
              <a:rPr lang="en-US" altLang="en-US" sz="2000" dirty="0"/>
              <a:t>An Example: Some Pages Are Not in Main Memory</a:t>
            </a:r>
          </a:p>
        </p:txBody>
      </p:sp>
      <p:pic>
        <p:nvPicPr>
          <p:cNvPr id="16387" name="Picture 4" descr="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17700" y="964685"/>
            <a:ext cx="4967288" cy="4818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p:cNvSpPr/>
          <p:nvPr/>
        </p:nvSpPr>
        <p:spPr>
          <a:xfrm>
            <a:off x="1685364" y="5826726"/>
            <a:ext cx="6590534" cy="707886"/>
          </a:xfrm>
          <a:prstGeom prst="rect">
            <a:avLst/>
          </a:prstGeom>
          <a:noFill/>
        </p:spPr>
        <p:txBody>
          <a:bodyPr wrap="square">
            <a:spAutoFit/>
          </a:bodyPr>
          <a:lstStyle/>
          <a:p>
            <a:r>
              <a:rPr lang="en-US" sz="2000" dirty="0">
                <a:latin typeface="Calibri Light" panose="020F0302020204030204" pitchFamily="34" charset="0"/>
                <a:cs typeface="Calibri Light" panose="020F0302020204030204" pitchFamily="34" charset="0"/>
              </a:rPr>
              <a:t>Pages 0, 2, and 5 are in the memory </a:t>
            </a:r>
          </a:p>
          <a:p>
            <a:r>
              <a:rPr lang="en-US" sz="2000" dirty="0">
                <a:latin typeface="Calibri Light" panose="020F0302020204030204" pitchFamily="34" charset="0"/>
                <a:cs typeface="Calibri Light" panose="020F0302020204030204" pitchFamily="34" charset="0"/>
              </a:rPr>
              <a:t>Pages 1, 3, 4, 6, and 7 are not in the memory</a:t>
            </a:r>
          </a:p>
        </p:txBody>
      </p:sp>
      <p:sp>
        <p:nvSpPr>
          <p:cNvPr id="5" name="文本框 4">
            <a:extLst>
              <a:ext uri="{FF2B5EF4-FFF2-40B4-BE49-F238E27FC236}">
                <a16:creationId xmlns:a16="http://schemas.microsoft.com/office/drawing/2014/main" id="{61EE5030-3BD3-4AA4-AA83-5E9DD4635770}"/>
              </a:ext>
            </a:extLst>
          </p:cNvPr>
          <p:cNvSpPr txBox="1"/>
          <p:nvPr/>
        </p:nvSpPr>
        <p:spPr>
          <a:xfrm>
            <a:off x="5724787" y="4621176"/>
            <a:ext cx="1671250" cy="369332"/>
          </a:xfrm>
          <a:prstGeom prst="rect">
            <a:avLst/>
          </a:prstGeom>
          <a:noFill/>
        </p:spPr>
        <p:txBody>
          <a:bodyPr wrap="square" rtlCol="0">
            <a:spAutoFit/>
          </a:bodyPr>
          <a:lstStyle/>
          <a:p>
            <a:r>
              <a:rPr lang="en-US" altLang="zh-CN" dirty="0">
                <a:latin typeface="Calibri Light" panose="020F0302020204030204" pitchFamily="34" charset="0"/>
                <a:cs typeface="Calibri Light" panose="020F0302020204030204" pitchFamily="34" charset="0"/>
              </a:rPr>
              <a:t>Backing store</a:t>
            </a:r>
            <a:endParaRPr lang="zh-CN" altLang="en-US" dirty="0">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129175487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Page Fault</a:t>
            </a:r>
            <a:endParaRPr lang="zh-CN" altLang="en-US" dirty="0"/>
          </a:p>
        </p:txBody>
      </p:sp>
      <p:sp>
        <p:nvSpPr>
          <p:cNvPr id="3" name="Content Placeholder 2"/>
          <p:cNvSpPr>
            <a:spLocks noGrp="1"/>
          </p:cNvSpPr>
          <p:nvPr>
            <p:ph idx="1"/>
          </p:nvPr>
        </p:nvSpPr>
        <p:spPr>
          <a:xfrm>
            <a:off x="457200" y="960199"/>
            <a:ext cx="8407102" cy="5376055"/>
          </a:xfrm>
        </p:spPr>
        <p:txBody>
          <a:bodyPr/>
          <a:lstStyle/>
          <a:p>
            <a:pPr>
              <a:lnSpc>
                <a:spcPct val="90000"/>
              </a:lnSpc>
              <a:spcBef>
                <a:spcPts val="600"/>
              </a:spcBef>
            </a:pPr>
            <a:r>
              <a:rPr lang="en-US" altLang="en-US" sz="2400" dirty="0">
                <a:solidFill>
                  <a:srgbClr val="3366FF"/>
                </a:solidFill>
                <a:latin typeface="Calibri Light" panose="020F0302020204030204" pitchFamily="34" charset="0"/>
                <a:cs typeface="Calibri Light" panose="020F0302020204030204" pitchFamily="34" charset="0"/>
              </a:rPr>
              <a:t>Page fault</a:t>
            </a:r>
          </a:p>
          <a:p>
            <a:pPr lvl="1">
              <a:lnSpc>
                <a:spcPct val="90000"/>
              </a:lnSpc>
              <a:spcBef>
                <a:spcPts val="600"/>
              </a:spcBef>
            </a:pPr>
            <a:r>
              <a:rPr lang="en-US" altLang="en-US" sz="2400" dirty="0">
                <a:latin typeface="Calibri Light" panose="020F0302020204030204" pitchFamily="34" charset="0"/>
                <a:cs typeface="Calibri Light" panose="020F0302020204030204" pitchFamily="34" charset="0"/>
              </a:rPr>
              <a:t>Caused when a process makes a </a:t>
            </a:r>
            <a:r>
              <a:rPr lang="en-US" altLang="en-US" sz="2400" dirty="0">
                <a:solidFill>
                  <a:srgbClr val="FF0000"/>
                </a:solidFill>
                <a:latin typeface="Calibri Light" panose="020F0302020204030204" pitchFamily="34" charset="0"/>
                <a:cs typeface="Calibri Light" panose="020F0302020204030204" pitchFamily="34" charset="0"/>
              </a:rPr>
              <a:t>reference to a page which is not in RAM</a:t>
            </a:r>
            <a:r>
              <a:rPr lang="en-US" altLang="en-US" sz="2400" dirty="0">
                <a:latin typeface="Calibri Light" panose="020F0302020204030204" pitchFamily="34" charset="0"/>
                <a:cs typeface="Calibri Light" panose="020F0302020204030204" pitchFamily="34" charset="0"/>
              </a:rPr>
              <a:t>,</a:t>
            </a:r>
          </a:p>
          <a:p>
            <a:pPr marL="534988" lvl="1" indent="-269875">
              <a:lnSpc>
                <a:spcPct val="90000"/>
              </a:lnSpc>
              <a:spcBef>
                <a:spcPts val="600"/>
              </a:spcBef>
            </a:pPr>
            <a:r>
              <a:rPr lang="en-US" altLang="en-US" sz="2400" dirty="0">
                <a:latin typeface="Calibri Light" panose="020F0302020204030204" pitchFamily="34" charset="0"/>
                <a:cs typeface="Calibri Light" panose="020F0302020204030204" pitchFamily="34" charset="0"/>
              </a:rPr>
              <a:t>MMU detects that the page is marked as </a:t>
            </a:r>
            <a:r>
              <a:rPr lang="en-US" altLang="en-US" sz="2400" dirty="0">
                <a:solidFill>
                  <a:srgbClr val="FF0000"/>
                </a:solidFill>
                <a:latin typeface="Calibri Light" panose="020F0302020204030204" pitchFamily="34" charset="0"/>
                <a:cs typeface="Calibri Light" panose="020F0302020204030204" pitchFamily="34" charset="0"/>
              </a:rPr>
              <a:t>invalid</a:t>
            </a:r>
            <a:r>
              <a:rPr lang="en-US" altLang="en-US" sz="2400" dirty="0">
                <a:latin typeface="Calibri Light" panose="020F0302020204030204" pitchFamily="34" charset="0"/>
                <a:cs typeface="Calibri Light" panose="020F0302020204030204" pitchFamily="34" charset="0"/>
              </a:rPr>
              <a:t> in the process’s page table,</a:t>
            </a:r>
          </a:p>
          <a:p>
            <a:pPr marL="266701" indent="-269875">
              <a:lnSpc>
                <a:spcPct val="90000"/>
              </a:lnSpc>
              <a:spcBef>
                <a:spcPts val="600"/>
              </a:spcBef>
            </a:pPr>
            <a:r>
              <a:rPr lang="en-US" altLang="en-US" sz="2400" dirty="0">
                <a:latin typeface="Calibri Light" panose="020F0302020204030204" pitchFamily="34" charset="0"/>
                <a:cs typeface="Calibri Light" panose="020F0302020204030204" pitchFamily="34" charset="0"/>
                <a:sym typeface="Symbol" pitchFamily="18" charset="2"/>
              </a:rPr>
              <a:t>Two possibilities</a:t>
            </a:r>
          </a:p>
          <a:p>
            <a:pPr marL="534988" lvl="1" indent="-269875">
              <a:lnSpc>
                <a:spcPct val="90000"/>
              </a:lnSpc>
              <a:spcBef>
                <a:spcPts val="600"/>
              </a:spcBef>
            </a:pPr>
            <a:r>
              <a:rPr lang="en-US" altLang="en-US" sz="2400" dirty="0">
                <a:latin typeface="Calibri Light" panose="020F0302020204030204" pitchFamily="34" charset="0"/>
                <a:cs typeface="Calibri Light" panose="020F0302020204030204" pitchFamily="34" charset="0"/>
              </a:rPr>
              <a:t>the process is trying to access a page that </a:t>
            </a:r>
            <a:r>
              <a:rPr lang="en-US" altLang="en-US" sz="2400" dirty="0">
                <a:solidFill>
                  <a:srgbClr val="FF0000"/>
                </a:solidFill>
                <a:latin typeface="Calibri Light" panose="020F0302020204030204" pitchFamily="34" charset="0"/>
                <a:cs typeface="Calibri Light" panose="020F0302020204030204" pitchFamily="34" charset="0"/>
              </a:rPr>
              <a:t>does not exist </a:t>
            </a:r>
            <a:r>
              <a:rPr lang="en-US" altLang="en-US" sz="2400" dirty="0">
                <a:latin typeface="Calibri Light" panose="020F0302020204030204" pitchFamily="34" charset="0"/>
                <a:cs typeface="Calibri Light" panose="020F0302020204030204" pitchFamily="34" charset="0"/>
              </a:rPr>
              <a:t>at all</a:t>
            </a:r>
          </a:p>
          <a:p>
            <a:pPr marL="806451" lvl="2" indent="-269875">
              <a:lnSpc>
                <a:spcPct val="90000"/>
              </a:lnSpc>
              <a:spcBef>
                <a:spcPts val="600"/>
              </a:spcBef>
            </a:pPr>
            <a:r>
              <a:rPr lang="en-US" altLang="en-US" sz="2400" dirty="0">
                <a:latin typeface="Calibri Light" panose="020F0302020204030204" pitchFamily="34" charset="0"/>
                <a:cs typeface="Calibri Light" panose="020F0302020204030204" pitchFamily="34" charset="0"/>
                <a:sym typeface="Symbol" pitchFamily="18" charset="2"/>
              </a:rPr>
              <a:t>E.g., the process has </a:t>
            </a:r>
            <a:r>
              <a:rPr lang="en-US" altLang="zh-CN" sz="2400" dirty="0">
                <a:latin typeface="Calibri Light" panose="020F0302020204030204" pitchFamily="34" charset="0"/>
                <a:cs typeface="Calibri Light" panose="020F0302020204030204" pitchFamily="34" charset="0"/>
                <a:sym typeface="Symbol" pitchFamily="18" charset="2"/>
              </a:rPr>
              <a:t>pages for 1 to 10, but CPU wants to access page 12</a:t>
            </a:r>
            <a:endParaRPr lang="en-US" altLang="en-US" sz="2400" dirty="0">
              <a:latin typeface="Calibri Light" panose="020F0302020204030204" pitchFamily="34" charset="0"/>
              <a:cs typeface="Calibri Light" panose="020F0302020204030204" pitchFamily="34" charset="0"/>
              <a:sym typeface="Symbol" pitchFamily="18" charset="2"/>
            </a:endParaRPr>
          </a:p>
          <a:p>
            <a:pPr marL="806451" lvl="2" indent="-269875">
              <a:lnSpc>
                <a:spcPct val="90000"/>
              </a:lnSpc>
              <a:spcBef>
                <a:spcPts val="600"/>
              </a:spcBef>
            </a:pPr>
            <a:r>
              <a:rPr lang="en-US" altLang="zh-CN" sz="2400" dirty="0">
                <a:latin typeface="Calibri Light" panose="020F0302020204030204" pitchFamily="34" charset="0"/>
                <a:cs typeface="Calibri Light" panose="020F0302020204030204" pitchFamily="34" charset="0"/>
              </a:rPr>
              <a:t>Solution: P</a:t>
            </a:r>
            <a:r>
              <a:rPr lang="en-US" altLang="en-US" sz="2400" dirty="0">
                <a:latin typeface="Calibri Light" panose="020F0302020204030204" pitchFamily="34" charset="0"/>
                <a:cs typeface="Calibri Light" panose="020F0302020204030204" pitchFamily="34" charset="0"/>
              </a:rPr>
              <a:t>rocess </a:t>
            </a:r>
            <a:r>
              <a:rPr lang="en-US" altLang="en-US" sz="2400" dirty="0">
                <a:solidFill>
                  <a:srgbClr val="FF0000"/>
                </a:solidFill>
                <a:latin typeface="Calibri Light" panose="020F0302020204030204" pitchFamily="34" charset="0"/>
                <a:cs typeface="Calibri Light" panose="020F0302020204030204" pitchFamily="34" charset="0"/>
                <a:sym typeface="Symbol" pitchFamily="18" charset="2"/>
              </a:rPr>
              <a:t>aborts</a:t>
            </a:r>
            <a:r>
              <a:rPr lang="en-US" altLang="en-US" sz="2400" dirty="0">
                <a:latin typeface="Calibri Light" panose="020F0302020204030204" pitchFamily="34" charset="0"/>
                <a:cs typeface="Calibri Light" panose="020F0302020204030204" pitchFamily="34" charset="0"/>
                <a:sym typeface="Symbol" pitchFamily="18" charset="2"/>
              </a:rPr>
              <a:t> </a:t>
            </a:r>
          </a:p>
          <a:p>
            <a:pPr marL="534988" lvl="1" indent="-269875">
              <a:lnSpc>
                <a:spcPct val="90000"/>
              </a:lnSpc>
              <a:spcBef>
                <a:spcPts val="600"/>
              </a:spcBef>
            </a:pPr>
            <a:r>
              <a:rPr lang="en-US" altLang="en-US" sz="2400" dirty="0">
                <a:latin typeface="Calibri Light" panose="020F0302020204030204" pitchFamily="34" charset="0"/>
                <a:cs typeface="Calibri Light" panose="020F0302020204030204" pitchFamily="34" charset="0"/>
                <a:sym typeface="Symbol" pitchFamily="18" charset="2"/>
              </a:rPr>
              <a:t>The page is </a:t>
            </a:r>
            <a:r>
              <a:rPr lang="en-US" altLang="en-US" sz="2400" dirty="0">
                <a:solidFill>
                  <a:srgbClr val="FF0000"/>
                </a:solidFill>
                <a:latin typeface="Calibri Light" panose="020F0302020204030204" pitchFamily="34" charset="0"/>
                <a:cs typeface="Calibri Light" panose="020F0302020204030204" pitchFamily="34" charset="0"/>
                <a:sym typeface="Symbol" pitchFamily="18" charset="2"/>
              </a:rPr>
              <a:t>not in memory </a:t>
            </a:r>
            <a:r>
              <a:rPr lang="en-US" altLang="en-US" sz="2400" dirty="0">
                <a:latin typeface="Calibri Light" panose="020F0302020204030204" pitchFamily="34" charset="0"/>
                <a:cs typeface="Calibri Light" panose="020F0302020204030204" pitchFamily="34" charset="0"/>
                <a:sym typeface="Symbol" pitchFamily="18" charset="2"/>
              </a:rPr>
              <a:t>but is </a:t>
            </a:r>
            <a:r>
              <a:rPr lang="en-US" altLang="en-US" sz="2400" dirty="0">
                <a:solidFill>
                  <a:srgbClr val="FF0000"/>
                </a:solidFill>
                <a:latin typeface="Calibri Light" panose="020F0302020204030204" pitchFamily="34" charset="0"/>
                <a:cs typeface="Calibri Light" panose="020F0302020204030204" pitchFamily="34" charset="0"/>
                <a:sym typeface="Symbol" pitchFamily="18" charset="2"/>
              </a:rPr>
              <a:t>somewhere on the hard disk</a:t>
            </a:r>
          </a:p>
          <a:p>
            <a:pPr marL="806451" lvl="2" indent="-269875">
              <a:lnSpc>
                <a:spcPct val="90000"/>
              </a:lnSpc>
              <a:spcBef>
                <a:spcPts val="600"/>
              </a:spcBef>
            </a:pPr>
            <a:r>
              <a:rPr lang="en-US" altLang="en-US" sz="2400" dirty="0">
                <a:latin typeface="Calibri Light" panose="020F0302020204030204" pitchFamily="34" charset="0"/>
                <a:cs typeface="Calibri Light" panose="020F0302020204030204" pitchFamily="34" charset="0"/>
                <a:sym typeface="Symbol" pitchFamily="18" charset="2"/>
              </a:rPr>
              <a:t>E.g., the process has pages from 1 to 10</a:t>
            </a:r>
            <a:r>
              <a:rPr lang="en-US" altLang="zh-CN" sz="2400" dirty="0">
                <a:latin typeface="Calibri Light" panose="020F0302020204030204" pitchFamily="34" charset="0"/>
                <a:cs typeface="Calibri Light" panose="020F0302020204030204" pitchFamily="34" charset="0"/>
                <a:sym typeface="Symbol" pitchFamily="18" charset="2"/>
              </a:rPr>
              <a:t>, CPU wants to access page 2, but this page has not been loaded into RAM</a:t>
            </a:r>
          </a:p>
          <a:p>
            <a:pPr marL="806451" lvl="2" indent="-269875">
              <a:lnSpc>
                <a:spcPct val="90000"/>
              </a:lnSpc>
              <a:spcBef>
                <a:spcPts val="600"/>
              </a:spcBef>
            </a:pPr>
            <a:r>
              <a:rPr lang="en-US" altLang="en-US" sz="2400" dirty="0">
                <a:latin typeface="Calibri Light" panose="020F0302020204030204" pitchFamily="34" charset="0"/>
                <a:cs typeface="Calibri Light" panose="020F0302020204030204" pitchFamily="34" charset="0"/>
                <a:sym typeface="Symbol" pitchFamily="18" charset="2"/>
              </a:rPr>
              <a:t>Solution: Load the page from hard disk to RAM</a:t>
            </a:r>
          </a:p>
        </p:txBody>
      </p:sp>
    </p:spTree>
    <p:extLst>
      <p:ext uri="{BB962C8B-B14F-4D97-AF65-F5344CB8AC3E}">
        <p14:creationId xmlns:p14="http://schemas.microsoft.com/office/powerpoint/2010/main" val="154110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690563" y="188913"/>
            <a:ext cx="7996237" cy="576262"/>
          </a:xfrm>
        </p:spPr>
        <p:txBody>
          <a:bodyPr/>
          <a:lstStyle/>
          <a:p>
            <a:pPr eaLnBrk="1" hangingPunct="1"/>
            <a:r>
              <a:rPr lang="en-US" altLang="en-US"/>
              <a:t>Steps in Handling a Page Fault</a:t>
            </a:r>
          </a:p>
        </p:txBody>
      </p:sp>
      <p:pic>
        <p:nvPicPr>
          <p:cNvPr id="18435" name="Picture 4" descr="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4867" y="991982"/>
            <a:ext cx="5397170" cy="45035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p:nvSpPr>
        <p:spPr>
          <a:xfrm>
            <a:off x="5783284" y="964079"/>
            <a:ext cx="3360716" cy="5616922"/>
          </a:xfrm>
          <a:prstGeom prst="rect">
            <a:avLst/>
          </a:prstGeom>
        </p:spPr>
        <p:txBody>
          <a:bodyPr wrap="square">
            <a:spAutoFit/>
          </a:bodyPr>
          <a:lstStyle/>
          <a:p>
            <a:pPr marL="273050" lvl="2" indent="-190500">
              <a:lnSpc>
                <a:spcPct val="90000"/>
              </a:lnSpc>
              <a:spcBef>
                <a:spcPts val="600"/>
              </a:spcBef>
              <a:buFont typeface="Monotype Sorts" pitchFamily="-84" charset="2"/>
              <a:buAutoNum type="arabicPeriod"/>
            </a:pPr>
            <a:r>
              <a:rPr lang="en-US" altLang="en-US" sz="2000" dirty="0">
                <a:latin typeface="Calibri Light" panose="020F0302020204030204" pitchFamily="34" charset="0"/>
                <a:cs typeface="Calibri Light" panose="020F0302020204030204" pitchFamily="34" charset="0"/>
                <a:sym typeface="Symbol" pitchFamily="18" charset="2"/>
              </a:rPr>
              <a:t>CPU makes a reference to a page which is marked</a:t>
            </a:r>
            <a:r>
              <a:rPr lang="en-US" altLang="en-US" sz="2000" i="1" dirty="0">
                <a:latin typeface="Times New Roman" panose="02020603050405020304" pitchFamily="18" charset="0"/>
                <a:cs typeface="Times New Roman" panose="02020603050405020304" pitchFamily="18" charset="0"/>
                <a:sym typeface="Symbol" pitchFamily="18" charset="2"/>
              </a:rPr>
              <a:t> </a:t>
            </a:r>
            <a:r>
              <a:rPr lang="en-US" altLang="en-US" sz="2000" i="1" dirty="0" err="1">
                <a:solidFill>
                  <a:srgbClr val="FF0000"/>
                </a:solidFill>
                <a:latin typeface="Times New Roman" panose="02020603050405020304" pitchFamily="18" charset="0"/>
                <a:cs typeface="Times New Roman" panose="02020603050405020304" pitchFamily="18" charset="0"/>
                <a:sym typeface="Symbol" pitchFamily="18" charset="2"/>
              </a:rPr>
              <a:t>i</a:t>
            </a:r>
            <a:r>
              <a:rPr lang="en-US" altLang="en-US" sz="2000" i="1" dirty="0">
                <a:latin typeface="Times New Roman" panose="02020603050405020304" pitchFamily="18" charset="0"/>
                <a:cs typeface="Times New Roman" panose="02020603050405020304" pitchFamily="18" charset="0"/>
                <a:sym typeface="Symbol" pitchFamily="18" charset="2"/>
              </a:rPr>
              <a:t> </a:t>
            </a:r>
            <a:r>
              <a:rPr lang="en-US" altLang="en-US" sz="2000" dirty="0">
                <a:latin typeface="Calibri Light" panose="020F0302020204030204" pitchFamily="34" charset="0"/>
                <a:cs typeface="Calibri Light" panose="020F0302020204030204" pitchFamily="34" charset="0"/>
                <a:sym typeface="Symbol" pitchFamily="18" charset="2"/>
              </a:rPr>
              <a:t>in the page table</a:t>
            </a:r>
          </a:p>
          <a:p>
            <a:pPr marL="273050" lvl="2" indent="-190500">
              <a:lnSpc>
                <a:spcPct val="90000"/>
              </a:lnSpc>
              <a:spcBef>
                <a:spcPts val="600"/>
              </a:spcBef>
              <a:buFont typeface="Monotype Sorts" pitchFamily="-84" charset="2"/>
              <a:buAutoNum type="arabicPeriod"/>
            </a:pPr>
            <a:r>
              <a:rPr lang="en-US" altLang="en-US" sz="2000" dirty="0">
                <a:latin typeface="Calibri Light" panose="020F0302020204030204" pitchFamily="34" charset="0"/>
                <a:cs typeface="Calibri Light" panose="020F0302020204030204" pitchFamily="34" charset="0"/>
                <a:sym typeface="Symbol" pitchFamily="18" charset="2"/>
              </a:rPr>
              <a:t>MMU traps to kernel</a:t>
            </a:r>
          </a:p>
          <a:p>
            <a:pPr marL="534988" lvl="3" indent="-261938">
              <a:lnSpc>
                <a:spcPct val="90000"/>
              </a:lnSpc>
              <a:spcBef>
                <a:spcPts val="600"/>
              </a:spcBef>
              <a:buFont typeface="+mj-lt"/>
              <a:buAutoNum type="alphaLcParenR"/>
            </a:pPr>
            <a:r>
              <a:rPr lang="en-US" altLang="en-US" sz="2000" dirty="0">
                <a:latin typeface="Calibri Light" panose="020F0302020204030204" pitchFamily="34" charset="0"/>
                <a:cs typeface="Calibri Light" panose="020F0302020204030204" pitchFamily="34" charset="0"/>
                <a:sym typeface="Symbol" pitchFamily="18" charset="2"/>
              </a:rPr>
              <a:t>if the reference page does not exist at all, stop the process;</a:t>
            </a:r>
          </a:p>
          <a:p>
            <a:pPr marL="534988" lvl="3" indent="-261938">
              <a:lnSpc>
                <a:spcPct val="90000"/>
              </a:lnSpc>
              <a:spcBef>
                <a:spcPts val="600"/>
              </a:spcBef>
              <a:buFont typeface="+mj-lt"/>
              <a:buAutoNum type="alphaLcParenR"/>
            </a:pPr>
            <a:r>
              <a:rPr lang="en-US" altLang="en-US" sz="2000" dirty="0">
                <a:latin typeface="Calibri Light" panose="020F0302020204030204" pitchFamily="34" charset="0"/>
                <a:cs typeface="Calibri Light" panose="020F0302020204030204" pitchFamily="34" charset="0"/>
                <a:sym typeface="Symbol" pitchFamily="18" charset="2"/>
              </a:rPr>
              <a:t>otherwise, go to 3</a:t>
            </a:r>
          </a:p>
          <a:p>
            <a:pPr marL="273050" lvl="2" indent="-190500">
              <a:lnSpc>
                <a:spcPct val="90000"/>
              </a:lnSpc>
              <a:spcBef>
                <a:spcPts val="600"/>
              </a:spcBef>
              <a:buFont typeface="Monotype Sorts" pitchFamily="-84" charset="2"/>
              <a:buAutoNum type="arabicPeriod"/>
            </a:pPr>
            <a:r>
              <a:rPr lang="en-US" altLang="en-US" sz="2000" dirty="0">
                <a:latin typeface="Calibri Light" panose="020F0302020204030204" pitchFamily="34" charset="0"/>
                <a:cs typeface="Calibri Light" panose="020F0302020204030204" pitchFamily="34" charset="0"/>
                <a:sym typeface="Symbol" pitchFamily="18" charset="2"/>
              </a:rPr>
              <a:t>Find the page in the hard backing store</a:t>
            </a:r>
          </a:p>
          <a:p>
            <a:pPr marL="273050" lvl="2" indent="-190500">
              <a:lnSpc>
                <a:spcPct val="90000"/>
              </a:lnSpc>
              <a:spcBef>
                <a:spcPts val="600"/>
              </a:spcBef>
              <a:buFont typeface="Monotype Sorts" pitchFamily="-84" charset="2"/>
              <a:buAutoNum type="arabicPeriod"/>
            </a:pPr>
            <a:r>
              <a:rPr lang="en-US" altLang="en-US" sz="2000" dirty="0">
                <a:latin typeface="Calibri Light" panose="020F0302020204030204" pitchFamily="34" charset="0"/>
                <a:cs typeface="Calibri Light" panose="020F0302020204030204" pitchFamily="34" charset="0"/>
                <a:sym typeface="Symbol" pitchFamily="18" charset="2"/>
              </a:rPr>
              <a:t>Find a free frame in the memory and load the page into that frame</a:t>
            </a:r>
          </a:p>
          <a:p>
            <a:pPr marL="273050" lvl="2" indent="-190500">
              <a:lnSpc>
                <a:spcPct val="90000"/>
              </a:lnSpc>
              <a:spcBef>
                <a:spcPts val="600"/>
              </a:spcBef>
              <a:buFont typeface="Monotype Sorts" pitchFamily="-84" charset="2"/>
              <a:buAutoNum type="arabicPeriod"/>
            </a:pPr>
            <a:r>
              <a:rPr lang="en-US" altLang="en-US" sz="2000" dirty="0">
                <a:latin typeface="Calibri Light" panose="020F0302020204030204" pitchFamily="34" charset="0"/>
                <a:cs typeface="Calibri Light" panose="020F0302020204030204" pitchFamily="34" charset="0"/>
                <a:sym typeface="Symbol" pitchFamily="18" charset="2"/>
              </a:rPr>
              <a:t>Reset the page table such that the valid bit is </a:t>
            </a:r>
            <a:r>
              <a:rPr lang="en-US" altLang="en-US" sz="2000" i="1" dirty="0">
                <a:solidFill>
                  <a:srgbClr val="FF0000"/>
                </a:solidFill>
                <a:latin typeface="Times New Roman" panose="02020603050405020304" pitchFamily="18" charset="0"/>
                <a:cs typeface="Times New Roman" panose="02020603050405020304" pitchFamily="18" charset="0"/>
                <a:sym typeface="Symbol" pitchFamily="18" charset="2"/>
              </a:rPr>
              <a:t>v</a:t>
            </a:r>
          </a:p>
          <a:p>
            <a:pPr marL="273050" lvl="2" indent="-190500">
              <a:lnSpc>
                <a:spcPct val="90000"/>
              </a:lnSpc>
              <a:spcBef>
                <a:spcPts val="600"/>
              </a:spcBef>
              <a:buFont typeface="Monotype Sorts" pitchFamily="-84" charset="2"/>
              <a:buAutoNum type="arabicPeriod"/>
            </a:pPr>
            <a:r>
              <a:rPr lang="en-US" altLang="en-US" sz="2000" dirty="0">
                <a:latin typeface="Calibri Light" panose="020F0302020204030204" pitchFamily="34" charset="0"/>
                <a:cs typeface="Calibri Light" panose="020F0302020204030204" pitchFamily="34" charset="0"/>
                <a:sym typeface="Symbol" pitchFamily="18" charset="2"/>
              </a:rPr>
              <a:t>Restart the process by re-executing the instruction which caused the page fault.</a:t>
            </a:r>
          </a:p>
        </p:txBody>
      </p:sp>
    </p:spTree>
    <p:extLst>
      <p:ext uri="{BB962C8B-B14F-4D97-AF65-F5344CB8AC3E}">
        <p14:creationId xmlns:p14="http://schemas.microsoft.com/office/powerpoint/2010/main" val="21442733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a:xfrm>
            <a:off x="457200" y="201613"/>
            <a:ext cx="8229600" cy="576262"/>
          </a:xfrm>
        </p:spPr>
        <p:txBody>
          <a:bodyPr/>
          <a:lstStyle/>
          <a:p>
            <a:r>
              <a:rPr lang="en-US" altLang="en-US" dirty="0"/>
              <a:t>Aspects of Demand Paging</a:t>
            </a:r>
          </a:p>
        </p:txBody>
      </p:sp>
      <p:sp>
        <p:nvSpPr>
          <p:cNvPr id="19459" name="Content Placeholder 2"/>
          <p:cNvSpPr>
            <a:spLocks noGrp="1"/>
          </p:cNvSpPr>
          <p:nvPr>
            <p:ph idx="1"/>
          </p:nvPr>
        </p:nvSpPr>
        <p:spPr>
          <a:xfrm>
            <a:off x="245327" y="936702"/>
            <a:ext cx="8787462" cy="5575610"/>
          </a:xfrm>
        </p:spPr>
        <p:txBody>
          <a:bodyPr/>
          <a:lstStyle/>
          <a:p>
            <a:pPr>
              <a:spcBef>
                <a:spcPts val="500"/>
              </a:spcBef>
            </a:pPr>
            <a:r>
              <a:rPr lang="en-US" altLang="en-US" sz="2400" dirty="0">
                <a:solidFill>
                  <a:srgbClr val="3366FF"/>
                </a:solidFill>
                <a:latin typeface="Calibri Light" panose="020F0302020204030204" pitchFamily="34" charset="0"/>
                <a:cs typeface="Calibri Light" panose="020F0302020204030204" pitchFamily="34" charset="0"/>
              </a:rPr>
              <a:t>Pure demand paging</a:t>
            </a:r>
          </a:p>
          <a:p>
            <a:pPr lvl="1">
              <a:spcBef>
                <a:spcPts val="500"/>
              </a:spcBef>
            </a:pPr>
            <a:r>
              <a:rPr lang="en-US" altLang="en-US" sz="2400" dirty="0">
                <a:latin typeface="Calibri Light" panose="020F0302020204030204" pitchFamily="34" charset="0"/>
                <a:cs typeface="Calibri Light" panose="020F0302020204030204" pitchFamily="34" charset="0"/>
              </a:rPr>
              <a:t>Start process with </a:t>
            </a:r>
            <a:r>
              <a:rPr lang="en-US" altLang="en-US" sz="2400" i="1" dirty="0">
                <a:solidFill>
                  <a:srgbClr val="FF0000"/>
                </a:solidFill>
                <a:latin typeface="Calibri Light" panose="020F0302020204030204" pitchFamily="34" charset="0"/>
                <a:cs typeface="Calibri Light" panose="020F0302020204030204" pitchFamily="34" charset="0"/>
              </a:rPr>
              <a:t>no</a:t>
            </a:r>
            <a:r>
              <a:rPr lang="en-US" altLang="en-US" sz="2400" dirty="0">
                <a:solidFill>
                  <a:srgbClr val="FF0000"/>
                </a:solidFill>
                <a:latin typeface="Calibri Light" panose="020F0302020204030204" pitchFamily="34" charset="0"/>
                <a:cs typeface="Calibri Light" panose="020F0302020204030204" pitchFamily="34" charset="0"/>
              </a:rPr>
              <a:t> pages </a:t>
            </a:r>
            <a:r>
              <a:rPr lang="en-US" altLang="en-US" sz="2400" dirty="0">
                <a:latin typeface="Calibri Light" panose="020F0302020204030204" pitchFamily="34" charset="0"/>
                <a:cs typeface="Calibri Light" panose="020F0302020204030204" pitchFamily="34" charset="0"/>
              </a:rPr>
              <a:t>in memory (extreme case)</a:t>
            </a:r>
          </a:p>
          <a:p>
            <a:pPr lvl="1">
              <a:spcBef>
                <a:spcPts val="500"/>
              </a:spcBef>
            </a:pPr>
            <a:r>
              <a:rPr lang="en-US" altLang="en-US" sz="2400" dirty="0">
                <a:latin typeface="Calibri Light" panose="020F0302020204030204" pitchFamily="34" charset="0"/>
                <a:cs typeface="Calibri Light" panose="020F0302020204030204" pitchFamily="34" charset="0"/>
              </a:rPr>
              <a:t>Immediate page fault for the first instruction in the process</a:t>
            </a:r>
          </a:p>
          <a:p>
            <a:pPr>
              <a:spcBef>
                <a:spcPts val="500"/>
              </a:spcBef>
            </a:pPr>
            <a:r>
              <a:rPr lang="en-US" altLang="en-US" sz="2400" dirty="0">
                <a:latin typeface="Calibri Light" panose="020F0302020204030204" pitchFamily="34" charset="0"/>
                <a:cs typeface="Calibri Light" panose="020F0302020204030204" pitchFamily="34" charset="0"/>
              </a:rPr>
              <a:t>A given instruction could access multiple pages -&gt; multiple page faults</a:t>
            </a:r>
          </a:p>
          <a:p>
            <a:pPr lvl="1">
              <a:spcBef>
                <a:spcPts val="500"/>
              </a:spcBef>
            </a:pPr>
            <a:r>
              <a:rPr lang="en-US" altLang="en-US" sz="2400" dirty="0">
                <a:latin typeface="Calibri Light" panose="020F0302020204030204" pitchFamily="34" charset="0"/>
                <a:cs typeface="Calibri Light" panose="020F0302020204030204" pitchFamily="34" charset="0"/>
              </a:rPr>
              <a:t>E.g., suppose the following code</a:t>
            </a:r>
          </a:p>
          <a:p>
            <a:pPr marL="265112" lvl="1" indent="0">
              <a:spcBef>
                <a:spcPts val="500"/>
              </a:spcBef>
              <a:buNone/>
            </a:pPr>
            <a:endParaRPr lang="en-US" altLang="en-US" sz="2400" dirty="0">
              <a:latin typeface="Calibri Light" panose="020F0302020204030204" pitchFamily="34" charset="0"/>
              <a:cs typeface="Calibri Light" panose="020F0302020204030204" pitchFamily="34" charset="0"/>
            </a:endParaRPr>
          </a:p>
        </p:txBody>
      </p:sp>
      <p:pic>
        <p:nvPicPr>
          <p:cNvPr id="4" name="Picture 5">
            <a:extLst>
              <a:ext uri="{FF2B5EF4-FFF2-40B4-BE49-F238E27FC236}">
                <a16:creationId xmlns:a16="http://schemas.microsoft.com/office/drawing/2014/main" id="{C9FD2374-AC01-44A9-B5A0-03235B4630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15854" y="2741327"/>
            <a:ext cx="1703364" cy="37709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3">
            <a:extLst>
              <a:ext uri="{FF2B5EF4-FFF2-40B4-BE49-F238E27FC236}">
                <a16:creationId xmlns:a16="http://schemas.microsoft.com/office/drawing/2014/main" id="{AC426FB3-1630-47A5-A6EA-926D2A360C1D}"/>
              </a:ext>
            </a:extLst>
          </p:cNvPr>
          <p:cNvSpPr txBox="1"/>
          <p:nvPr/>
        </p:nvSpPr>
        <p:spPr>
          <a:xfrm>
            <a:off x="457200" y="3482104"/>
            <a:ext cx="6191025" cy="2862322"/>
          </a:xfrm>
          <a:prstGeom prst="rect">
            <a:avLst/>
          </a:prstGeom>
          <a:noFill/>
          <a:ln>
            <a:solidFill>
              <a:schemeClr val="accent1"/>
            </a:solidFill>
          </a:ln>
        </p:spPr>
        <p:txBody>
          <a:bodyPr wrap="square" rtlCol="0">
            <a:spAutoFit/>
          </a:bodyPr>
          <a:lstStyle/>
          <a:p>
            <a:r>
              <a:rPr lang="en-US" altLang="zh-CN" dirty="0">
                <a:latin typeface="Courier New" panose="02070309020205020404" pitchFamily="49" charset="0"/>
                <a:cs typeface="Courier New" panose="02070309020205020404" pitchFamily="49" charset="0"/>
              </a:rPr>
              <a:t>int d; </a:t>
            </a:r>
            <a:r>
              <a:rPr lang="en-US" altLang="zh-CN" dirty="0">
                <a:solidFill>
                  <a:schemeClr val="accent5">
                    <a:lumMod val="50000"/>
                  </a:schemeClr>
                </a:solidFill>
                <a:latin typeface="Courier New" panose="02070309020205020404" pitchFamily="49" charset="0"/>
                <a:cs typeface="Courier New" panose="02070309020205020404" pitchFamily="49" charset="0"/>
              </a:rPr>
              <a:t>//global variable</a:t>
            </a:r>
          </a:p>
          <a:p>
            <a:r>
              <a:rPr lang="en-US" altLang="zh-CN" dirty="0" err="1">
                <a:latin typeface="Courier New" panose="02070309020205020404" pitchFamily="49" charset="0"/>
                <a:cs typeface="Courier New" panose="02070309020205020404" pitchFamily="49" charset="0"/>
              </a:rPr>
              <a:t>int</a:t>
            </a:r>
            <a:r>
              <a:rPr lang="en-US" altLang="zh-CN" dirty="0">
                <a:latin typeface="Courier New" panose="02070309020205020404" pitchFamily="49" charset="0"/>
                <a:cs typeface="Courier New" panose="02070309020205020404" pitchFamily="49" charset="0"/>
              </a:rPr>
              <a:t> main(){</a:t>
            </a:r>
          </a:p>
          <a:p>
            <a:r>
              <a:rPr lang="en-US" altLang="zh-CN" dirty="0">
                <a:latin typeface="Courier New" panose="02070309020205020404" pitchFamily="49" charset="0"/>
                <a:cs typeface="Courier New" panose="02070309020205020404" pitchFamily="49" charset="0"/>
              </a:rPr>
              <a:t>   int </a:t>
            </a:r>
            <a:r>
              <a:rPr lang="en-US" altLang="zh-CN" dirty="0" err="1">
                <a:latin typeface="Courier New" panose="02070309020205020404" pitchFamily="49" charset="0"/>
                <a:cs typeface="Courier New" panose="02070309020205020404" pitchFamily="49" charset="0"/>
              </a:rPr>
              <a:t>i</a:t>
            </a:r>
            <a:r>
              <a:rPr lang="en-US" altLang="zh-CN" dirty="0">
                <a:latin typeface="Courier New" panose="02070309020205020404" pitchFamily="49" charset="0"/>
                <a:cs typeface="Courier New" panose="02070309020205020404" pitchFamily="49" charset="0"/>
              </a:rPr>
              <a:t>;   </a:t>
            </a:r>
            <a:r>
              <a:rPr lang="en-US" altLang="zh-CN" dirty="0">
                <a:solidFill>
                  <a:schemeClr val="accent5">
                    <a:lumMod val="50000"/>
                  </a:schemeClr>
                </a:solidFill>
                <a:latin typeface="Courier New" panose="02070309020205020404" pitchFamily="49" charset="0"/>
                <a:cs typeface="Courier New" panose="02070309020205020404" pitchFamily="49" charset="0"/>
              </a:rPr>
              <a:t>//local variable</a:t>
            </a:r>
          </a:p>
          <a:p>
            <a:r>
              <a:rPr lang="en-US" altLang="zh-CN" dirty="0">
                <a:latin typeface="Courier New" panose="02070309020205020404" pitchFamily="49" charset="0"/>
                <a:cs typeface="Courier New" panose="02070309020205020404" pitchFamily="49" charset="0"/>
              </a:rPr>
              <a:t>   int *p;  </a:t>
            </a:r>
            <a:r>
              <a:rPr lang="en-US" altLang="zh-CN" dirty="0">
                <a:solidFill>
                  <a:schemeClr val="accent5">
                    <a:lumMod val="50000"/>
                  </a:schemeClr>
                </a:solidFill>
                <a:latin typeface="Courier New" panose="02070309020205020404" pitchFamily="49" charset="0"/>
                <a:cs typeface="Courier New" panose="02070309020205020404" pitchFamily="49" charset="0"/>
              </a:rPr>
              <a:t>// pointer</a:t>
            </a:r>
          </a:p>
          <a:p>
            <a:r>
              <a:rPr lang="en-US" altLang="zh-CN" dirty="0">
                <a:latin typeface="Courier New" panose="02070309020205020404" pitchFamily="49" charset="0"/>
                <a:cs typeface="Courier New" panose="02070309020205020404" pitchFamily="49" charset="0"/>
              </a:rPr>
              <a:t>   p = (</a:t>
            </a:r>
            <a:r>
              <a:rPr lang="en-US" altLang="zh-CN" dirty="0" err="1">
                <a:latin typeface="Courier New" panose="02070309020205020404" pitchFamily="49" charset="0"/>
                <a:cs typeface="Courier New" panose="02070309020205020404" pitchFamily="49" charset="0"/>
              </a:rPr>
              <a:t>int</a:t>
            </a:r>
            <a:r>
              <a:rPr lang="en-US" altLang="zh-CN" dirty="0">
                <a:latin typeface="Courier New" panose="02070309020205020404" pitchFamily="49" charset="0"/>
                <a:cs typeface="Courier New" panose="02070309020205020404" pitchFamily="49" charset="0"/>
              </a:rPr>
              <a:t>*) </a:t>
            </a:r>
            <a:r>
              <a:rPr lang="en-US" altLang="zh-CN" dirty="0" err="1">
                <a:latin typeface="Courier New" panose="02070309020205020404" pitchFamily="49" charset="0"/>
                <a:cs typeface="Courier New" panose="02070309020205020404" pitchFamily="49" charset="0"/>
              </a:rPr>
              <a:t>malloc</a:t>
            </a:r>
            <a:r>
              <a:rPr lang="en-US" altLang="zh-CN" dirty="0">
                <a:latin typeface="Courier New" panose="02070309020205020404" pitchFamily="49" charset="0"/>
                <a:cs typeface="Courier New" panose="02070309020205020404" pitchFamily="49" charset="0"/>
              </a:rPr>
              <a:t>(</a:t>
            </a:r>
            <a:r>
              <a:rPr lang="en-US" altLang="zh-CN" dirty="0" err="1">
                <a:latin typeface="Courier New" panose="02070309020205020404" pitchFamily="49" charset="0"/>
                <a:cs typeface="Courier New" panose="02070309020205020404" pitchFamily="49" charset="0"/>
              </a:rPr>
              <a:t>sizeof</a:t>
            </a:r>
            <a:r>
              <a:rPr lang="en-US" altLang="zh-CN" dirty="0">
                <a:latin typeface="Courier New" panose="02070309020205020404" pitchFamily="49" charset="0"/>
                <a:cs typeface="Courier New" panose="02070309020205020404" pitchFamily="49" charset="0"/>
              </a:rPr>
              <a:t>(</a:t>
            </a:r>
            <a:r>
              <a:rPr lang="en-US" altLang="zh-CN" dirty="0" err="1">
                <a:latin typeface="Courier New" panose="02070309020205020404" pitchFamily="49" charset="0"/>
                <a:cs typeface="Courier New" panose="02070309020205020404" pitchFamily="49" charset="0"/>
              </a:rPr>
              <a:t>int</a:t>
            </a:r>
            <a:r>
              <a:rPr lang="en-US" altLang="zh-CN" dirty="0">
                <a:latin typeface="Courier New" panose="02070309020205020404" pitchFamily="49" charset="0"/>
                <a:cs typeface="Courier New" panose="02070309020205020404" pitchFamily="49" charset="0"/>
              </a:rPr>
              <a:t>))</a:t>
            </a:r>
          </a:p>
          <a:p>
            <a:r>
              <a:rPr lang="en-US" altLang="zh-CN" dirty="0">
                <a:latin typeface="Courier New" panose="02070309020205020404" pitchFamily="49" charset="0"/>
                <a:cs typeface="Courier New" panose="02070309020205020404" pitchFamily="49" charset="0"/>
              </a:rPr>
              <a:t>   … …</a:t>
            </a:r>
          </a:p>
          <a:p>
            <a:pPr marL="355600"/>
            <a:r>
              <a:rPr lang="en-US" altLang="zh-CN" dirty="0">
                <a:solidFill>
                  <a:srgbClr val="FF0000"/>
                </a:solidFill>
                <a:latin typeface="Courier New" panose="02070309020205020404" pitchFamily="49" charset="0"/>
                <a:cs typeface="Courier New" panose="02070309020205020404" pitchFamily="49" charset="0"/>
              </a:rPr>
              <a:t>//Thinking</a:t>
            </a:r>
            <a:r>
              <a:rPr lang="zh-CN" altLang="en-US" dirty="0">
                <a:solidFill>
                  <a:srgbClr val="FF0000"/>
                </a:solidFill>
                <a:latin typeface="Courier New" panose="02070309020205020404" pitchFamily="49" charset="0"/>
                <a:cs typeface="Courier New" panose="02070309020205020404" pitchFamily="49" charset="0"/>
              </a:rPr>
              <a:t>： </a:t>
            </a:r>
            <a:r>
              <a:rPr lang="en-US" altLang="zh-CN" dirty="0">
                <a:solidFill>
                  <a:srgbClr val="FF0000"/>
                </a:solidFill>
                <a:latin typeface="Courier New" panose="02070309020205020404" pitchFamily="49" charset="0"/>
                <a:cs typeface="Courier New" panose="02070309020205020404" pitchFamily="49" charset="0"/>
              </a:rPr>
              <a:t>how many pages are usually //accessed for the following instruction </a:t>
            </a:r>
            <a:r>
              <a:rPr lang="en-US" altLang="zh-CN" dirty="0">
                <a:latin typeface="Courier New" panose="02070309020205020404" pitchFamily="49" charset="0"/>
                <a:cs typeface="Courier New" panose="02070309020205020404" pitchFamily="49" charset="0"/>
              </a:rPr>
              <a:t>*p= </a:t>
            </a:r>
            <a:r>
              <a:rPr lang="en-US" altLang="zh-CN" dirty="0" err="1">
                <a:latin typeface="Courier New" panose="02070309020205020404" pitchFamily="49" charset="0"/>
                <a:cs typeface="Courier New" panose="02070309020205020404" pitchFamily="49" charset="0"/>
              </a:rPr>
              <a:t>i</a:t>
            </a:r>
            <a:r>
              <a:rPr lang="en-US" altLang="zh-CN" dirty="0">
                <a:latin typeface="Courier New" panose="02070309020205020404" pitchFamily="49" charset="0"/>
                <a:cs typeface="Courier New" panose="02070309020205020404" pitchFamily="49" charset="0"/>
              </a:rPr>
              <a:t> + d; </a:t>
            </a:r>
          </a:p>
          <a:p>
            <a:r>
              <a:rPr lang="en-US" altLang="zh-CN" dirty="0">
                <a:latin typeface="Courier New" panose="02070309020205020404" pitchFamily="49" charset="0"/>
                <a:cs typeface="Courier New" panose="02070309020205020404" pitchFamily="49" charset="0"/>
              </a:rPr>
              <a:t>}</a:t>
            </a:r>
            <a:endParaRPr lang="zh-CN" alt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6653165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45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459">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945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459">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459">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a:xfrm>
            <a:off x="1262063" y="188913"/>
            <a:ext cx="7159625" cy="576262"/>
          </a:xfrm>
        </p:spPr>
        <p:txBody>
          <a:bodyPr/>
          <a:lstStyle/>
          <a:p>
            <a:pPr eaLnBrk="1" hangingPunct="1"/>
            <a:r>
              <a:rPr lang="en-US" altLang="en-US" dirty="0"/>
              <a:t>Locality Reference</a:t>
            </a:r>
            <a:endParaRPr lang="en-US" altLang="en-US" sz="2400" dirty="0"/>
          </a:p>
        </p:txBody>
      </p:sp>
      <p:sp>
        <p:nvSpPr>
          <p:cNvPr id="54275" name="Rectangle 3"/>
          <p:cNvSpPr>
            <a:spLocks noGrp="1" noChangeArrowheads="1"/>
          </p:cNvSpPr>
          <p:nvPr>
            <p:ph type="body" idx="1"/>
          </p:nvPr>
        </p:nvSpPr>
        <p:spPr>
          <a:xfrm>
            <a:off x="304800" y="942595"/>
            <a:ext cx="8839200" cy="5405747"/>
          </a:xfrm>
        </p:spPr>
        <p:txBody>
          <a:bodyPr/>
          <a:lstStyle/>
          <a:p>
            <a:r>
              <a:rPr lang="en-US" altLang="zh-CN" sz="2400" dirty="0">
                <a:solidFill>
                  <a:srgbClr val="3366FF"/>
                </a:solidFill>
                <a:latin typeface="Calibri Light" panose="020F0302020204030204" pitchFamily="34" charset="0"/>
                <a:cs typeface="Calibri Light" panose="020F0302020204030204" pitchFamily="34" charset="0"/>
              </a:rPr>
              <a:t>Locality of reference</a:t>
            </a:r>
          </a:p>
          <a:p>
            <a:pPr lvl="1"/>
            <a:r>
              <a:rPr lang="en-US" altLang="zh-CN" sz="2400" dirty="0">
                <a:latin typeface="Calibri Light" panose="020F0302020204030204" pitchFamily="34" charset="0"/>
                <a:cs typeface="Calibri Light" panose="020F0302020204030204" pitchFamily="34" charset="0"/>
              </a:rPr>
              <a:t>The tendency of processes to reference memory in patterns rather than randomly</a:t>
            </a:r>
          </a:p>
          <a:p>
            <a:pPr lvl="1"/>
            <a:r>
              <a:rPr lang="en-US" altLang="zh-CN" sz="2400" dirty="0">
                <a:solidFill>
                  <a:srgbClr val="FF0000"/>
                </a:solidFill>
                <a:latin typeface="Calibri Light" panose="020F0302020204030204" pitchFamily="34" charset="0"/>
                <a:cs typeface="Calibri Light" panose="020F0302020204030204" pitchFamily="34" charset="0"/>
              </a:rPr>
              <a:t>Results in reasonable performance from demand paging</a:t>
            </a:r>
          </a:p>
          <a:p>
            <a:pPr lvl="1">
              <a:buFont typeface="Monotype Sorts" pitchFamily="-84" charset="2"/>
              <a:buNone/>
            </a:pPr>
            <a:endParaRPr lang="en-US" altLang="en-US" sz="2400" dirty="0">
              <a:latin typeface="Calibri Light" panose="020F0302020204030204" pitchFamily="34" charset="0"/>
              <a:cs typeface="Calibri Light" panose="020F0302020204030204" pitchFamily="34" charset="0"/>
            </a:endParaRPr>
          </a:p>
        </p:txBody>
      </p:sp>
      <p:pic>
        <p:nvPicPr>
          <p:cNvPr id="6" name="图片 5">
            <a:extLst>
              <a:ext uri="{FF2B5EF4-FFF2-40B4-BE49-F238E27FC236}">
                <a16:creationId xmlns:a16="http://schemas.microsoft.com/office/drawing/2014/main" id="{2C053CD7-5083-41D0-BF00-033F2744AAD8}"/>
              </a:ext>
            </a:extLst>
          </p:cNvPr>
          <p:cNvPicPr>
            <a:picLocks noChangeAspect="1"/>
          </p:cNvPicPr>
          <p:nvPr/>
        </p:nvPicPr>
        <p:blipFill rotWithShape="1">
          <a:blip r:embed="rId3"/>
          <a:srcRect b="7168"/>
          <a:stretch/>
        </p:blipFill>
        <p:spPr>
          <a:xfrm>
            <a:off x="304800" y="2622909"/>
            <a:ext cx="3589867" cy="3292496"/>
          </a:xfrm>
          <a:prstGeom prst="rect">
            <a:avLst/>
          </a:prstGeom>
        </p:spPr>
      </p:pic>
      <p:sp>
        <p:nvSpPr>
          <p:cNvPr id="7" name="文本框 6">
            <a:extLst>
              <a:ext uri="{FF2B5EF4-FFF2-40B4-BE49-F238E27FC236}">
                <a16:creationId xmlns:a16="http://schemas.microsoft.com/office/drawing/2014/main" id="{D4ACEA4E-4463-470F-A20F-16228A4F695F}"/>
              </a:ext>
            </a:extLst>
          </p:cNvPr>
          <p:cNvSpPr txBox="1"/>
          <p:nvPr/>
        </p:nvSpPr>
        <p:spPr>
          <a:xfrm>
            <a:off x="1091494" y="5918479"/>
            <a:ext cx="2508956" cy="646331"/>
          </a:xfrm>
          <a:prstGeom prst="rect">
            <a:avLst/>
          </a:prstGeom>
          <a:noFill/>
        </p:spPr>
        <p:txBody>
          <a:bodyPr wrap="square">
            <a:spAutoFit/>
          </a:bodyPr>
          <a:lstStyle/>
          <a:p>
            <a:r>
              <a:rPr lang="en-US" altLang="zh-CN" dirty="0">
                <a:latin typeface="Calibri Light" panose="020F0302020204030204" pitchFamily="34" charset="0"/>
                <a:cs typeface="Calibri Light" panose="020F0302020204030204" pitchFamily="34" charset="0"/>
              </a:rPr>
              <a:t>Locality in a memory-reference pattern</a:t>
            </a:r>
            <a:endParaRPr lang="zh-CN" altLang="en-US" dirty="0">
              <a:latin typeface="Calibri Light" panose="020F0302020204030204" pitchFamily="34" charset="0"/>
              <a:cs typeface="Calibri Light" panose="020F0302020204030204" pitchFamily="34" charset="0"/>
            </a:endParaRPr>
          </a:p>
        </p:txBody>
      </p:sp>
      <p:sp>
        <p:nvSpPr>
          <p:cNvPr id="9" name="文本框 8">
            <a:extLst>
              <a:ext uri="{FF2B5EF4-FFF2-40B4-BE49-F238E27FC236}">
                <a16:creationId xmlns:a16="http://schemas.microsoft.com/office/drawing/2014/main" id="{9A044737-C580-4CEF-BF4A-BF07BAB96263}"/>
              </a:ext>
            </a:extLst>
          </p:cNvPr>
          <p:cNvSpPr txBox="1"/>
          <p:nvPr/>
        </p:nvSpPr>
        <p:spPr>
          <a:xfrm>
            <a:off x="4081639" y="3239068"/>
            <a:ext cx="4600222" cy="2362185"/>
          </a:xfrm>
          <a:prstGeom prst="rect">
            <a:avLst/>
          </a:prstGeom>
          <a:noFill/>
        </p:spPr>
        <p:txBody>
          <a:bodyPr wrap="square">
            <a:spAutoFit/>
          </a:bodyPr>
          <a:lstStyle/>
          <a:p>
            <a:pPr marL="342900" indent="-342900">
              <a:spcAft>
                <a:spcPts val="300"/>
              </a:spcAft>
              <a:buFont typeface="Arial" panose="020B0604020202020204" pitchFamily="34" charset="0"/>
              <a:buChar char="•"/>
            </a:pPr>
            <a:r>
              <a:rPr lang="en-US" altLang="zh-CN" sz="2000" dirty="0">
                <a:latin typeface="Calibri Light" panose="020F0302020204030204" pitchFamily="34" charset="0"/>
                <a:cs typeface="Calibri Light" panose="020F0302020204030204" pitchFamily="34" charset="0"/>
              </a:rPr>
              <a:t>It will fault for the pages in its locality until all these pages are in memory</a:t>
            </a:r>
          </a:p>
          <a:p>
            <a:pPr marL="342900" indent="-342900">
              <a:spcAft>
                <a:spcPts val="300"/>
              </a:spcAft>
              <a:buFont typeface="Arial" panose="020B0604020202020204" pitchFamily="34" charset="0"/>
              <a:buChar char="•"/>
            </a:pPr>
            <a:r>
              <a:rPr lang="en-US" altLang="zh-CN" sz="2000" dirty="0">
                <a:latin typeface="Calibri Light" panose="020F0302020204030204" pitchFamily="34" charset="0"/>
                <a:cs typeface="Calibri Light" panose="020F0302020204030204" pitchFamily="34" charset="0"/>
              </a:rPr>
              <a:t>It will not fault again until it changes localities</a:t>
            </a:r>
          </a:p>
          <a:p>
            <a:pPr marL="342900" indent="-342900">
              <a:spcAft>
                <a:spcPts val="300"/>
              </a:spcAft>
              <a:buFont typeface="Arial" panose="020B0604020202020204" pitchFamily="34" charset="0"/>
              <a:buChar char="•"/>
            </a:pPr>
            <a:r>
              <a:rPr lang="en-US" altLang="en-US" sz="2000" dirty="0">
                <a:latin typeface="Calibri Light" panose="020F0302020204030204" pitchFamily="34" charset="0"/>
                <a:cs typeface="Calibri Light" panose="020F0302020204030204" pitchFamily="34" charset="0"/>
              </a:rPr>
              <a:t>Process migrates from one locality to another over time</a:t>
            </a:r>
          </a:p>
          <a:p>
            <a:pPr marL="342900" indent="-342900">
              <a:spcAft>
                <a:spcPts val="300"/>
              </a:spcAft>
              <a:buFont typeface="Arial" panose="020B0604020202020204" pitchFamily="34" charset="0"/>
              <a:buChar char="•"/>
            </a:pPr>
            <a:r>
              <a:rPr lang="en-US" altLang="en-US" sz="2000" dirty="0">
                <a:latin typeface="Calibri Light" panose="020F0302020204030204" pitchFamily="34" charset="0"/>
                <a:cs typeface="Calibri Light" panose="020F0302020204030204" pitchFamily="34" charset="0"/>
              </a:rPr>
              <a:t>Localities may overlap (over time)</a:t>
            </a:r>
          </a:p>
        </p:txBody>
      </p:sp>
    </p:spTree>
    <p:extLst>
      <p:ext uri="{BB962C8B-B14F-4D97-AF65-F5344CB8AC3E}">
        <p14:creationId xmlns:p14="http://schemas.microsoft.com/office/powerpoint/2010/main" val="3225014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427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427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427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9">
            <a:extLst>
              <a:ext uri="{FF2B5EF4-FFF2-40B4-BE49-F238E27FC236}">
                <a16:creationId xmlns:a16="http://schemas.microsoft.com/office/drawing/2014/main" id="{27A0DB57-D146-4E9C-81B7-C96F4BD338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44220" y="3785301"/>
            <a:ext cx="4103961" cy="1896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2" name="Rectangle 2"/>
          <p:cNvSpPr>
            <a:spLocks noGrp="1" noChangeArrowheads="1"/>
          </p:cNvSpPr>
          <p:nvPr>
            <p:ph type="title"/>
          </p:nvPr>
        </p:nvSpPr>
        <p:spPr>
          <a:xfrm>
            <a:off x="457200" y="125413"/>
            <a:ext cx="8229600" cy="576262"/>
          </a:xfrm>
        </p:spPr>
        <p:txBody>
          <a:bodyPr/>
          <a:lstStyle/>
          <a:p>
            <a:pPr eaLnBrk="1" hangingPunct="1"/>
            <a:r>
              <a:rPr lang="en-US" altLang="en-US"/>
              <a:t>Copy-on-Write</a:t>
            </a:r>
          </a:p>
        </p:txBody>
      </p:sp>
      <p:pic>
        <p:nvPicPr>
          <p:cNvPr id="4" name="Picture 4" descr="9">
            <a:extLst>
              <a:ext uri="{FF2B5EF4-FFF2-40B4-BE49-F238E27FC236}">
                <a16:creationId xmlns:a16="http://schemas.microsoft.com/office/drawing/2014/main" id="{C8B2E293-3CF5-46C3-872E-0E1060031A3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8940" y="3875742"/>
            <a:ext cx="3907164" cy="1571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 name="直接连接符 2">
            <a:extLst>
              <a:ext uri="{FF2B5EF4-FFF2-40B4-BE49-F238E27FC236}">
                <a16:creationId xmlns:a16="http://schemas.microsoft.com/office/drawing/2014/main" id="{69AADC5B-896F-487B-B64B-F81112CED0A6}"/>
              </a:ext>
            </a:extLst>
          </p:cNvPr>
          <p:cNvCxnSpPr/>
          <p:nvPr/>
        </p:nvCxnSpPr>
        <p:spPr bwMode="auto">
          <a:xfrm>
            <a:off x="4525505" y="3951047"/>
            <a:ext cx="0" cy="2471263"/>
          </a:xfrm>
          <a:prstGeom prst="line">
            <a:avLst/>
          </a:prstGeom>
          <a:solidFill>
            <a:schemeClr val="accent1"/>
          </a:solidFill>
          <a:ln w="9525" cap="flat" cmpd="sng" algn="ctr">
            <a:solidFill>
              <a:schemeClr val="tx1"/>
            </a:solidFill>
            <a:prstDash val="dash"/>
            <a:round/>
            <a:headEnd type="none" w="med" len="med"/>
            <a:tailEnd type="none" w="med" len="med"/>
          </a:ln>
          <a:effectLst/>
        </p:spPr>
      </p:cxnSp>
      <p:graphicFrame>
        <p:nvGraphicFramePr>
          <p:cNvPr id="9" name="Table 13">
            <a:extLst>
              <a:ext uri="{FF2B5EF4-FFF2-40B4-BE49-F238E27FC236}">
                <a16:creationId xmlns:a16="http://schemas.microsoft.com/office/drawing/2014/main" id="{E38200B4-D471-4A27-8280-599E3A52076E}"/>
              </a:ext>
            </a:extLst>
          </p:cNvPr>
          <p:cNvGraphicFramePr>
            <a:graphicFrameLocks noGrp="1"/>
          </p:cNvGraphicFramePr>
          <p:nvPr/>
        </p:nvGraphicFramePr>
        <p:xfrm>
          <a:off x="1363168" y="5443124"/>
          <a:ext cx="336995" cy="914400"/>
        </p:xfrm>
        <a:graphic>
          <a:graphicData uri="http://schemas.openxmlformats.org/drawingml/2006/table">
            <a:tbl>
              <a:tblPr firstRow="1" bandRow="1">
                <a:tableStyleId>{5C22544A-7EE6-4342-B048-85BDC9FD1C3A}</a:tableStyleId>
              </a:tblPr>
              <a:tblGrid>
                <a:gridCol w="336995">
                  <a:extLst>
                    <a:ext uri="{9D8B030D-6E8A-4147-A177-3AD203B41FA5}">
                      <a16:colId xmlns:a16="http://schemas.microsoft.com/office/drawing/2014/main" val="205681830"/>
                    </a:ext>
                  </a:extLst>
                </a:gridCol>
              </a:tblGrid>
              <a:tr h="304800">
                <a:tc>
                  <a:txBody>
                    <a:bodyPr/>
                    <a:lstStyle/>
                    <a:p>
                      <a:r>
                        <a:rPr lang="en-US" altLang="zh-CN" sz="1400" b="0" dirty="0">
                          <a:solidFill>
                            <a:schemeClr val="tx1"/>
                          </a:solidFill>
                        </a:rPr>
                        <a:t>0</a:t>
                      </a:r>
                      <a:endParaRPr lang="zh-CN" altLang="en-US" sz="1400" b="0" dirty="0">
                        <a:solidFill>
                          <a:schemeClr val="tx1"/>
                        </a:solidFill>
                      </a:endParaRPr>
                    </a:p>
                  </a:txBody>
                  <a:tcPr>
                    <a:noFill/>
                  </a:tcPr>
                </a:tc>
                <a:extLst>
                  <a:ext uri="{0D108BD9-81ED-4DB2-BD59-A6C34878D82A}">
                    <a16:rowId xmlns:a16="http://schemas.microsoft.com/office/drawing/2014/main" val="3590178982"/>
                  </a:ext>
                </a:extLst>
              </a:tr>
              <a:tr h="304800">
                <a:tc>
                  <a:txBody>
                    <a:bodyPr/>
                    <a:lstStyle/>
                    <a:p>
                      <a:r>
                        <a:rPr lang="en-US" altLang="zh-CN" sz="1400" b="0" dirty="0">
                          <a:solidFill>
                            <a:schemeClr val="tx1"/>
                          </a:solidFill>
                        </a:rPr>
                        <a:t>1</a:t>
                      </a:r>
                      <a:endParaRPr lang="zh-CN" altLang="en-US" sz="1400" b="0" dirty="0">
                        <a:solidFill>
                          <a:schemeClr val="tx1"/>
                        </a:solidFill>
                      </a:endParaRPr>
                    </a:p>
                  </a:txBody>
                  <a:tcPr>
                    <a:noFill/>
                  </a:tcPr>
                </a:tc>
                <a:extLst>
                  <a:ext uri="{0D108BD9-81ED-4DB2-BD59-A6C34878D82A}">
                    <a16:rowId xmlns:a16="http://schemas.microsoft.com/office/drawing/2014/main" val="196800292"/>
                  </a:ext>
                </a:extLst>
              </a:tr>
              <a:tr h="304800">
                <a:tc>
                  <a:txBody>
                    <a:bodyPr/>
                    <a:lstStyle/>
                    <a:p>
                      <a:r>
                        <a:rPr lang="en-US" altLang="zh-CN" sz="1400" b="0" dirty="0">
                          <a:solidFill>
                            <a:schemeClr val="tx1"/>
                          </a:solidFill>
                        </a:rPr>
                        <a:t>2</a:t>
                      </a:r>
                      <a:endParaRPr lang="zh-CN" altLang="en-US" sz="1400" b="0" dirty="0">
                        <a:solidFill>
                          <a:schemeClr val="tx1"/>
                        </a:solidFill>
                      </a:endParaRPr>
                    </a:p>
                  </a:txBody>
                  <a:tcPr>
                    <a:noFill/>
                  </a:tcPr>
                </a:tc>
                <a:extLst>
                  <a:ext uri="{0D108BD9-81ED-4DB2-BD59-A6C34878D82A}">
                    <a16:rowId xmlns:a16="http://schemas.microsoft.com/office/drawing/2014/main" val="4001127406"/>
                  </a:ext>
                </a:extLst>
              </a:tr>
            </a:tbl>
          </a:graphicData>
        </a:graphic>
      </p:graphicFrame>
      <p:sp>
        <p:nvSpPr>
          <p:cNvPr id="25603" name="Rectangle 3"/>
          <p:cNvSpPr>
            <a:spLocks noGrp="1" noChangeArrowheads="1"/>
          </p:cNvSpPr>
          <p:nvPr>
            <p:ph type="body" idx="1"/>
          </p:nvPr>
        </p:nvSpPr>
        <p:spPr>
          <a:xfrm>
            <a:off x="229993" y="1020077"/>
            <a:ext cx="8762113" cy="5508702"/>
          </a:xfrm>
        </p:spPr>
        <p:txBody>
          <a:bodyPr/>
          <a:lstStyle/>
          <a:p>
            <a:r>
              <a:rPr lang="en-US" altLang="en-US" sz="2400" dirty="0">
                <a:solidFill>
                  <a:srgbClr val="3366FF"/>
                </a:solidFill>
                <a:latin typeface="Calibri Light" panose="020F0302020204030204" pitchFamily="34" charset="0"/>
                <a:cs typeface="Calibri Light" panose="020F0302020204030204" pitchFamily="34" charset="0"/>
              </a:rPr>
              <a:t>Copy-on-Write (COW) </a:t>
            </a:r>
            <a:r>
              <a:rPr lang="en-US" altLang="en-US" sz="2400" dirty="0">
                <a:latin typeface="Calibri Light" panose="020F0302020204030204" pitchFamily="34" charset="0"/>
                <a:cs typeface="Calibri Light" panose="020F0302020204030204" pitchFamily="34" charset="0"/>
              </a:rPr>
              <a:t>allows both parent and child processes to initially </a:t>
            </a:r>
            <a:r>
              <a:rPr lang="en-US" altLang="en-US" sz="2400" i="1" dirty="0">
                <a:solidFill>
                  <a:srgbClr val="FF0000"/>
                </a:solidFill>
                <a:latin typeface="Calibri Light" panose="020F0302020204030204" pitchFamily="34" charset="0"/>
                <a:cs typeface="Calibri Light" panose="020F0302020204030204" pitchFamily="34" charset="0"/>
              </a:rPr>
              <a:t>share</a:t>
            </a:r>
            <a:r>
              <a:rPr lang="en-US" altLang="en-US" sz="2400" dirty="0">
                <a:solidFill>
                  <a:srgbClr val="FF0000"/>
                </a:solidFill>
                <a:latin typeface="Calibri Light" panose="020F0302020204030204" pitchFamily="34" charset="0"/>
                <a:cs typeface="Calibri Light" panose="020F0302020204030204" pitchFamily="34" charset="0"/>
              </a:rPr>
              <a:t> the same pages </a:t>
            </a:r>
            <a:r>
              <a:rPr lang="en-US" altLang="en-US" sz="2400" dirty="0">
                <a:latin typeface="Calibri Light" panose="020F0302020204030204" pitchFamily="34" charset="0"/>
                <a:cs typeface="Calibri Light" panose="020F0302020204030204" pitchFamily="34" charset="0"/>
              </a:rPr>
              <a:t>in memory (</a:t>
            </a:r>
            <a:r>
              <a:rPr lang="en-US" altLang="en-US" sz="2400" dirty="0" err="1">
                <a:solidFill>
                  <a:srgbClr val="C00000"/>
                </a:solidFill>
                <a:latin typeface="Calibri Light" panose="020F0302020204030204" pitchFamily="34" charset="0"/>
                <a:cs typeface="Calibri Light" panose="020F0302020204030204" pitchFamily="34" charset="0"/>
              </a:rPr>
              <a:t>vfork</a:t>
            </a:r>
            <a:r>
              <a:rPr lang="en-US" altLang="en-US" sz="2400" dirty="0">
                <a:latin typeface="Calibri Light" panose="020F0302020204030204" pitchFamily="34" charset="0"/>
                <a:cs typeface="Calibri Light" panose="020F0302020204030204" pitchFamily="34" charset="0"/>
              </a:rPr>
              <a:t> instead of </a:t>
            </a:r>
            <a:r>
              <a:rPr lang="en-US" altLang="en-US" sz="2400" dirty="0">
                <a:solidFill>
                  <a:srgbClr val="C00000"/>
                </a:solidFill>
                <a:latin typeface="Calibri Light" panose="020F0302020204030204" pitchFamily="34" charset="0"/>
                <a:cs typeface="Calibri Light" panose="020F0302020204030204" pitchFamily="34" charset="0"/>
              </a:rPr>
              <a:t>fork</a:t>
            </a:r>
            <a:r>
              <a:rPr lang="en-US" altLang="en-US" sz="2400" dirty="0">
                <a:latin typeface="Calibri Light" panose="020F0302020204030204" pitchFamily="34" charset="0"/>
                <a:cs typeface="Calibri Light" panose="020F0302020204030204" pitchFamily="34" charset="0"/>
              </a:rPr>
              <a:t>)</a:t>
            </a:r>
          </a:p>
          <a:p>
            <a:pPr lvl="1"/>
            <a:r>
              <a:rPr lang="en-US" altLang="en-US" sz="2000" dirty="0">
                <a:latin typeface="Calibri Light" panose="020F0302020204030204" pitchFamily="34" charset="0"/>
                <a:cs typeface="Calibri Light" panose="020F0302020204030204" pitchFamily="34" charset="0"/>
              </a:rPr>
              <a:t>When a child process is initially created, </a:t>
            </a:r>
          </a:p>
          <a:p>
            <a:pPr marL="720725" lvl="2" indent="-268288"/>
            <a:r>
              <a:rPr lang="en-US" altLang="en-US" sz="2000" dirty="0">
                <a:latin typeface="Calibri Light" panose="020F0302020204030204" pitchFamily="34" charset="0"/>
                <a:cs typeface="Calibri Light" panose="020F0302020204030204" pitchFamily="34" charset="0"/>
              </a:rPr>
              <a:t>only copy the page table of its parent</a:t>
            </a:r>
          </a:p>
          <a:p>
            <a:pPr marL="720725" lvl="2" indent="-268288"/>
            <a:r>
              <a:rPr lang="en-US" altLang="en-US" sz="2000" dirty="0">
                <a:latin typeface="Calibri Light" panose="020F0302020204030204" pitchFamily="34" charset="0"/>
                <a:cs typeface="Calibri Light" panose="020F0302020204030204" pitchFamily="34" charset="0"/>
              </a:rPr>
              <a:t>share parents’ pages</a:t>
            </a:r>
          </a:p>
          <a:p>
            <a:pPr marL="720725" lvl="2" indent="-268288"/>
            <a:r>
              <a:rPr lang="en-US" altLang="en-US" sz="2000" dirty="0">
                <a:latin typeface="Calibri Light" panose="020F0302020204030204" pitchFamily="34" charset="0"/>
                <a:cs typeface="Calibri Light" panose="020F0302020204030204" pitchFamily="34" charset="0"/>
              </a:rPr>
              <a:t>the shared pages are write-protected (using protection bits of page tables). </a:t>
            </a:r>
          </a:p>
          <a:p>
            <a:pPr marL="720725" lvl="2" indent="-268288"/>
            <a:r>
              <a:rPr lang="en-US" altLang="en-US" sz="2000" dirty="0">
                <a:latin typeface="Calibri Light" panose="020F0302020204030204" pitchFamily="34" charset="0"/>
                <a:cs typeface="Calibri Light" panose="020F0302020204030204" pitchFamily="34" charset="0"/>
              </a:rPr>
              <a:t>If either process modifies a shared page, then copy that page</a:t>
            </a:r>
          </a:p>
        </p:txBody>
      </p:sp>
      <p:sp>
        <p:nvSpPr>
          <p:cNvPr id="6" name="文本框 5">
            <a:extLst>
              <a:ext uri="{FF2B5EF4-FFF2-40B4-BE49-F238E27FC236}">
                <a16:creationId xmlns:a16="http://schemas.microsoft.com/office/drawing/2014/main" id="{D6255D63-9083-4C43-AB01-8CAC79FA6411}"/>
              </a:ext>
            </a:extLst>
          </p:cNvPr>
          <p:cNvSpPr txBox="1"/>
          <p:nvPr/>
        </p:nvSpPr>
        <p:spPr>
          <a:xfrm>
            <a:off x="330716" y="5453241"/>
            <a:ext cx="931730" cy="523220"/>
          </a:xfrm>
          <a:prstGeom prst="rect">
            <a:avLst/>
          </a:prstGeom>
          <a:noFill/>
        </p:spPr>
        <p:txBody>
          <a:bodyPr wrap="none" rtlCol="0">
            <a:spAutoFit/>
          </a:bodyPr>
          <a:lstStyle/>
          <a:p>
            <a:pPr algn="ctr"/>
            <a:r>
              <a:rPr lang="en-US" altLang="zh-CN" sz="1400" dirty="0">
                <a:latin typeface="Calibri Light" panose="020F0302020204030204" pitchFamily="34" charset="0"/>
                <a:cs typeface="Calibri Light" panose="020F0302020204030204" pitchFamily="34" charset="0"/>
              </a:rPr>
              <a:t>Page table</a:t>
            </a:r>
          </a:p>
          <a:p>
            <a:pPr algn="ctr"/>
            <a:r>
              <a:rPr lang="en-US" altLang="zh-CN" sz="1400" dirty="0">
                <a:latin typeface="Calibri Light" panose="020F0302020204030204" pitchFamily="34" charset="0"/>
                <a:cs typeface="Calibri Light" panose="020F0302020204030204" pitchFamily="34" charset="0"/>
              </a:rPr>
              <a:t> </a:t>
            </a:r>
            <a:r>
              <a:rPr lang="en-US" altLang="zh-CN" sz="1400" dirty="0">
                <a:solidFill>
                  <a:srgbClr val="00B050"/>
                </a:solidFill>
                <a:latin typeface="Calibri Light" panose="020F0302020204030204" pitchFamily="34" charset="0"/>
                <a:cs typeface="Calibri Light" panose="020F0302020204030204" pitchFamily="34" charset="0"/>
              </a:rPr>
              <a:t>parent</a:t>
            </a:r>
            <a:endParaRPr lang="zh-CN" altLang="en-US" sz="1400" dirty="0">
              <a:solidFill>
                <a:srgbClr val="00B050"/>
              </a:solidFill>
              <a:latin typeface="Calibri Light" panose="020F0302020204030204" pitchFamily="34" charset="0"/>
              <a:cs typeface="Calibri Light" panose="020F0302020204030204" pitchFamily="34" charset="0"/>
            </a:endParaRPr>
          </a:p>
        </p:txBody>
      </p:sp>
      <p:sp>
        <p:nvSpPr>
          <p:cNvPr id="17" name="文本框 16">
            <a:extLst>
              <a:ext uri="{FF2B5EF4-FFF2-40B4-BE49-F238E27FC236}">
                <a16:creationId xmlns:a16="http://schemas.microsoft.com/office/drawing/2014/main" id="{8555A05A-1D67-464B-8038-E548B8C54A02}"/>
              </a:ext>
            </a:extLst>
          </p:cNvPr>
          <p:cNvSpPr txBox="1"/>
          <p:nvPr/>
        </p:nvSpPr>
        <p:spPr>
          <a:xfrm>
            <a:off x="3359293" y="5503866"/>
            <a:ext cx="931730" cy="523220"/>
          </a:xfrm>
          <a:prstGeom prst="rect">
            <a:avLst/>
          </a:prstGeom>
          <a:noFill/>
        </p:spPr>
        <p:txBody>
          <a:bodyPr wrap="none" rtlCol="0">
            <a:spAutoFit/>
          </a:bodyPr>
          <a:lstStyle/>
          <a:p>
            <a:pPr algn="ctr"/>
            <a:r>
              <a:rPr lang="en-US" altLang="zh-CN" sz="1400" dirty="0">
                <a:latin typeface="Calibri Light" panose="020F0302020204030204" pitchFamily="34" charset="0"/>
                <a:cs typeface="Calibri Light" panose="020F0302020204030204" pitchFamily="34" charset="0"/>
              </a:rPr>
              <a:t>Page table</a:t>
            </a:r>
          </a:p>
          <a:p>
            <a:pPr algn="ctr"/>
            <a:r>
              <a:rPr lang="en-US" altLang="zh-CN" sz="1400" dirty="0">
                <a:latin typeface="Calibri Light" panose="020F0302020204030204" pitchFamily="34" charset="0"/>
                <a:cs typeface="Calibri Light" panose="020F0302020204030204" pitchFamily="34" charset="0"/>
              </a:rPr>
              <a:t> </a:t>
            </a:r>
            <a:r>
              <a:rPr lang="en-US" altLang="zh-CN" sz="1400" dirty="0">
                <a:solidFill>
                  <a:srgbClr val="00B050"/>
                </a:solidFill>
                <a:latin typeface="Calibri Light" panose="020F0302020204030204" pitchFamily="34" charset="0"/>
                <a:cs typeface="Calibri Light" panose="020F0302020204030204" pitchFamily="34" charset="0"/>
              </a:rPr>
              <a:t>child</a:t>
            </a:r>
            <a:endParaRPr lang="zh-CN" altLang="en-US" sz="1400" dirty="0">
              <a:solidFill>
                <a:srgbClr val="00B050"/>
              </a:solidFill>
              <a:latin typeface="Calibri Light" panose="020F0302020204030204" pitchFamily="34" charset="0"/>
              <a:cs typeface="Calibri Light" panose="020F0302020204030204" pitchFamily="34" charset="0"/>
            </a:endParaRPr>
          </a:p>
        </p:txBody>
      </p:sp>
      <p:sp>
        <p:nvSpPr>
          <p:cNvPr id="22" name="文本框 21">
            <a:extLst>
              <a:ext uri="{FF2B5EF4-FFF2-40B4-BE49-F238E27FC236}">
                <a16:creationId xmlns:a16="http://schemas.microsoft.com/office/drawing/2014/main" id="{177F7E6E-012A-428F-A8D2-986F02B1EBE0}"/>
              </a:ext>
            </a:extLst>
          </p:cNvPr>
          <p:cNvSpPr txBox="1"/>
          <p:nvPr/>
        </p:nvSpPr>
        <p:spPr>
          <a:xfrm>
            <a:off x="4672516" y="5503866"/>
            <a:ext cx="931730" cy="523220"/>
          </a:xfrm>
          <a:prstGeom prst="rect">
            <a:avLst/>
          </a:prstGeom>
          <a:noFill/>
        </p:spPr>
        <p:txBody>
          <a:bodyPr wrap="none" rtlCol="0">
            <a:spAutoFit/>
          </a:bodyPr>
          <a:lstStyle/>
          <a:p>
            <a:pPr algn="ctr"/>
            <a:r>
              <a:rPr lang="en-US" altLang="zh-CN" sz="1400" dirty="0">
                <a:latin typeface="Calibri Light" panose="020F0302020204030204" pitchFamily="34" charset="0"/>
                <a:cs typeface="Calibri Light" panose="020F0302020204030204" pitchFamily="34" charset="0"/>
              </a:rPr>
              <a:t>Page table</a:t>
            </a:r>
          </a:p>
          <a:p>
            <a:pPr algn="ctr"/>
            <a:r>
              <a:rPr lang="en-US" altLang="zh-CN" sz="1400" dirty="0">
                <a:latin typeface="Calibri Light" panose="020F0302020204030204" pitchFamily="34" charset="0"/>
                <a:cs typeface="Calibri Light" panose="020F0302020204030204" pitchFamily="34" charset="0"/>
              </a:rPr>
              <a:t> </a:t>
            </a:r>
            <a:r>
              <a:rPr lang="en-US" altLang="zh-CN" sz="1400" dirty="0">
                <a:solidFill>
                  <a:srgbClr val="00B050"/>
                </a:solidFill>
                <a:latin typeface="Calibri Light" panose="020F0302020204030204" pitchFamily="34" charset="0"/>
                <a:cs typeface="Calibri Light" panose="020F0302020204030204" pitchFamily="34" charset="0"/>
              </a:rPr>
              <a:t>parent</a:t>
            </a:r>
            <a:endParaRPr lang="zh-CN" altLang="en-US" sz="1400" dirty="0">
              <a:solidFill>
                <a:srgbClr val="00B050"/>
              </a:solidFill>
              <a:latin typeface="Calibri Light" panose="020F0302020204030204" pitchFamily="34" charset="0"/>
              <a:cs typeface="Calibri Light" panose="020F0302020204030204" pitchFamily="34" charset="0"/>
            </a:endParaRPr>
          </a:p>
        </p:txBody>
      </p:sp>
      <p:sp>
        <p:nvSpPr>
          <p:cNvPr id="23" name="文本框 22">
            <a:extLst>
              <a:ext uri="{FF2B5EF4-FFF2-40B4-BE49-F238E27FC236}">
                <a16:creationId xmlns:a16="http://schemas.microsoft.com/office/drawing/2014/main" id="{8AAF9022-16D7-41A6-B4C0-6BC028954E14}"/>
              </a:ext>
            </a:extLst>
          </p:cNvPr>
          <p:cNvSpPr txBox="1"/>
          <p:nvPr/>
        </p:nvSpPr>
        <p:spPr>
          <a:xfrm>
            <a:off x="8071308" y="5506889"/>
            <a:ext cx="931730" cy="523220"/>
          </a:xfrm>
          <a:prstGeom prst="rect">
            <a:avLst/>
          </a:prstGeom>
          <a:noFill/>
        </p:spPr>
        <p:txBody>
          <a:bodyPr wrap="none" rtlCol="0">
            <a:spAutoFit/>
          </a:bodyPr>
          <a:lstStyle/>
          <a:p>
            <a:pPr algn="ctr"/>
            <a:r>
              <a:rPr lang="en-US" altLang="zh-CN" sz="1400" dirty="0">
                <a:latin typeface="Calibri Light" panose="020F0302020204030204" pitchFamily="34" charset="0"/>
                <a:cs typeface="Calibri Light" panose="020F0302020204030204" pitchFamily="34" charset="0"/>
              </a:rPr>
              <a:t>Page table</a:t>
            </a:r>
          </a:p>
          <a:p>
            <a:pPr algn="ctr"/>
            <a:r>
              <a:rPr lang="en-US" altLang="zh-CN" sz="1400" dirty="0">
                <a:latin typeface="Calibri Light" panose="020F0302020204030204" pitchFamily="34" charset="0"/>
                <a:cs typeface="Calibri Light" panose="020F0302020204030204" pitchFamily="34" charset="0"/>
              </a:rPr>
              <a:t> </a:t>
            </a:r>
            <a:r>
              <a:rPr lang="en-US" altLang="zh-CN" sz="1400" dirty="0">
                <a:solidFill>
                  <a:srgbClr val="00B050"/>
                </a:solidFill>
                <a:latin typeface="Calibri Light" panose="020F0302020204030204" pitchFamily="34" charset="0"/>
                <a:cs typeface="Calibri Light" panose="020F0302020204030204" pitchFamily="34" charset="0"/>
              </a:rPr>
              <a:t>child</a:t>
            </a:r>
            <a:endParaRPr lang="zh-CN" altLang="en-US" sz="1400" dirty="0">
              <a:solidFill>
                <a:srgbClr val="00B050"/>
              </a:solidFill>
              <a:latin typeface="Calibri Light" panose="020F0302020204030204" pitchFamily="34" charset="0"/>
              <a:cs typeface="Calibri Light" panose="020F0302020204030204" pitchFamily="34" charset="0"/>
            </a:endParaRPr>
          </a:p>
        </p:txBody>
      </p:sp>
      <p:sp>
        <p:nvSpPr>
          <p:cNvPr id="24" name="TextBox 16">
            <a:extLst>
              <a:ext uri="{FF2B5EF4-FFF2-40B4-BE49-F238E27FC236}">
                <a16:creationId xmlns:a16="http://schemas.microsoft.com/office/drawing/2014/main" id="{9A488201-B935-4AB1-9D41-EA88F8A78AD8}"/>
              </a:ext>
            </a:extLst>
          </p:cNvPr>
          <p:cNvSpPr txBox="1"/>
          <p:nvPr/>
        </p:nvSpPr>
        <p:spPr>
          <a:xfrm>
            <a:off x="1713813" y="4230048"/>
            <a:ext cx="324128" cy="307777"/>
          </a:xfrm>
          <a:prstGeom prst="rect">
            <a:avLst/>
          </a:prstGeom>
          <a:noFill/>
        </p:spPr>
        <p:txBody>
          <a:bodyPr wrap="none" rtlCol="0">
            <a:spAutoFit/>
          </a:bodyPr>
          <a:lstStyle/>
          <a:p>
            <a:r>
              <a:rPr lang="en-US" altLang="zh-CN" sz="1400" i="1" dirty="0">
                <a:solidFill>
                  <a:srgbClr val="C00000"/>
                </a:solidFill>
                <a:latin typeface="Times New Roman" panose="02020603050405020304" pitchFamily="18" charset="0"/>
                <a:cs typeface="Times New Roman" panose="02020603050405020304" pitchFamily="18" charset="0"/>
              </a:rPr>
              <a:t>f1</a:t>
            </a:r>
            <a:endParaRPr lang="zh-CN" altLang="en-US" sz="1400" i="1" dirty="0">
              <a:solidFill>
                <a:srgbClr val="C00000"/>
              </a:solidFill>
              <a:latin typeface="Times New Roman" panose="02020603050405020304" pitchFamily="18" charset="0"/>
              <a:cs typeface="Times New Roman" panose="02020603050405020304" pitchFamily="18" charset="0"/>
            </a:endParaRPr>
          </a:p>
        </p:txBody>
      </p:sp>
      <p:sp>
        <p:nvSpPr>
          <p:cNvPr id="25" name="TextBox 17">
            <a:extLst>
              <a:ext uri="{FF2B5EF4-FFF2-40B4-BE49-F238E27FC236}">
                <a16:creationId xmlns:a16="http://schemas.microsoft.com/office/drawing/2014/main" id="{B596B889-58D5-4A6F-8871-081DADAEF174}"/>
              </a:ext>
            </a:extLst>
          </p:cNvPr>
          <p:cNvSpPr txBox="1"/>
          <p:nvPr/>
        </p:nvSpPr>
        <p:spPr>
          <a:xfrm>
            <a:off x="1713813" y="4575101"/>
            <a:ext cx="324128" cy="307777"/>
          </a:xfrm>
          <a:prstGeom prst="rect">
            <a:avLst/>
          </a:prstGeom>
          <a:noFill/>
        </p:spPr>
        <p:txBody>
          <a:bodyPr wrap="none" rtlCol="0">
            <a:spAutoFit/>
          </a:bodyPr>
          <a:lstStyle/>
          <a:p>
            <a:r>
              <a:rPr lang="en-US" altLang="zh-CN" sz="1400" i="1" dirty="0">
                <a:solidFill>
                  <a:srgbClr val="C00000"/>
                </a:solidFill>
                <a:latin typeface="Times New Roman" panose="02020603050405020304" pitchFamily="18" charset="0"/>
                <a:cs typeface="Times New Roman" panose="02020603050405020304" pitchFamily="18" charset="0"/>
              </a:rPr>
              <a:t>f2</a:t>
            </a:r>
            <a:endParaRPr lang="zh-CN" altLang="en-US" sz="1400" i="1" dirty="0">
              <a:solidFill>
                <a:srgbClr val="C00000"/>
              </a:solidFill>
              <a:latin typeface="Times New Roman" panose="02020603050405020304" pitchFamily="18" charset="0"/>
              <a:cs typeface="Times New Roman" panose="02020603050405020304" pitchFamily="18" charset="0"/>
            </a:endParaRPr>
          </a:p>
        </p:txBody>
      </p:sp>
      <p:sp>
        <p:nvSpPr>
          <p:cNvPr id="26" name="TextBox 18">
            <a:extLst>
              <a:ext uri="{FF2B5EF4-FFF2-40B4-BE49-F238E27FC236}">
                <a16:creationId xmlns:a16="http://schemas.microsoft.com/office/drawing/2014/main" id="{41D8B18A-7820-4903-94C5-91828B1ECD09}"/>
              </a:ext>
            </a:extLst>
          </p:cNvPr>
          <p:cNvSpPr txBox="1"/>
          <p:nvPr/>
        </p:nvSpPr>
        <p:spPr>
          <a:xfrm>
            <a:off x="1700163" y="4930244"/>
            <a:ext cx="324128" cy="307777"/>
          </a:xfrm>
          <a:prstGeom prst="rect">
            <a:avLst/>
          </a:prstGeom>
          <a:noFill/>
        </p:spPr>
        <p:txBody>
          <a:bodyPr wrap="none" rtlCol="0">
            <a:spAutoFit/>
          </a:bodyPr>
          <a:lstStyle/>
          <a:p>
            <a:r>
              <a:rPr lang="en-US" altLang="zh-CN" sz="1400" i="1" dirty="0">
                <a:solidFill>
                  <a:srgbClr val="C00000"/>
                </a:solidFill>
                <a:latin typeface="Times New Roman" panose="02020603050405020304" pitchFamily="18" charset="0"/>
                <a:cs typeface="Times New Roman" panose="02020603050405020304" pitchFamily="18" charset="0"/>
              </a:rPr>
              <a:t>f3</a:t>
            </a:r>
            <a:endParaRPr lang="zh-CN" altLang="en-US" sz="1400" i="1" dirty="0">
              <a:solidFill>
                <a:srgbClr val="C00000"/>
              </a:solidFill>
              <a:latin typeface="Times New Roman" panose="02020603050405020304" pitchFamily="18" charset="0"/>
              <a:cs typeface="Times New Roman" panose="02020603050405020304" pitchFamily="18" charset="0"/>
            </a:endParaRPr>
          </a:p>
        </p:txBody>
      </p:sp>
      <p:sp>
        <p:nvSpPr>
          <p:cNvPr id="27" name="TextBox 16">
            <a:extLst>
              <a:ext uri="{FF2B5EF4-FFF2-40B4-BE49-F238E27FC236}">
                <a16:creationId xmlns:a16="http://schemas.microsoft.com/office/drawing/2014/main" id="{3BE8BCD7-45F9-420E-85BD-9D9A6D389D0E}"/>
              </a:ext>
            </a:extLst>
          </p:cNvPr>
          <p:cNvSpPr txBox="1"/>
          <p:nvPr/>
        </p:nvSpPr>
        <p:spPr>
          <a:xfrm>
            <a:off x="6083200" y="4220659"/>
            <a:ext cx="333746" cy="307777"/>
          </a:xfrm>
          <a:prstGeom prst="rect">
            <a:avLst/>
          </a:prstGeom>
          <a:noFill/>
        </p:spPr>
        <p:txBody>
          <a:bodyPr wrap="none" rtlCol="0">
            <a:spAutoFit/>
          </a:bodyPr>
          <a:lstStyle/>
          <a:p>
            <a:r>
              <a:rPr lang="en-US" altLang="zh-CN" sz="1400" i="1" dirty="0">
                <a:solidFill>
                  <a:srgbClr val="C00000"/>
                </a:solidFill>
                <a:latin typeface="Times New Roman" panose="02020603050405020304" pitchFamily="18" charset="0"/>
                <a:cs typeface="Times New Roman" panose="02020603050405020304" pitchFamily="18" charset="0"/>
              </a:rPr>
              <a:t>f1</a:t>
            </a:r>
            <a:endParaRPr lang="zh-CN" altLang="en-US" sz="1400" i="1" dirty="0">
              <a:solidFill>
                <a:srgbClr val="C00000"/>
              </a:solidFill>
              <a:latin typeface="Times New Roman" panose="02020603050405020304" pitchFamily="18" charset="0"/>
              <a:cs typeface="Times New Roman" panose="02020603050405020304" pitchFamily="18" charset="0"/>
            </a:endParaRPr>
          </a:p>
        </p:txBody>
      </p:sp>
      <p:sp>
        <p:nvSpPr>
          <p:cNvPr id="28" name="TextBox 17">
            <a:extLst>
              <a:ext uri="{FF2B5EF4-FFF2-40B4-BE49-F238E27FC236}">
                <a16:creationId xmlns:a16="http://schemas.microsoft.com/office/drawing/2014/main" id="{16805F48-B559-425D-847D-97AD188A516D}"/>
              </a:ext>
            </a:extLst>
          </p:cNvPr>
          <p:cNvSpPr txBox="1"/>
          <p:nvPr/>
        </p:nvSpPr>
        <p:spPr>
          <a:xfrm>
            <a:off x="6083200" y="4609163"/>
            <a:ext cx="333746" cy="307777"/>
          </a:xfrm>
          <a:prstGeom prst="rect">
            <a:avLst/>
          </a:prstGeom>
          <a:noFill/>
        </p:spPr>
        <p:txBody>
          <a:bodyPr wrap="none" rtlCol="0">
            <a:spAutoFit/>
          </a:bodyPr>
          <a:lstStyle/>
          <a:p>
            <a:r>
              <a:rPr lang="en-US" altLang="zh-CN" sz="1400" i="1" dirty="0">
                <a:solidFill>
                  <a:srgbClr val="C00000"/>
                </a:solidFill>
                <a:latin typeface="Times New Roman" panose="02020603050405020304" pitchFamily="18" charset="0"/>
                <a:cs typeface="Times New Roman" panose="02020603050405020304" pitchFamily="18" charset="0"/>
              </a:rPr>
              <a:t>f2</a:t>
            </a:r>
            <a:endParaRPr lang="zh-CN" altLang="en-US" sz="1400" i="1" dirty="0">
              <a:solidFill>
                <a:srgbClr val="C00000"/>
              </a:solidFill>
              <a:latin typeface="Times New Roman" panose="02020603050405020304" pitchFamily="18" charset="0"/>
              <a:cs typeface="Times New Roman" panose="02020603050405020304" pitchFamily="18" charset="0"/>
            </a:endParaRPr>
          </a:p>
        </p:txBody>
      </p:sp>
      <p:sp>
        <p:nvSpPr>
          <p:cNvPr id="29" name="TextBox 18">
            <a:extLst>
              <a:ext uri="{FF2B5EF4-FFF2-40B4-BE49-F238E27FC236}">
                <a16:creationId xmlns:a16="http://schemas.microsoft.com/office/drawing/2014/main" id="{ED6E4C23-8099-4376-961F-64BC971133E4}"/>
              </a:ext>
            </a:extLst>
          </p:cNvPr>
          <p:cNvSpPr txBox="1"/>
          <p:nvPr/>
        </p:nvSpPr>
        <p:spPr>
          <a:xfrm>
            <a:off x="6069550" y="4964306"/>
            <a:ext cx="333746" cy="307777"/>
          </a:xfrm>
          <a:prstGeom prst="rect">
            <a:avLst/>
          </a:prstGeom>
          <a:noFill/>
        </p:spPr>
        <p:txBody>
          <a:bodyPr wrap="none" rtlCol="0">
            <a:spAutoFit/>
          </a:bodyPr>
          <a:lstStyle/>
          <a:p>
            <a:r>
              <a:rPr lang="en-US" altLang="zh-CN" sz="1400" i="1" dirty="0">
                <a:solidFill>
                  <a:srgbClr val="C00000"/>
                </a:solidFill>
                <a:latin typeface="Times New Roman" panose="02020603050405020304" pitchFamily="18" charset="0"/>
                <a:cs typeface="Times New Roman" panose="02020603050405020304" pitchFamily="18" charset="0"/>
              </a:rPr>
              <a:t>f3</a:t>
            </a:r>
            <a:endParaRPr lang="zh-CN" altLang="en-US" sz="1400" i="1" dirty="0">
              <a:solidFill>
                <a:srgbClr val="C00000"/>
              </a:solidFill>
              <a:latin typeface="Times New Roman" panose="02020603050405020304" pitchFamily="18" charset="0"/>
              <a:cs typeface="Times New Roman" panose="02020603050405020304" pitchFamily="18" charset="0"/>
            </a:endParaRPr>
          </a:p>
        </p:txBody>
      </p:sp>
      <p:sp>
        <p:nvSpPr>
          <p:cNvPr id="30" name="TextBox 18">
            <a:extLst>
              <a:ext uri="{FF2B5EF4-FFF2-40B4-BE49-F238E27FC236}">
                <a16:creationId xmlns:a16="http://schemas.microsoft.com/office/drawing/2014/main" id="{12BE9AEF-70E0-41BE-8E49-3BD8544CF4FE}"/>
              </a:ext>
            </a:extLst>
          </p:cNvPr>
          <p:cNvSpPr txBox="1"/>
          <p:nvPr/>
        </p:nvSpPr>
        <p:spPr>
          <a:xfrm>
            <a:off x="6065926" y="5299827"/>
            <a:ext cx="333746" cy="307777"/>
          </a:xfrm>
          <a:prstGeom prst="rect">
            <a:avLst/>
          </a:prstGeom>
          <a:noFill/>
        </p:spPr>
        <p:txBody>
          <a:bodyPr wrap="none" rtlCol="0">
            <a:spAutoFit/>
          </a:bodyPr>
          <a:lstStyle/>
          <a:p>
            <a:r>
              <a:rPr lang="en-US" altLang="zh-CN" sz="1400" i="1" dirty="0">
                <a:solidFill>
                  <a:srgbClr val="C00000"/>
                </a:solidFill>
                <a:latin typeface="Times New Roman" panose="02020603050405020304" pitchFamily="18" charset="0"/>
                <a:cs typeface="Times New Roman" panose="02020603050405020304" pitchFamily="18" charset="0"/>
              </a:rPr>
              <a:t>f4</a:t>
            </a:r>
            <a:endParaRPr lang="zh-CN" altLang="en-US" sz="1400" i="1" dirty="0">
              <a:solidFill>
                <a:srgbClr val="C00000"/>
              </a:solidFill>
              <a:latin typeface="Times New Roman" panose="02020603050405020304" pitchFamily="18" charset="0"/>
              <a:cs typeface="Times New Roman" panose="02020603050405020304" pitchFamily="18" charset="0"/>
            </a:endParaRPr>
          </a:p>
        </p:txBody>
      </p:sp>
      <p:graphicFrame>
        <p:nvGraphicFramePr>
          <p:cNvPr id="8" name="Table 12">
            <a:extLst>
              <a:ext uri="{FF2B5EF4-FFF2-40B4-BE49-F238E27FC236}">
                <a16:creationId xmlns:a16="http://schemas.microsoft.com/office/drawing/2014/main" id="{3DEB0231-FB6D-4581-894E-1351B1E34E67}"/>
              </a:ext>
            </a:extLst>
          </p:cNvPr>
          <p:cNvGraphicFramePr>
            <a:graphicFrameLocks noGrp="1"/>
          </p:cNvGraphicFramePr>
          <p:nvPr/>
        </p:nvGraphicFramePr>
        <p:xfrm>
          <a:off x="1585886" y="5453241"/>
          <a:ext cx="587587" cy="914400"/>
        </p:xfrm>
        <a:graphic>
          <a:graphicData uri="http://schemas.openxmlformats.org/drawingml/2006/table">
            <a:tbl>
              <a:tblPr firstRow="1" bandRow="1">
                <a:tableStyleId>{5C22544A-7EE6-4342-B048-85BDC9FD1C3A}</a:tableStyleId>
              </a:tblPr>
              <a:tblGrid>
                <a:gridCol w="587587">
                  <a:extLst>
                    <a:ext uri="{9D8B030D-6E8A-4147-A177-3AD203B41FA5}">
                      <a16:colId xmlns:a16="http://schemas.microsoft.com/office/drawing/2014/main" val="205681830"/>
                    </a:ext>
                  </a:extLst>
                </a:gridCol>
              </a:tblGrid>
              <a:tr h="273668">
                <a:tc>
                  <a:txBody>
                    <a:bodyPr/>
                    <a:lstStyle/>
                    <a:p>
                      <a:r>
                        <a:rPr lang="en-US" altLang="zh-CN" sz="1400" b="0" dirty="0">
                          <a:solidFill>
                            <a:schemeClr val="tx1"/>
                          </a:solidFill>
                          <a:latin typeface="Calibri Light" panose="020F0302020204030204" pitchFamily="34" charset="0"/>
                          <a:cs typeface="Calibri Light" panose="020F0302020204030204" pitchFamily="34" charset="0"/>
                        </a:rPr>
                        <a:t>f1 (A)</a:t>
                      </a:r>
                      <a:endParaRPr lang="zh-CN" altLang="en-US" sz="1400" b="0" dirty="0">
                        <a:solidFill>
                          <a:schemeClr val="tx1"/>
                        </a:solidFill>
                        <a:latin typeface="Calibri Light" panose="020F0302020204030204" pitchFamily="34" charset="0"/>
                        <a:cs typeface="Calibri Light" panose="020F03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90178982"/>
                  </a:ext>
                </a:extLst>
              </a:tr>
              <a:tr h="273668">
                <a:tc>
                  <a:txBody>
                    <a:bodyPr/>
                    <a:lstStyle/>
                    <a:p>
                      <a:r>
                        <a:rPr lang="en-US" altLang="zh-CN" sz="1400" b="0" dirty="0">
                          <a:solidFill>
                            <a:schemeClr val="tx1"/>
                          </a:solidFill>
                          <a:latin typeface="Calibri Light" panose="020F0302020204030204" pitchFamily="34" charset="0"/>
                          <a:cs typeface="Calibri Light" panose="020F0302020204030204" pitchFamily="34" charset="0"/>
                        </a:rPr>
                        <a:t>f2 (B)</a:t>
                      </a:r>
                      <a:endParaRPr lang="zh-CN" altLang="en-US" sz="1400" b="0" dirty="0">
                        <a:solidFill>
                          <a:schemeClr val="tx1"/>
                        </a:solidFill>
                        <a:latin typeface="Calibri Light" panose="020F0302020204030204" pitchFamily="34" charset="0"/>
                        <a:cs typeface="Calibri Light" panose="020F03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6800292"/>
                  </a:ext>
                </a:extLst>
              </a:tr>
              <a:tr h="273668">
                <a:tc>
                  <a:txBody>
                    <a:bodyPr/>
                    <a:lstStyle/>
                    <a:p>
                      <a:r>
                        <a:rPr lang="en-US" altLang="zh-CN" sz="1400" b="0" dirty="0">
                          <a:solidFill>
                            <a:schemeClr val="tx1"/>
                          </a:solidFill>
                          <a:latin typeface="Calibri Light" panose="020F0302020204030204" pitchFamily="34" charset="0"/>
                          <a:cs typeface="Calibri Light" panose="020F0302020204030204" pitchFamily="34" charset="0"/>
                        </a:rPr>
                        <a:t>f3 (C)</a:t>
                      </a:r>
                      <a:endParaRPr lang="zh-CN" altLang="en-US" sz="1400" b="0" dirty="0">
                        <a:solidFill>
                          <a:schemeClr val="tx1"/>
                        </a:solidFill>
                        <a:latin typeface="Calibri Light" panose="020F0302020204030204" pitchFamily="34" charset="0"/>
                        <a:cs typeface="Calibri Light" panose="020F03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01127406"/>
                  </a:ext>
                </a:extLst>
              </a:tr>
            </a:tbl>
          </a:graphicData>
        </a:graphic>
      </p:graphicFrame>
      <p:graphicFrame>
        <p:nvGraphicFramePr>
          <p:cNvPr id="31" name="Table 13">
            <a:extLst>
              <a:ext uri="{FF2B5EF4-FFF2-40B4-BE49-F238E27FC236}">
                <a16:creationId xmlns:a16="http://schemas.microsoft.com/office/drawing/2014/main" id="{3068FB37-3E5A-49DC-9592-4D4B6D557D5B}"/>
              </a:ext>
            </a:extLst>
          </p:cNvPr>
          <p:cNvGraphicFramePr>
            <a:graphicFrameLocks noGrp="1"/>
          </p:cNvGraphicFramePr>
          <p:nvPr/>
        </p:nvGraphicFramePr>
        <p:xfrm>
          <a:off x="2591334" y="5455670"/>
          <a:ext cx="336995" cy="914400"/>
        </p:xfrm>
        <a:graphic>
          <a:graphicData uri="http://schemas.openxmlformats.org/drawingml/2006/table">
            <a:tbl>
              <a:tblPr firstRow="1" bandRow="1">
                <a:tableStyleId>{5C22544A-7EE6-4342-B048-85BDC9FD1C3A}</a:tableStyleId>
              </a:tblPr>
              <a:tblGrid>
                <a:gridCol w="336995">
                  <a:extLst>
                    <a:ext uri="{9D8B030D-6E8A-4147-A177-3AD203B41FA5}">
                      <a16:colId xmlns:a16="http://schemas.microsoft.com/office/drawing/2014/main" val="205681830"/>
                    </a:ext>
                  </a:extLst>
                </a:gridCol>
              </a:tblGrid>
              <a:tr h="304800">
                <a:tc>
                  <a:txBody>
                    <a:bodyPr/>
                    <a:lstStyle/>
                    <a:p>
                      <a:r>
                        <a:rPr lang="en-US" altLang="zh-CN" sz="1400" b="0" dirty="0">
                          <a:solidFill>
                            <a:schemeClr val="tx1"/>
                          </a:solidFill>
                        </a:rPr>
                        <a:t>0</a:t>
                      </a:r>
                      <a:endParaRPr lang="zh-CN" altLang="en-US" sz="1400" b="0" dirty="0">
                        <a:solidFill>
                          <a:schemeClr val="tx1"/>
                        </a:solidFill>
                      </a:endParaRPr>
                    </a:p>
                  </a:txBody>
                  <a:tcPr>
                    <a:noFill/>
                  </a:tcPr>
                </a:tc>
                <a:extLst>
                  <a:ext uri="{0D108BD9-81ED-4DB2-BD59-A6C34878D82A}">
                    <a16:rowId xmlns:a16="http://schemas.microsoft.com/office/drawing/2014/main" val="3590178982"/>
                  </a:ext>
                </a:extLst>
              </a:tr>
              <a:tr h="304800">
                <a:tc>
                  <a:txBody>
                    <a:bodyPr/>
                    <a:lstStyle/>
                    <a:p>
                      <a:r>
                        <a:rPr lang="en-US" altLang="zh-CN" sz="1400" b="0" dirty="0">
                          <a:solidFill>
                            <a:schemeClr val="tx1"/>
                          </a:solidFill>
                        </a:rPr>
                        <a:t>1</a:t>
                      </a:r>
                      <a:endParaRPr lang="zh-CN" altLang="en-US" sz="1400" b="0" dirty="0">
                        <a:solidFill>
                          <a:schemeClr val="tx1"/>
                        </a:solidFill>
                      </a:endParaRPr>
                    </a:p>
                  </a:txBody>
                  <a:tcPr>
                    <a:noFill/>
                  </a:tcPr>
                </a:tc>
                <a:extLst>
                  <a:ext uri="{0D108BD9-81ED-4DB2-BD59-A6C34878D82A}">
                    <a16:rowId xmlns:a16="http://schemas.microsoft.com/office/drawing/2014/main" val="196800292"/>
                  </a:ext>
                </a:extLst>
              </a:tr>
              <a:tr h="304800">
                <a:tc>
                  <a:txBody>
                    <a:bodyPr/>
                    <a:lstStyle/>
                    <a:p>
                      <a:r>
                        <a:rPr lang="en-US" altLang="zh-CN" sz="1400" b="0" dirty="0">
                          <a:solidFill>
                            <a:schemeClr val="tx1"/>
                          </a:solidFill>
                        </a:rPr>
                        <a:t>2</a:t>
                      </a:r>
                      <a:endParaRPr lang="zh-CN" altLang="en-US" sz="1400" b="0" dirty="0">
                        <a:solidFill>
                          <a:schemeClr val="tx1"/>
                        </a:solidFill>
                      </a:endParaRPr>
                    </a:p>
                  </a:txBody>
                  <a:tcPr>
                    <a:noFill/>
                  </a:tcPr>
                </a:tc>
                <a:extLst>
                  <a:ext uri="{0D108BD9-81ED-4DB2-BD59-A6C34878D82A}">
                    <a16:rowId xmlns:a16="http://schemas.microsoft.com/office/drawing/2014/main" val="4001127406"/>
                  </a:ext>
                </a:extLst>
              </a:tr>
            </a:tbl>
          </a:graphicData>
        </a:graphic>
      </p:graphicFrame>
      <p:graphicFrame>
        <p:nvGraphicFramePr>
          <p:cNvPr id="32" name="Table 12">
            <a:extLst>
              <a:ext uri="{FF2B5EF4-FFF2-40B4-BE49-F238E27FC236}">
                <a16:creationId xmlns:a16="http://schemas.microsoft.com/office/drawing/2014/main" id="{2BA76CA0-7C48-4B97-A81F-F30104947ED4}"/>
              </a:ext>
            </a:extLst>
          </p:cNvPr>
          <p:cNvGraphicFramePr>
            <a:graphicFrameLocks noGrp="1"/>
          </p:cNvGraphicFramePr>
          <p:nvPr/>
        </p:nvGraphicFramePr>
        <p:xfrm>
          <a:off x="2814052" y="5465787"/>
          <a:ext cx="587587" cy="914400"/>
        </p:xfrm>
        <a:graphic>
          <a:graphicData uri="http://schemas.openxmlformats.org/drawingml/2006/table">
            <a:tbl>
              <a:tblPr firstRow="1" bandRow="1">
                <a:tableStyleId>{5C22544A-7EE6-4342-B048-85BDC9FD1C3A}</a:tableStyleId>
              </a:tblPr>
              <a:tblGrid>
                <a:gridCol w="587587">
                  <a:extLst>
                    <a:ext uri="{9D8B030D-6E8A-4147-A177-3AD203B41FA5}">
                      <a16:colId xmlns:a16="http://schemas.microsoft.com/office/drawing/2014/main" val="205681830"/>
                    </a:ext>
                  </a:extLst>
                </a:gridCol>
              </a:tblGrid>
              <a:tr h="273668">
                <a:tc>
                  <a:txBody>
                    <a:bodyPr/>
                    <a:lstStyle/>
                    <a:p>
                      <a:r>
                        <a:rPr lang="en-US" altLang="zh-CN" sz="1400" b="0" dirty="0">
                          <a:solidFill>
                            <a:schemeClr val="tx1"/>
                          </a:solidFill>
                          <a:latin typeface="Calibri Light" panose="020F0302020204030204" pitchFamily="34" charset="0"/>
                          <a:cs typeface="Calibri Light" panose="020F0302020204030204" pitchFamily="34" charset="0"/>
                        </a:rPr>
                        <a:t>f1 (A)</a:t>
                      </a:r>
                      <a:endParaRPr lang="zh-CN" altLang="en-US" sz="1400" b="0" dirty="0">
                        <a:solidFill>
                          <a:schemeClr val="tx1"/>
                        </a:solidFill>
                        <a:latin typeface="Calibri Light" panose="020F0302020204030204" pitchFamily="34" charset="0"/>
                        <a:cs typeface="Calibri Light" panose="020F03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90178982"/>
                  </a:ext>
                </a:extLst>
              </a:tr>
              <a:tr h="273668">
                <a:tc>
                  <a:txBody>
                    <a:bodyPr/>
                    <a:lstStyle/>
                    <a:p>
                      <a:r>
                        <a:rPr lang="en-US" altLang="zh-CN" sz="1400" b="0" dirty="0">
                          <a:solidFill>
                            <a:schemeClr val="tx1"/>
                          </a:solidFill>
                          <a:latin typeface="Calibri Light" panose="020F0302020204030204" pitchFamily="34" charset="0"/>
                          <a:cs typeface="Calibri Light" panose="020F0302020204030204" pitchFamily="34" charset="0"/>
                        </a:rPr>
                        <a:t>f2 (B)</a:t>
                      </a:r>
                      <a:endParaRPr lang="zh-CN" altLang="en-US" sz="1400" b="0" dirty="0">
                        <a:solidFill>
                          <a:schemeClr val="tx1"/>
                        </a:solidFill>
                        <a:latin typeface="Calibri Light" panose="020F0302020204030204" pitchFamily="34" charset="0"/>
                        <a:cs typeface="Calibri Light" panose="020F03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6800292"/>
                  </a:ext>
                </a:extLst>
              </a:tr>
              <a:tr h="273668">
                <a:tc>
                  <a:txBody>
                    <a:bodyPr/>
                    <a:lstStyle/>
                    <a:p>
                      <a:r>
                        <a:rPr lang="en-US" altLang="zh-CN" sz="1400" b="0" dirty="0">
                          <a:solidFill>
                            <a:schemeClr val="tx1"/>
                          </a:solidFill>
                          <a:latin typeface="Calibri Light" panose="020F0302020204030204" pitchFamily="34" charset="0"/>
                          <a:cs typeface="Calibri Light" panose="020F0302020204030204" pitchFamily="34" charset="0"/>
                        </a:rPr>
                        <a:t>f3 (C)</a:t>
                      </a:r>
                      <a:endParaRPr lang="zh-CN" altLang="en-US" sz="1400" b="0" dirty="0">
                        <a:solidFill>
                          <a:schemeClr val="tx1"/>
                        </a:solidFill>
                        <a:latin typeface="Calibri Light" panose="020F0302020204030204" pitchFamily="34" charset="0"/>
                        <a:cs typeface="Calibri Light" panose="020F03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01127406"/>
                  </a:ext>
                </a:extLst>
              </a:tr>
            </a:tbl>
          </a:graphicData>
        </a:graphic>
      </p:graphicFrame>
      <p:graphicFrame>
        <p:nvGraphicFramePr>
          <p:cNvPr id="33" name="Table 13">
            <a:extLst>
              <a:ext uri="{FF2B5EF4-FFF2-40B4-BE49-F238E27FC236}">
                <a16:creationId xmlns:a16="http://schemas.microsoft.com/office/drawing/2014/main" id="{B6D69512-2F35-476F-AAE6-FF16DBA7DDA4}"/>
              </a:ext>
            </a:extLst>
          </p:cNvPr>
          <p:cNvGraphicFramePr>
            <a:graphicFrameLocks noGrp="1"/>
          </p:cNvGraphicFramePr>
          <p:nvPr/>
        </p:nvGraphicFramePr>
        <p:xfrm>
          <a:off x="7292417" y="5711274"/>
          <a:ext cx="336995" cy="914400"/>
        </p:xfrm>
        <a:graphic>
          <a:graphicData uri="http://schemas.openxmlformats.org/drawingml/2006/table">
            <a:tbl>
              <a:tblPr firstRow="1" bandRow="1">
                <a:tableStyleId>{5C22544A-7EE6-4342-B048-85BDC9FD1C3A}</a:tableStyleId>
              </a:tblPr>
              <a:tblGrid>
                <a:gridCol w="336995">
                  <a:extLst>
                    <a:ext uri="{9D8B030D-6E8A-4147-A177-3AD203B41FA5}">
                      <a16:colId xmlns:a16="http://schemas.microsoft.com/office/drawing/2014/main" val="205681830"/>
                    </a:ext>
                  </a:extLst>
                </a:gridCol>
              </a:tblGrid>
              <a:tr h="304800">
                <a:tc>
                  <a:txBody>
                    <a:bodyPr/>
                    <a:lstStyle/>
                    <a:p>
                      <a:r>
                        <a:rPr lang="en-US" altLang="zh-CN" sz="1400" b="0" dirty="0">
                          <a:solidFill>
                            <a:schemeClr val="tx1"/>
                          </a:solidFill>
                        </a:rPr>
                        <a:t>0</a:t>
                      </a:r>
                      <a:endParaRPr lang="zh-CN" altLang="en-US" sz="1400" b="0" dirty="0">
                        <a:solidFill>
                          <a:schemeClr val="tx1"/>
                        </a:solidFill>
                      </a:endParaRPr>
                    </a:p>
                  </a:txBody>
                  <a:tcPr>
                    <a:noFill/>
                  </a:tcPr>
                </a:tc>
                <a:extLst>
                  <a:ext uri="{0D108BD9-81ED-4DB2-BD59-A6C34878D82A}">
                    <a16:rowId xmlns:a16="http://schemas.microsoft.com/office/drawing/2014/main" val="3590178982"/>
                  </a:ext>
                </a:extLst>
              </a:tr>
              <a:tr h="304800">
                <a:tc>
                  <a:txBody>
                    <a:bodyPr/>
                    <a:lstStyle/>
                    <a:p>
                      <a:r>
                        <a:rPr lang="en-US" altLang="zh-CN" sz="1400" b="0" dirty="0">
                          <a:solidFill>
                            <a:schemeClr val="tx1"/>
                          </a:solidFill>
                        </a:rPr>
                        <a:t>1</a:t>
                      </a:r>
                      <a:endParaRPr lang="zh-CN" altLang="en-US" sz="1400" b="0" dirty="0">
                        <a:solidFill>
                          <a:schemeClr val="tx1"/>
                        </a:solidFill>
                      </a:endParaRPr>
                    </a:p>
                  </a:txBody>
                  <a:tcPr>
                    <a:noFill/>
                  </a:tcPr>
                </a:tc>
                <a:extLst>
                  <a:ext uri="{0D108BD9-81ED-4DB2-BD59-A6C34878D82A}">
                    <a16:rowId xmlns:a16="http://schemas.microsoft.com/office/drawing/2014/main" val="196800292"/>
                  </a:ext>
                </a:extLst>
              </a:tr>
              <a:tr h="304800">
                <a:tc>
                  <a:txBody>
                    <a:bodyPr/>
                    <a:lstStyle/>
                    <a:p>
                      <a:r>
                        <a:rPr lang="en-US" altLang="zh-CN" sz="1400" b="0" dirty="0">
                          <a:solidFill>
                            <a:schemeClr val="tx1"/>
                          </a:solidFill>
                        </a:rPr>
                        <a:t>2</a:t>
                      </a:r>
                      <a:endParaRPr lang="zh-CN" altLang="en-US" sz="1400" b="0" dirty="0">
                        <a:solidFill>
                          <a:schemeClr val="tx1"/>
                        </a:solidFill>
                      </a:endParaRPr>
                    </a:p>
                  </a:txBody>
                  <a:tcPr>
                    <a:noFill/>
                  </a:tcPr>
                </a:tc>
                <a:extLst>
                  <a:ext uri="{0D108BD9-81ED-4DB2-BD59-A6C34878D82A}">
                    <a16:rowId xmlns:a16="http://schemas.microsoft.com/office/drawing/2014/main" val="4001127406"/>
                  </a:ext>
                </a:extLst>
              </a:tr>
            </a:tbl>
          </a:graphicData>
        </a:graphic>
      </p:graphicFrame>
      <p:graphicFrame>
        <p:nvGraphicFramePr>
          <p:cNvPr id="34" name="Table 12">
            <a:extLst>
              <a:ext uri="{FF2B5EF4-FFF2-40B4-BE49-F238E27FC236}">
                <a16:creationId xmlns:a16="http://schemas.microsoft.com/office/drawing/2014/main" id="{7FB87A2B-77BE-4C6F-B5EF-8982D504E6FD}"/>
              </a:ext>
            </a:extLst>
          </p:cNvPr>
          <p:cNvGraphicFramePr>
            <a:graphicFrameLocks noGrp="1"/>
          </p:cNvGraphicFramePr>
          <p:nvPr/>
        </p:nvGraphicFramePr>
        <p:xfrm>
          <a:off x="7515135" y="5721391"/>
          <a:ext cx="587587" cy="914400"/>
        </p:xfrm>
        <a:graphic>
          <a:graphicData uri="http://schemas.openxmlformats.org/drawingml/2006/table">
            <a:tbl>
              <a:tblPr firstRow="1" bandRow="1">
                <a:tableStyleId>{5C22544A-7EE6-4342-B048-85BDC9FD1C3A}</a:tableStyleId>
              </a:tblPr>
              <a:tblGrid>
                <a:gridCol w="587587">
                  <a:extLst>
                    <a:ext uri="{9D8B030D-6E8A-4147-A177-3AD203B41FA5}">
                      <a16:colId xmlns:a16="http://schemas.microsoft.com/office/drawing/2014/main" val="205681830"/>
                    </a:ext>
                  </a:extLst>
                </a:gridCol>
              </a:tblGrid>
              <a:tr h="273668">
                <a:tc>
                  <a:txBody>
                    <a:bodyPr/>
                    <a:lstStyle/>
                    <a:p>
                      <a:r>
                        <a:rPr lang="en-US" altLang="zh-CN" sz="1400" b="0" dirty="0">
                          <a:solidFill>
                            <a:schemeClr val="tx1"/>
                          </a:solidFill>
                          <a:latin typeface="Calibri Light" panose="020F0302020204030204" pitchFamily="34" charset="0"/>
                          <a:cs typeface="Calibri Light" panose="020F0302020204030204" pitchFamily="34" charset="0"/>
                        </a:rPr>
                        <a:t>f1 (A)</a:t>
                      </a:r>
                      <a:endParaRPr lang="zh-CN" altLang="en-US" sz="1400" b="0" dirty="0">
                        <a:solidFill>
                          <a:schemeClr val="tx1"/>
                        </a:solidFill>
                        <a:latin typeface="Calibri Light" panose="020F0302020204030204" pitchFamily="34" charset="0"/>
                        <a:cs typeface="Calibri Light" panose="020F03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90178982"/>
                  </a:ext>
                </a:extLst>
              </a:tr>
              <a:tr h="273668">
                <a:tc>
                  <a:txBody>
                    <a:bodyPr/>
                    <a:lstStyle/>
                    <a:p>
                      <a:r>
                        <a:rPr lang="en-US" altLang="zh-CN" sz="1400" b="0" dirty="0">
                          <a:solidFill>
                            <a:schemeClr val="tx1"/>
                          </a:solidFill>
                          <a:latin typeface="Calibri Light" panose="020F0302020204030204" pitchFamily="34" charset="0"/>
                          <a:cs typeface="Calibri Light" panose="020F0302020204030204" pitchFamily="34" charset="0"/>
                        </a:rPr>
                        <a:t>f2 (B)</a:t>
                      </a:r>
                      <a:endParaRPr lang="zh-CN" altLang="en-US" sz="1400" b="0" dirty="0">
                        <a:solidFill>
                          <a:schemeClr val="tx1"/>
                        </a:solidFill>
                        <a:latin typeface="Calibri Light" panose="020F0302020204030204" pitchFamily="34" charset="0"/>
                        <a:cs typeface="Calibri Light" panose="020F03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6800292"/>
                  </a:ext>
                </a:extLst>
              </a:tr>
              <a:tr h="273668">
                <a:tc>
                  <a:txBody>
                    <a:bodyPr/>
                    <a:lstStyle/>
                    <a:p>
                      <a:r>
                        <a:rPr lang="en-US" altLang="zh-CN" sz="1400" b="0" dirty="0">
                          <a:solidFill>
                            <a:srgbClr val="C00000"/>
                          </a:solidFill>
                          <a:latin typeface="Calibri Light" panose="020F0302020204030204" pitchFamily="34" charset="0"/>
                          <a:cs typeface="Calibri Light" panose="020F0302020204030204" pitchFamily="34" charset="0"/>
                        </a:rPr>
                        <a:t>f3 (C)</a:t>
                      </a:r>
                      <a:endParaRPr lang="zh-CN" altLang="en-US" sz="1400" b="0" dirty="0">
                        <a:solidFill>
                          <a:srgbClr val="C00000"/>
                        </a:solidFill>
                        <a:latin typeface="Calibri Light" panose="020F0302020204030204" pitchFamily="34" charset="0"/>
                        <a:cs typeface="Calibri Light" panose="020F03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01127406"/>
                  </a:ext>
                </a:extLst>
              </a:tr>
            </a:tbl>
          </a:graphicData>
        </a:graphic>
      </p:graphicFrame>
      <p:graphicFrame>
        <p:nvGraphicFramePr>
          <p:cNvPr id="35" name="Table 13">
            <a:extLst>
              <a:ext uri="{FF2B5EF4-FFF2-40B4-BE49-F238E27FC236}">
                <a16:creationId xmlns:a16="http://schemas.microsoft.com/office/drawing/2014/main" id="{6E5A30BA-DFAC-469C-A426-D8E9BD60858E}"/>
              </a:ext>
            </a:extLst>
          </p:cNvPr>
          <p:cNvGraphicFramePr>
            <a:graphicFrameLocks noGrp="1"/>
          </p:cNvGraphicFramePr>
          <p:nvPr/>
        </p:nvGraphicFramePr>
        <p:xfrm>
          <a:off x="5377557" y="5711274"/>
          <a:ext cx="336995" cy="914400"/>
        </p:xfrm>
        <a:graphic>
          <a:graphicData uri="http://schemas.openxmlformats.org/drawingml/2006/table">
            <a:tbl>
              <a:tblPr firstRow="1" bandRow="1">
                <a:tableStyleId>{5C22544A-7EE6-4342-B048-85BDC9FD1C3A}</a:tableStyleId>
              </a:tblPr>
              <a:tblGrid>
                <a:gridCol w="336995">
                  <a:extLst>
                    <a:ext uri="{9D8B030D-6E8A-4147-A177-3AD203B41FA5}">
                      <a16:colId xmlns:a16="http://schemas.microsoft.com/office/drawing/2014/main" val="205681830"/>
                    </a:ext>
                  </a:extLst>
                </a:gridCol>
              </a:tblGrid>
              <a:tr h="304800">
                <a:tc>
                  <a:txBody>
                    <a:bodyPr/>
                    <a:lstStyle/>
                    <a:p>
                      <a:r>
                        <a:rPr lang="en-US" altLang="zh-CN" sz="1400" b="0" dirty="0">
                          <a:solidFill>
                            <a:schemeClr val="tx1"/>
                          </a:solidFill>
                        </a:rPr>
                        <a:t>0</a:t>
                      </a:r>
                      <a:endParaRPr lang="zh-CN" altLang="en-US" sz="1400" b="0" dirty="0">
                        <a:solidFill>
                          <a:schemeClr val="tx1"/>
                        </a:solidFill>
                      </a:endParaRPr>
                    </a:p>
                  </a:txBody>
                  <a:tcPr>
                    <a:noFill/>
                  </a:tcPr>
                </a:tc>
                <a:extLst>
                  <a:ext uri="{0D108BD9-81ED-4DB2-BD59-A6C34878D82A}">
                    <a16:rowId xmlns:a16="http://schemas.microsoft.com/office/drawing/2014/main" val="3590178982"/>
                  </a:ext>
                </a:extLst>
              </a:tr>
              <a:tr h="304800">
                <a:tc>
                  <a:txBody>
                    <a:bodyPr/>
                    <a:lstStyle/>
                    <a:p>
                      <a:r>
                        <a:rPr lang="en-US" altLang="zh-CN" sz="1400" b="0" dirty="0">
                          <a:solidFill>
                            <a:schemeClr val="tx1"/>
                          </a:solidFill>
                        </a:rPr>
                        <a:t>1</a:t>
                      </a:r>
                      <a:endParaRPr lang="zh-CN" altLang="en-US" sz="1400" b="0" dirty="0">
                        <a:solidFill>
                          <a:schemeClr val="tx1"/>
                        </a:solidFill>
                      </a:endParaRPr>
                    </a:p>
                  </a:txBody>
                  <a:tcPr>
                    <a:noFill/>
                  </a:tcPr>
                </a:tc>
                <a:extLst>
                  <a:ext uri="{0D108BD9-81ED-4DB2-BD59-A6C34878D82A}">
                    <a16:rowId xmlns:a16="http://schemas.microsoft.com/office/drawing/2014/main" val="196800292"/>
                  </a:ext>
                </a:extLst>
              </a:tr>
              <a:tr h="304800">
                <a:tc>
                  <a:txBody>
                    <a:bodyPr/>
                    <a:lstStyle/>
                    <a:p>
                      <a:r>
                        <a:rPr lang="en-US" altLang="zh-CN" sz="1400" b="0" dirty="0">
                          <a:solidFill>
                            <a:schemeClr val="tx1"/>
                          </a:solidFill>
                        </a:rPr>
                        <a:t>2</a:t>
                      </a:r>
                      <a:endParaRPr lang="zh-CN" altLang="en-US" sz="1400" b="0" dirty="0">
                        <a:solidFill>
                          <a:schemeClr val="tx1"/>
                        </a:solidFill>
                      </a:endParaRPr>
                    </a:p>
                  </a:txBody>
                  <a:tcPr>
                    <a:noFill/>
                  </a:tcPr>
                </a:tc>
                <a:extLst>
                  <a:ext uri="{0D108BD9-81ED-4DB2-BD59-A6C34878D82A}">
                    <a16:rowId xmlns:a16="http://schemas.microsoft.com/office/drawing/2014/main" val="4001127406"/>
                  </a:ext>
                </a:extLst>
              </a:tr>
            </a:tbl>
          </a:graphicData>
        </a:graphic>
      </p:graphicFrame>
      <p:graphicFrame>
        <p:nvGraphicFramePr>
          <p:cNvPr id="36" name="Table 12">
            <a:extLst>
              <a:ext uri="{FF2B5EF4-FFF2-40B4-BE49-F238E27FC236}">
                <a16:creationId xmlns:a16="http://schemas.microsoft.com/office/drawing/2014/main" id="{1768E232-EE43-4395-905D-3A430F474285}"/>
              </a:ext>
            </a:extLst>
          </p:cNvPr>
          <p:cNvGraphicFramePr>
            <a:graphicFrameLocks noGrp="1"/>
          </p:cNvGraphicFramePr>
          <p:nvPr/>
        </p:nvGraphicFramePr>
        <p:xfrm>
          <a:off x="5600274" y="5721391"/>
          <a:ext cx="812275" cy="883268"/>
        </p:xfrm>
        <a:graphic>
          <a:graphicData uri="http://schemas.openxmlformats.org/drawingml/2006/table">
            <a:tbl>
              <a:tblPr firstRow="1" bandRow="1">
                <a:tableStyleId>{5C22544A-7EE6-4342-B048-85BDC9FD1C3A}</a:tableStyleId>
              </a:tblPr>
              <a:tblGrid>
                <a:gridCol w="812275">
                  <a:extLst>
                    <a:ext uri="{9D8B030D-6E8A-4147-A177-3AD203B41FA5}">
                      <a16:colId xmlns:a16="http://schemas.microsoft.com/office/drawing/2014/main" val="205681830"/>
                    </a:ext>
                  </a:extLst>
                </a:gridCol>
              </a:tblGrid>
              <a:tr h="273668">
                <a:tc>
                  <a:txBody>
                    <a:bodyPr/>
                    <a:lstStyle/>
                    <a:p>
                      <a:r>
                        <a:rPr lang="en-US" altLang="zh-CN" sz="1400" b="0" dirty="0">
                          <a:solidFill>
                            <a:schemeClr val="tx1"/>
                          </a:solidFill>
                          <a:latin typeface="Calibri Light" panose="020F0302020204030204" pitchFamily="34" charset="0"/>
                          <a:cs typeface="Calibri Light" panose="020F0302020204030204" pitchFamily="34" charset="0"/>
                        </a:rPr>
                        <a:t>f1 (A)</a:t>
                      </a:r>
                      <a:endParaRPr lang="zh-CN" altLang="en-US" sz="1400" b="0" dirty="0">
                        <a:solidFill>
                          <a:schemeClr val="tx1"/>
                        </a:solidFill>
                        <a:latin typeface="Calibri Light" panose="020F0302020204030204" pitchFamily="34" charset="0"/>
                        <a:cs typeface="Calibri Light" panose="020F03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90178982"/>
                  </a:ext>
                </a:extLst>
              </a:tr>
              <a:tr h="273668">
                <a:tc>
                  <a:txBody>
                    <a:bodyPr/>
                    <a:lstStyle/>
                    <a:p>
                      <a:r>
                        <a:rPr lang="en-US" altLang="zh-CN" sz="1400" b="0" dirty="0">
                          <a:solidFill>
                            <a:schemeClr val="tx1"/>
                          </a:solidFill>
                          <a:latin typeface="Calibri Light" panose="020F0302020204030204" pitchFamily="34" charset="0"/>
                          <a:cs typeface="Calibri Light" panose="020F0302020204030204" pitchFamily="34" charset="0"/>
                        </a:rPr>
                        <a:t>f2 (B)</a:t>
                      </a:r>
                      <a:endParaRPr lang="zh-CN" altLang="en-US" sz="1400" b="0" dirty="0">
                        <a:solidFill>
                          <a:schemeClr val="tx1"/>
                        </a:solidFill>
                        <a:latin typeface="Calibri Light" panose="020F0302020204030204" pitchFamily="34" charset="0"/>
                        <a:cs typeface="Calibri Light" panose="020F03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6800292"/>
                  </a:ext>
                </a:extLst>
              </a:tr>
              <a:tr h="273668">
                <a:tc>
                  <a:txBody>
                    <a:bodyPr/>
                    <a:lstStyle/>
                    <a:p>
                      <a:r>
                        <a:rPr lang="en-US" altLang="zh-CN" sz="1100" b="0" dirty="0">
                          <a:solidFill>
                            <a:srgbClr val="C00000"/>
                          </a:solidFill>
                          <a:latin typeface="Calibri Light" panose="020F0302020204030204" pitchFamily="34" charset="0"/>
                          <a:cs typeface="Calibri Light" panose="020F0302020204030204" pitchFamily="34" charset="0"/>
                        </a:rPr>
                        <a:t>f4 (Copy C)</a:t>
                      </a:r>
                      <a:endParaRPr lang="zh-CN" altLang="en-US" sz="1100" b="0" dirty="0">
                        <a:solidFill>
                          <a:srgbClr val="C00000"/>
                        </a:solidFill>
                        <a:latin typeface="Calibri Light" panose="020F0302020204030204" pitchFamily="34" charset="0"/>
                        <a:cs typeface="Calibri Light" panose="020F03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01127406"/>
                  </a:ext>
                </a:extLst>
              </a:tr>
            </a:tbl>
          </a:graphicData>
        </a:graphic>
      </p:graphicFrame>
      <p:graphicFrame>
        <p:nvGraphicFramePr>
          <p:cNvPr id="37" name="Table 13">
            <a:extLst>
              <a:ext uri="{FF2B5EF4-FFF2-40B4-BE49-F238E27FC236}">
                <a16:creationId xmlns:a16="http://schemas.microsoft.com/office/drawing/2014/main" id="{3E85704C-E4AD-48DF-8370-5DA490965056}"/>
              </a:ext>
            </a:extLst>
          </p:cNvPr>
          <p:cNvGraphicFramePr>
            <a:graphicFrameLocks noGrp="1"/>
          </p:cNvGraphicFramePr>
          <p:nvPr/>
        </p:nvGraphicFramePr>
        <p:xfrm>
          <a:off x="4248087" y="4546599"/>
          <a:ext cx="227145" cy="640080"/>
        </p:xfrm>
        <a:graphic>
          <a:graphicData uri="http://schemas.openxmlformats.org/drawingml/2006/table">
            <a:tbl>
              <a:tblPr firstRow="1" bandRow="1">
                <a:tableStyleId>{5C22544A-7EE6-4342-B048-85BDC9FD1C3A}</a:tableStyleId>
              </a:tblPr>
              <a:tblGrid>
                <a:gridCol w="227145">
                  <a:extLst>
                    <a:ext uri="{9D8B030D-6E8A-4147-A177-3AD203B41FA5}">
                      <a16:colId xmlns:a16="http://schemas.microsoft.com/office/drawing/2014/main" val="205681830"/>
                    </a:ext>
                  </a:extLst>
                </a:gridCol>
              </a:tblGrid>
              <a:tr h="210139">
                <a:tc>
                  <a:txBody>
                    <a:bodyPr/>
                    <a:lstStyle/>
                    <a:p>
                      <a:r>
                        <a:rPr lang="en-US" altLang="zh-CN" sz="1100" b="0" dirty="0">
                          <a:solidFill>
                            <a:schemeClr val="tx1"/>
                          </a:solidFill>
                        </a:rPr>
                        <a:t>0</a:t>
                      </a:r>
                      <a:endParaRPr lang="zh-CN" altLang="en-US" sz="1100" b="0" dirty="0">
                        <a:solidFill>
                          <a:schemeClr val="tx1"/>
                        </a:solidFill>
                      </a:endParaRPr>
                    </a:p>
                  </a:txBody>
                  <a:tcPr marL="36000" marR="36000" marT="0">
                    <a:noFill/>
                  </a:tcPr>
                </a:tc>
                <a:extLst>
                  <a:ext uri="{0D108BD9-81ED-4DB2-BD59-A6C34878D82A}">
                    <a16:rowId xmlns:a16="http://schemas.microsoft.com/office/drawing/2014/main" val="3590178982"/>
                  </a:ext>
                </a:extLst>
              </a:tr>
              <a:tr h="210139">
                <a:tc>
                  <a:txBody>
                    <a:bodyPr/>
                    <a:lstStyle/>
                    <a:p>
                      <a:r>
                        <a:rPr lang="en-US" altLang="zh-CN" sz="1100" b="0" dirty="0">
                          <a:solidFill>
                            <a:schemeClr val="tx1"/>
                          </a:solidFill>
                        </a:rPr>
                        <a:t>1</a:t>
                      </a:r>
                      <a:endParaRPr lang="zh-CN" altLang="en-US" sz="1100" b="0" dirty="0">
                        <a:solidFill>
                          <a:schemeClr val="tx1"/>
                        </a:solidFill>
                      </a:endParaRPr>
                    </a:p>
                  </a:txBody>
                  <a:tcPr marL="36000" marR="36000" marT="0">
                    <a:noFill/>
                  </a:tcPr>
                </a:tc>
                <a:extLst>
                  <a:ext uri="{0D108BD9-81ED-4DB2-BD59-A6C34878D82A}">
                    <a16:rowId xmlns:a16="http://schemas.microsoft.com/office/drawing/2014/main" val="196800292"/>
                  </a:ext>
                </a:extLst>
              </a:tr>
              <a:tr h="210139">
                <a:tc>
                  <a:txBody>
                    <a:bodyPr/>
                    <a:lstStyle/>
                    <a:p>
                      <a:r>
                        <a:rPr lang="en-US" altLang="zh-CN" sz="1100" b="0" dirty="0">
                          <a:solidFill>
                            <a:schemeClr val="tx1"/>
                          </a:solidFill>
                        </a:rPr>
                        <a:t>2</a:t>
                      </a:r>
                      <a:endParaRPr lang="zh-CN" altLang="en-US" sz="1100" b="0" dirty="0">
                        <a:solidFill>
                          <a:schemeClr val="tx1"/>
                        </a:solidFill>
                      </a:endParaRPr>
                    </a:p>
                  </a:txBody>
                  <a:tcPr marL="36000" marR="36000" marT="0">
                    <a:noFill/>
                  </a:tcPr>
                </a:tc>
                <a:extLst>
                  <a:ext uri="{0D108BD9-81ED-4DB2-BD59-A6C34878D82A}">
                    <a16:rowId xmlns:a16="http://schemas.microsoft.com/office/drawing/2014/main" val="4001127406"/>
                  </a:ext>
                </a:extLst>
              </a:tr>
            </a:tbl>
          </a:graphicData>
        </a:graphic>
      </p:graphicFrame>
      <p:graphicFrame>
        <p:nvGraphicFramePr>
          <p:cNvPr id="38" name="Table 13">
            <a:extLst>
              <a:ext uri="{FF2B5EF4-FFF2-40B4-BE49-F238E27FC236}">
                <a16:creationId xmlns:a16="http://schemas.microsoft.com/office/drawing/2014/main" id="{9172C24C-D23B-463A-9EC2-B35BA872F471}"/>
              </a:ext>
            </a:extLst>
          </p:cNvPr>
          <p:cNvGraphicFramePr>
            <a:graphicFrameLocks noGrp="1"/>
          </p:cNvGraphicFramePr>
          <p:nvPr/>
        </p:nvGraphicFramePr>
        <p:xfrm>
          <a:off x="4506143" y="4324226"/>
          <a:ext cx="227145" cy="640080"/>
        </p:xfrm>
        <a:graphic>
          <a:graphicData uri="http://schemas.openxmlformats.org/drawingml/2006/table">
            <a:tbl>
              <a:tblPr firstRow="1" bandRow="1">
                <a:tableStyleId>{5C22544A-7EE6-4342-B048-85BDC9FD1C3A}</a:tableStyleId>
              </a:tblPr>
              <a:tblGrid>
                <a:gridCol w="227145">
                  <a:extLst>
                    <a:ext uri="{9D8B030D-6E8A-4147-A177-3AD203B41FA5}">
                      <a16:colId xmlns:a16="http://schemas.microsoft.com/office/drawing/2014/main" val="205681830"/>
                    </a:ext>
                  </a:extLst>
                </a:gridCol>
              </a:tblGrid>
              <a:tr h="210139">
                <a:tc>
                  <a:txBody>
                    <a:bodyPr/>
                    <a:lstStyle/>
                    <a:p>
                      <a:pPr algn="r"/>
                      <a:r>
                        <a:rPr lang="en-US" altLang="zh-CN" sz="1100" b="0" dirty="0">
                          <a:solidFill>
                            <a:schemeClr val="tx1"/>
                          </a:solidFill>
                        </a:rPr>
                        <a:t>0</a:t>
                      </a:r>
                      <a:endParaRPr lang="zh-CN" altLang="en-US" sz="1100" b="0" dirty="0">
                        <a:solidFill>
                          <a:schemeClr val="tx1"/>
                        </a:solidFill>
                      </a:endParaRPr>
                    </a:p>
                  </a:txBody>
                  <a:tcPr marL="36000" marR="36000" marT="0">
                    <a:noFill/>
                  </a:tcPr>
                </a:tc>
                <a:extLst>
                  <a:ext uri="{0D108BD9-81ED-4DB2-BD59-A6C34878D82A}">
                    <a16:rowId xmlns:a16="http://schemas.microsoft.com/office/drawing/2014/main" val="3590178982"/>
                  </a:ext>
                </a:extLst>
              </a:tr>
              <a:tr h="210139">
                <a:tc>
                  <a:txBody>
                    <a:bodyPr/>
                    <a:lstStyle/>
                    <a:p>
                      <a:pPr algn="r"/>
                      <a:r>
                        <a:rPr lang="en-US" altLang="zh-CN" sz="1100" b="0" dirty="0">
                          <a:solidFill>
                            <a:schemeClr val="tx1"/>
                          </a:solidFill>
                        </a:rPr>
                        <a:t>1</a:t>
                      </a:r>
                      <a:endParaRPr lang="zh-CN" altLang="en-US" sz="1100" b="0" dirty="0">
                        <a:solidFill>
                          <a:schemeClr val="tx1"/>
                        </a:solidFill>
                      </a:endParaRPr>
                    </a:p>
                  </a:txBody>
                  <a:tcPr marL="36000" marR="36000" marT="0">
                    <a:noFill/>
                  </a:tcPr>
                </a:tc>
                <a:extLst>
                  <a:ext uri="{0D108BD9-81ED-4DB2-BD59-A6C34878D82A}">
                    <a16:rowId xmlns:a16="http://schemas.microsoft.com/office/drawing/2014/main" val="196800292"/>
                  </a:ext>
                </a:extLst>
              </a:tr>
              <a:tr h="210139">
                <a:tc>
                  <a:txBody>
                    <a:bodyPr/>
                    <a:lstStyle/>
                    <a:p>
                      <a:pPr algn="r"/>
                      <a:r>
                        <a:rPr lang="en-US" altLang="zh-CN" sz="1100" b="0" dirty="0">
                          <a:solidFill>
                            <a:schemeClr val="tx1"/>
                          </a:solidFill>
                        </a:rPr>
                        <a:t>2</a:t>
                      </a:r>
                      <a:endParaRPr lang="zh-CN" altLang="en-US" sz="1100" b="0" dirty="0">
                        <a:solidFill>
                          <a:schemeClr val="tx1"/>
                        </a:solidFill>
                      </a:endParaRPr>
                    </a:p>
                  </a:txBody>
                  <a:tcPr marL="36000" marR="36000" marT="0">
                    <a:noFill/>
                  </a:tcPr>
                </a:tc>
                <a:extLst>
                  <a:ext uri="{0D108BD9-81ED-4DB2-BD59-A6C34878D82A}">
                    <a16:rowId xmlns:a16="http://schemas.microsoft.com/office/drawing/2014/main" val="4001127406"/>
                  </a:ext>
                </a:extLst>
              </a:tr>
            </a:tbl>
          </a:graphicData>
        </a:graphic>
      </p:graphicFrame>
    </p:spTree>
    <p:extLst>
      <p:ext uri="{BB962C8B-B14F-4D97-AF65-F5344CB8AC3E}">
        <p14:creationId xmlns:p14="http://schemas.microsoft.com/office/powerpoint/2010/main" val="21763513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Rectangle 2"/>
          <p:cNvSpPr>
            <a:spLocks noGrp="1" noChangeArrowheads="1"/>
          </p:cNvSpPr>
          <p:nvPr>
            <p:ph type="title"/>
          </p:nvPr>
        </p:nvSpPr>
        <p:spPr>
          <a:xfrm>
            <a:off x="1192213" y="101600"/>
            <a:ext cx="7723187" cy="576263"/>
          </a:xfrm>
        </p:spPr>
        <p:txBody>
          <a:bodyPr/>
          <a:lstStyle/>
          <a:p>
            <a:pPr eaLnBrk="1" hangingPunct="1"/>
            <a:r>
              <a:rPr lang="en-US" altLang="en-US" sz="2400" dirty="0"/>
              <a:t>Multiple-Processor Scheduling – Load Balancing</a:t>
            </a:r>
          </a:p>
        </p:txBody>
      </p:sp>
      <p:sp>
        <p:nvSpPr>
          <p:cNvPr id="74754" name="Rectangle 3"/>
          <p:cNvSpPr>
            <a:spLocks noGrp="1" noChangeArrowheads="1"/>
          </p:cNvSpPr>
          <p:nvPr>
            <p:ph type="body" idx="1"/>
          </p:nvPr>
        </p:nvSpPr>
        <p:spPr>
          <a:xfrm>
            <a:off x="456656" y="936033"/>
            <a:ext cx="8301753" cy="4808537"/>
          </a:xfrm>
        </p:spPr>
        <p:txBody>
          <a:bodyPr/>
          <a:lstStyle/>
          <a:p>
            <a:r>
              <a:rPr lang="en-US" altLang="en-US" dirty="0"/>
              <a:t>If </a:t>
            </a:r>
            <a:r>
              <a:rPr lang="en-US" altLang="en-US" b="1" dirty="0"/>
              <a:t>Symmetric multiprocessing</a:t>
            </a:r>
            <a:r>
              <a:rPr lang="en-US" altLang="en-US" dirty="0"/>
              <a:t> needs to keep all CPUs loaded for efficiency,</a:t>
            </a:r>
          </a:p>
          <a:p>
            <a:r>
              <a:rPr lang="en-US" altLang="en-US" dirty="0">
                <a:solidFill>
                  <a:srgbClr val="3366FF"/>
                </a:solidFill>
              </a:rPr>
              <a:t>Load balancing </a:t>
            </a:r>
            <a:r>
              <a:rPr lang="en-US" altLang="en-US" dirty="0"/>
              <a:t>attempts to keep workload evenly distributed</a:t>
            </a:r>
          </a:p>
          <a:p>
            <a:pPr lvl="1"/>
            <a:r>
              <a:rPr lang="en-US" altLang="en-US" dirty="0">
                <a:solidFill>
                  <a:srgbClr val="3366FF"/>
                </a:solidFill>
              </a:rPr>
              <a:t>Push migration </a:t>
            </a:r>
            <a:r>
              <a:rPr lang="en-US" altLang="en-US" dirty="0"/>
              <a:t>– periodic task checks load on each processor, and pushes tasks from overloaded CPU to other less loaded CPUs</a:t>
            </a:r>
            <a:endParaRPr lang="en-US" altLang="en-US" dirty="0">
              <a:solidFill>
                <a:srgbClr val="3366FF"/>
              </a:solidFill>
            </a:endParaRPr>
          </a:p>
          <a:p>
            <a:pPr lvl="1"/>
            <a:r>
              <a:rPr lang="en-US" altLang="en-US" dirty="0">
                <a:solidFill>
                  <a:srgbClr val="3366FF"/>
                </a:solidFill>
              </a:rPr>
              <a:t>Pull migration </a:t>
            </a:r>
            <a:r>
              <a:rPr lang="en-US" altLang="en-US" dirty="0"/>
              <a:t>– idle CPUs pulls waiting tasks from busy CPU</a:t>
            </a:r>
          </a:p>
          <a:p>
            <a:r>
              <a:rPr lang="en-US" altLang="zh-CN" dirty="0">
                <a:solidFill>
                  <a:srgbClr val="231F20"/>
                </a:solidFill>
                <a:latin typeface="+mn-ea"/>
                <a:ea typeface="+mn-ea"/>
              </a:rPr>
              <a:t>Push and pull migration need not be mutually exclusive</a:t>
            </a:r>
          </a:p>
          <a:p>
            <a:pPr lvl="1"/>
            <a:r>
              <a:rPr lang="en-US" altLang="zh-CN" dirty="0">
                <a:solidFill>
                  <a:srgbClr val="231F20"/>
                </a:solidFill>
                <a:latin typeface="+mn-ea"/>
                <a:ea typeface="+mn-ea"/>
              </a:rPr>
              <a:t>They  are </a:t>
            </a:r>
            <a:r>
              <a:rPr lang="en-US" altLang="zh-CN" b="1" dirty="0">
                <a:solidFill>
                  <a:srgbClr val="231F20"/>
                </a:solidFill>
                <a:latin typeface="+mn-ea"/>
                <a:ea typeface="+mn-ea"/>
              </a:rPr>
              <a:t>often implemented in parallel </a:t>
            </a:r>
            <a:r>
              <a:rPr lang="en-US" altLang="zh-CN" dirty="0">
                <a:solidFill>
                  <a:srgbClr val="231F20"/>
                </a:solidFill>
                <a:latin typeface="+mn-ea"/>
                <a:ea typeface="+mn-ea"/>
              </a:rPr>
              <a:t>on load-balancing systems.</a:t>
            </a:r>
            <a:endParaRPr lang="en-US" altLang="zh-CN" dirty="0">
              <a:latin typeface="+mn-ea"/>
              <a:ea typeface="+mn-ea"/>
            </a:endParaRPr>
          </a:p>
          <a:p>
            <a:pPr marL="457200" lvl="1" indent="0">
              <a:buNone/>
            </a:pPr>
            <a:endParaRPr lang="en-US" altLang="en-US" dirty="0"/>
          </a:p>
        </p:txBody>
      </p:sp>
    </p:spTree>
    <p:extLst>
      <p:ext uri="{BB962C8B-B14F-4D97-AF65-F5344CB8AC3E}">
        <p14:creationId xmlns:p14="http://schemas.microsoft.com/office/powerpoint/2010/main" val="188059412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a:xfrm>
            <a:off x="1131888" y="144463"/>
            <a:ext cx="7869237" cy="576262"/>
          </a:xfrm>
        </p:spPr>
        <p:txBody>
          <a:bodyPr/>
          <a:lstStyle/>
          <a:p>
            <a:pPr eaLnBrk="1" hangingPunct="1"/>
            <a:r>
              <a:rPr lang="en-US" altLang="en-US" sz="2800" dirty="0"/>
              <a:t>What Happens if There is no Free Frame?</a:t>
            </a:r>
          </a:p>
        </p:txBody>
      </p:sp>
      <p:sp>
        <p:nvSpPr>
          <p:cNvPr id="5" name="Rectangle 3"/>
          <p:cNvSpPr txBox="1">
            <a:spLocks noChangeArrowheads="1"/>
          </p:cNvSpPr>
          <p:nvPr/>
        </p:nvSpPr>
        <p:spPr bwMode="auto">
          <a:xfrm>
            <a:off x="517683" y="907564"/>
            <a:ext cx="8483441" cy="39158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35000"/>
              </a:spcBef>
              <a:spcAft>
                <a:spcPct val="0"/>
              </a:spcAft>
              <a:buClr>
                <a:srgbClr val="993300"/>
              </a:buClr>
              <a:buSzPct val="90000"/>
              <a:buFont typeface="Monotype Sorts" pitchFamily="-84" charset="2"/>
              <a:buChar char="n"/>
              <a:defRPr kumimoji="1">
                <a:solidFill>
                  <a:schemeClr val="tx1"/>
                </a:solidFill>
                <a:latin typeface="+mn-lt"/>
                <a:ea typeface="MS PGothic" pitchFamily="34" charset="-128"/>
                <a:cs typeface="ＭＳ Ｐゴシック" charset="-128"/>
              </a:defRPr>
            </a:lvl1pPr>
            <a:lvl2pPr marL="742950" indent="-285750" algn="l" rtl="0" eaLnBrk="0" fontAlgn="base" hangingPunct="0">
              <a:spcBef>
                <a:spcPct val="35000"/>
              </a:spcBef>
              <a:spcAft>
                <a:spcPct val="0"/>
              </a:spcAft>
              <a:buClr>
                <a:srgbClr val="CC6600"/>
              </a:buClr>
              <a:buSzPct val="80000"/>
              <a:buFont typeface="Monotype Sorts" pitchFamily="-84" charset="2"/>
              <a:buChar char="l"/>
              <a:defRPr kumimoji="1">
                <a:solidFill>
                  <a:schemeClr val="tx1"/>
                </a:solidFill>
                <a:latin typeface="+mn-lt"/>
                <a:ea typeface="MS PGothic" pitchFamily="34" charset="-128"/>
              </a:defRPr>
            </a:lvl2pPr>
            <a:lvl3pPr marL="1085850" indent="-228600" algn="l" rtl="0" eaLnBrk="0" fontAlgn="base" hangingPunct="0">
              <a:spcBef>
                <a:spcPct val="35000"/>
              </a:spcBef>
              <a:spcAft>
                <a:spcPct val="0"/>
              </a:spcAft>
              <a:buClr>
                <a:srgbClr val="009900"/>
              </a:buClr>
              <a:buSzPct val="75000"/>
              <a:buFont typeface="Webdings" pitchFamily="18" charset="2"/>
              <a:buChar char="4"/>
              <a:defRPr kumimoji="1">
                <a:solidFill>
                  <a:schemeClr val="tx1"/>
                </a:solidFill>
                <a:latin typeface="+mn-lt"/>
                <a:ea typeface="MS PGothic" pitchFamily="34" charset="-128"/>
              </a:defRPr>
            </a:lvl3pPr>
            <a:lvl4pPr marL="1428750" indent="-228600" algn="l" rtl="0" eaLnBrk="0" fontAlgn="base" hangingPunct="0">
              <a:spcBef>
                <a:spcPct val="35000"/>
              </a:spcBef>
              <a:spcAft>
                <a:spcPct val="0"/>
              </a:spcAft>
              <a:buClr>
                <a:schemeClr val="hlink"/>
              </a:buClr>
              <a:buSzPct val="75000"/>
              <a:buChar char="–"/>
              <a:defRPr kumimoji="1">
                <a:solidFill>
                  <a:schemeClr val="tx1"/>
                </a:solidFill>
                <a:latin typeface="+mn-lt"/>
                <a:ea typeface="MS PGothic" pitchFamily="34" charset="-128"/>
              </a:defRPr>
            </a:lvl4pPr>
            <a:lvl5pPr marL="17716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itchFamily="34" charset="-128"/>
              </a:defRPr>
            </a:lvl5pPr>
            <a:lvl6pPr marL="22288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6pPr>
            <a:lvl7pPr marL="26860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7pPr>
            <a:lvl8pPr marL="31432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8pPr>
            <a:lvl9pPr marL="36004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9pPr>
          </a:lstStyle>
          <a:p>
            <a:pPr>
              <a:spcBef>
                <a:spcPts val="300"/>
              </a:spcBef>
            </a:pPr>
            <a:r>
              <a:rPr lang="en-US" altLang="en-US" sz="2400" kern="0" dirty="0">
                <a:latin typeface="Calibri Light" panose="020F0302020204030204" pitchFamily="34" charset="0"/>
                <a:cs typeface="Calibri Light" panose="020F0302020204030204" pitchFamily="34" charset="0"/>
              </a:rPr>
              <a:t>When there is a page fault, a new page should be loaded in</a:t>
            </a:r>
          </a:p>
          <a:p>
            <a:pPr lvl="1">
              <a:spcBef>
                <a:spcPts val="300"/>
              </a:spcBef>
            </a:pPr>
            <a:r>
              <a:rPr lang="en-US" altLang="en-US" sz="2400" kern="0" dirty="0">
                <a:latin typeface="Calibri Light" panose="020F0302020204030204" pitchFamily="34" charset="0"/>
                <a:cs typeface="Calibri Light" panose="020F0302020204030204" pitchFamily="34" charset="0"/>
              </a:rPr>
              <a:t>Find a free frame for this new page to load in</a:t>
            </a:r>
          </a:p>
          <a:p>
            <a:pPr lvl="1">
              <a:spcBef>
                <a:spcPts val="300"/>
              </a:spcBef>
            </a:pPr>
            <a:r>
              <a:rPr lang="en-US" altLang="en-US" sz="2400" kern="0" dirty="0">
                <a:latin typeface="Calibri Light" panose="020F0302020204030204" pitchFamily="34" charset="0"/>
                <a:cs typeface="Calibri Light" panose="020F0302020204030204" pitchFamily="34" charset="0"/>
              </a:rPr>
              <a:t>Question: Memory has used up, i.e., no frame is available for a new page</a:t>
            </a:r>
          </a:p>
          <a:p>
            <a:pPr lvl="1">
              <a:spcBef>
                <a:spcPts val="300"/>
              </a:spcBef>
            </a:pPr>
            <a:r>
              <a:rPr lang="en-US" altLang="en-US" sz="2400" kern="0" dirty="0">
                <a:latin typeface="Calibri Light" panose="020F0302020204030204" pitchFamily="34" charset="0"/>
                <a:cs typeface="Calibri Light" panose="020F0302020204030204" pitchFamily="34" charset="0"/>
              </a:rPr>
              <a:t>Solution: swap pages out from memory</a:t>
            </a:r>
          </a:p>
          <a:p>
            <a:pPr>
              <a:spcBef>
                <a:spcPts val="300"/>
              </a:spcBef>
            </a:pPr>
            <a:r>
              <a:rPr lang="en-US" altLang="en-US" sz="2400" dirty="0">
                <a:solidFill>
                  <a:srgbClr val="3366FF"/>
                </a:solidFill>
                <a:latin typeface="Calibri Light" panose="020F0302020204030204" pitchFamily="34" charset="0"/>
                <a:cs typeface="Calibri Light" panose="020F0302020204030204" pitchFamily="34" charset="0"/>
              </a:rPr>
              <a:t>Page replacement </a:t>
            </a:r>
          </a:p>
          <a:p>
            <a:pPr lvl="1">
              <a:spcBef>
                <a:spcPts val="300"/>
              </a:spcBef>
            </a:pPr>
            <a:r>
              <a:rPr lang="en-US" altLang="en-US" sz="2400" kern="0" dirty="0">
                <a:latin typeface="Calibri Light" panose="020F0302020204030204" pitchFamily="34" charset="0"/>
                <a:cs typeface="Calibri Light" panose="020F0302020204030204" pitchFamily="34" charset="0"/>
              </a:rPr>
              <a:t>Find some page in memory, but not really in use, page it out</a:t>
            </a:r>
          </a:p>
          <a:p>
            <a:pPr lvl="1">
              <a:spcBef>
                <a:spcPts val="300"/>
              </a:spcBef>
            </a:pPr>
            <a:r>
              <a:rPr lang="en-US" altLang="en-US" sz="2400" kern="0" dirty="0">
                <a:latin typeface="Calibri Light" panose="020F0302020204030204" pitchFamily="34" charset="0"/>
                <a:cs typeface="Calibri Light" panose="020F0302020204030204" pitchFamily="34" charset="0"/>
              </a:rPr>
              <a:t>Algorithm consideration</a:t>
            </a:r>
          </a:p>
          <a:p>
            <a:pPr lvl="2">
              <a:spcBef>
                <a:spcPts val="300"/>
              </a:spcBef>
            </a:pPr>
            <a:r>
              <a:rPr lang="en-US" altLang="en-US" sz="2400" kern="0" dirty="0">
                <a:latin typeface="Calibri Light" panose="020F0302020204030204" pitchFamily="34" charset="0"/>
                <a:cs typeface="Calibri Light" panose="020F0302020204030204" pitchFamily="34" charset="0"/>
              </a:rPr>
              <a:t>How to know which frames are free?</a:t>
            </a:r>
          </a:p>
          <a:p>
            <a:pPr lvl="2">
              <a:spcBef>
                <a:spcPts val="300"/>
              </a:spcBef>
            </a:pPr>
            <a:r>
              <a:rPr lang="en-US" altLang="en-US" sz="2400" kern="0" dirty="0">
                <a:latin typeface="Calibri Light" panose="020F0302020204030204" pitchFamily="34" charset="0"/>
                <a:cs typeface="Calibri Light" panose="020F0302020204030204" pitchFamily="34" charset="0"/>
              </a:rPr>
              <a:t>If no frame is free, which frames should be freed (i.e., which pages should be replaced</a:t>
            </a:r>
            <a:r>
              <a:rPr lang="zh-CN" altLang="en-US" sz="2400" kern="0" dirty="0">
                <a:latin typeface="Calibri Light" panose="020F0302020204030204" pitchFamily="34" charset="0"/>
                <a:cs typeface="Calibri Light" panose="020F0302020204030204" pitchFamily="34" charset="0"/>
              </a:rPr>
              <a:t>，</a:t>
            </a:r>
            <a:r>
              <a:rPr lang="en-US" altLang="zh-CN" sz="2400" kern="0" dirty="0">
                <a:latin typeface="Calibri Light" panose="020F0302020204030204" pitchFamily="34" charset="0"/>
                <a:cs typeface="Calibri Light" panose="020F0302020204030204" pitchFamily="34" charset="0"/>
              </a:rPr>
              <a:t>a </a:t>
            </a:r>
            <a:r>
              <a:rPr lang="en-US" altLang="zh-CN" sz="2400" kern="0" dirty="0">
                <a:solidFill>
                  <a:srgbClr val="FF0000"/>
                </a:solidFill>
                <a:latin typeface="Calibri Light" panose="020F0302020204030204" pitchFamily="34" charset="0"/>
                <a:cs typeface="Calibri Light" panose="020F0302020204030204" pitchFamily="34" charset="0"/>
              </a:rPr>
              <a:t>victim</a:t>
            </a:r>
            <a:r>
              <a:rPr lang="en-US" altLang="en-US" sz="2400" kern="0" dirty="0">
                <a:latin typeface="Calibri Light" panose="020F0302020204030204" pitchFamily="34" charset="0"/>
                <a:cs typeface="Calibri Light" panose="020F0302020204030204" pitchFamily="34" charset="0"/>
              </a:rPr>
              <a:t>)</a:t>
            </a:r>
          </a:p>
          <a:p>
            <a:pPr lvl="3">
              <a:spcBef>
                <a:spcPts val="300"/>
              </a:spcBef>
            </a:pPr>
            <a:r>
              <a:rPr lang="en-US" altLang="en-US" sz="2400" kern="0" dirty="0">
                <a:latin typeface="Calibri Light" panose="020F0302020204030204" pitchFamily="34" charset="0"/>
                <a:cs typeface="Calibri Light" panose="020F0302020204030204" pitchFamily="34" charset="0"/>
              </a:rPr>
              <a:t>expectation: minimum number of page faults</a:t>
            </a:r>
          </a:p>
          <a:p>
            <a:pPr>
              <a:spcBef>
                <a:spcPts val="300"/>
              </a:spcBef>
            </a:pPr>
            <a:r>
              <a:rPr lang="en-US" altLang="en-US" sz="2400" kern="0" dirty="0">
                <a:latin typeface="Calibri Light" panose="020F0302020204030204" pitchFamily="34" charset="0"/>
                <a:cs typeface="Calibri Light" panose="020F0302020204030204" pitchFamily="34" charset="0"/>
              </a:rPr>
              <a:t>Same pages may be brought into memory several times</a:t>
            </a:r>
          </a:p>
        </p:txBody>
      </p:sp>
    </p:spTree>
    <p:extLst>
      <p:ext uri="{BB962C8B-B14F-4D97-AF65-F5344CB8AC3E}">
        <p14:creationId xmlns:p14="http://schemas.microsoft.com/office/powerpoint/2010/main" val="461779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
                                            <p:txEl>
                                              <p:pRg st="7" end="7"/>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
                                            <p:txEl>
                                              <p:pRg st="8" end="8"/>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a:xfrm>
            <a:off x="993775" y="188913"/>
            <a:ext cx="7693025" cy="576262"/>
          </a:xfrm>
        </p:spPr>
        <p:txBody>
          <a:bodyPr/>
          <a:lstStyle/>
          <a:p>
            <a:pPr eaLnBrk="1" hangingPunct="1"/>
            <a:r>
              <a:rPr lang="en-US" altLang="en-US"/>
              <a:t>Need For Page Replacement</a:t>
            </a:r>
          </a:p>
        </p:txBody>
      </p:sp>
      <p:pic>
        <p:nvPicPr>
          <p:cNvPr id="2" name="Picture 1"/>
          <p:cNvPicPr>
            <a:picLocks noChangeAspect="1"/>
          </p:cNvPicPr>
          <p:nvPr/>
        </p:nvPicPr>
        <p:blipFill>
          <a:blip r:embed="rId3"/>
          <a:stretch>
            <a:fillRect/>
          </a:stretch>
        </p:blipFill>
        <p:spPr>
          <a:xfrm>
            <a:off x="596936" y="1101888"/>
            <a:ext cx="7797661" cy="5011177"/>
          </a:xfrm>
          <a:prstGeom prst="rect">
            <a:avLst/>
          </a:prstGeom>
        </p:spPr>
      </p:pic>
      <p:sp>
        <p:nvSpPr>
          <p:cNvPr id="3" name="文本框 2">
            <a:extLst>
              <a:ext uri="{FF2B5EF4-FFF2-40B4-BE49-F238E27FC236}">
                <a16:creationId xmlns:a16="http://schemas.microsoft.com/office/drawing/2014/main" id="{4962E664-2D38-443E-8DBD-5F315007F303}"/>
              </a:ext>
            </a:extLst>
          </p:cNvPr>
          <p:cNvSpPr txBox="1"/>
          <p:nvPr/>
        </p:nvSpPr>
        <p:spPr>
          <a:xfrm>
            <a:off x="1925620" y="1570618"/>
            <a:ext cx="1355463" cy="646331"/>
          </a:xfrm>
          <a:prstGeom prst="rect">
            <a:avLst/>
          </a:prstGeom>
          <a:noFill/>
        </p:spPr>
        <p:txBody>
          <a:bodyPr wrap="square" rtlCol="0">
            <a:spAutoFit/>
          </a:bodyPr>
          <a:lstStyle/>
          <a:p>
            <a:r>
              <a:rPr lang="en-US" altLang="zh-CN" dirty="0">
                <a:solidFill>
                  <a:srgbClr val="00B050"/>
                </a:solidFill>
                <a:latin typeface="Calibri Light" panose="020F0302020204030204" pitchFamily="34" charset="0"/>
                <a:cs typeface="Calibri Light" panose="020F0302020204030204" pitchFamily="34" charset="0"/>
              </a:rPr>
              <a:t>Reference to page 1</a:t>
            </a:r>
            <a:endParaRPr lang="zh-CN" altLang="en-US" dirty="0">
              <a:solidFill>
                <a:srgbClr val="00B050"/>
              </a:solidFill>
              <a:latin typeface="Calibri Light" panose="020F0302020204030204" pitchFamily="34" charset="0"/>
              <a:cs typeface="Calibri Light" panose="020F0302020204030204" pitchFamily="34" charset="0"/>
            </a:endParaRPr>
          </a:p>
        </p:txBody>
      </p:sp>
      <p:sp>
        <p:nvSpPr>
          <p:cNvPr id="5" name="文本框 4">
            <a:extLst>
              <a:ext uri="{FF2B5EF4-FFF2-40B4-BE49-F238E27FC236}">
                <a16:creationId xmlns:a16="http://schemas.microsoft.com/office/drawing/2014/main" id="{ECD96697-0F87-4515-8DCB-D18C015ADFEE}"/>
              </a:ext>
            </a:extLst>
          </p:cNvPr>
          <p:cNvSpPr txBox="1"/>
          <p:nvPr/>
        </p:nvSpPr>
        <p:spPr>
          <a:xfrm>
            <a:off x="3894268" y="2174792"/>
            <a:ext cx="1355463" cy="646331"/>
          </a:xfrm>
          <a:prstGeom prst="rect">
            <a:avLst/>
          </a:prstGeom>
          <a:noFill/>
        </p:spPr>
        <p:txBody>
          <a:bodyPr wrap="square" rtlCol="0">
            <a:spAutoFit/>
          </a:bodyPr>
          <a:lstStyle/>
          <a:p>
            <a:r>
              <a:rPr lang="en-US" altLang="zh-CN" dirty="0">
                <a:solidFill>
                  <a:srgbClr val="00B050"/>
                </a:solidFill>
                <a:latin typeface="Calibri Light" panose="020F0302020204030204" pitchFamily="34" charset="0"/>
                <a:cs typeface="Calibri Light" panose="020F0302020204030204" pitchFamily="34" charset="0"/>
              </a:rPr>
              <a:t>page 1 is not in memory</a:t>
            </a:r>
            <a:endParaRPr lang="zh-CN" altLang="en-US" dirty="0">
              <a:solidFill>
                <a:srgbClr val="00B050"/>
              </a:solidFill>
              <a:latin typeface="Calibri Light" panose="020F0302020204030204" pitchFamily="34" charset="0"/>
              <a:cs typeface="Calibri Light" panose="020F0302020204030204" pitchFamily="34" charset="0"/>
            </a:endParaRPr>
          </a:p>
        </p:txBody>
      </p:sp>
      <p:sp>
        <p:nvSpPr>
          <p:cNvPr id="6" name="文本框 5">
            <a:extLst>
              <a:ext uri="{FF2B5EF4-FFF2-40B4-BE49-F238E27FC236}">
                <a16:creationId xmlns:a16="http://schemas.microsoft.com/office/drawing/2014/main" id="{EC1A00AE-B184-4A39-B9A1-C8FE47129AF1}"/>
              </a:ext>
            </a:extLst>
          </p:cNvPr>
          <p:cNvSpPr txBox="1"/>
          <p:nvPr/>
        </p:nvSpPr>
        <p:spPr>
          <a:xfrm>
            <a:off x="4840287" y="5386780"/>
            <a:ext cx="3991741" cy="1200329"/>
          </a:xfrm>
          <a:prstGeom prst="rect">
            <a:avLst/>
          </a:prstGeom>
          <a:noFill/>
        </p:spPr>
        <p:txBody>
          <a:bodyPr wrap="square" rtlCol="0">
            <a:spAutoFit/>
          </a:bodyPr>
          <a:lstStyle/>
          <a:p>
            <a:r>
              <a:rPr lang="en-US" altLang="zh-CN" dirty="0">
                <a:solidFill>
                  <a:srgbClr val="00B050"/>
                </a:solidFill>
                <a:latin typeface="Calibri Light" panose="020F0302020204030204" pitchFamily="34" charset="0"/>
                <a:cs typeface="Calibri Light" panose="020F0302020204030204" pitchFamily="34" charset="0"/>
              </a:rPr>
              <a:t>Memory is full</a:t>
            </a:r>
          </a:p>
          <a:p>
            <a:r>
              <a:rPr lang="en-US" altLang="zh-CN" dirty="0">
                <a:solidFill>
                  <a:srgbClr val="C00000"/>
                </a:solidFill>
                <a:latin typeface="Calibri Light" panose="020F0302020204030204" pitchFamily="34" charset="0"/>
                <a:cs typeface="Calibri Light" panose="020F0302020204030204" pitchFamily="34" charset="0"/>
              </a:rPr>
              <a:t>Two questions:</a:t>
            </a:r>
          </a:p>
          <a:p>
            <a:r>
              <a:rPr lang="en-US" altLang="zh-CN" dirty="0">
                <a:solidFill>
                  <a:srgbClr val="C00000"/>
                </a:solidFill>
                <a:latin typeface="Calibri Light" panose="020F0302020204030204" pitchFamily="34" charset="0"/>
                <a:cs typeface="Calibri Light" panose="020F0302020204030204" pitchFamily="34" charset="0"/>
              </a:rPr>
              <a:t>1. Replace page from p1 or p2?</a:t>
            </a:r>
          </a:p>
          <a:p>
            <a:r>
              <a:rPr lang="en-US" altLang="zh-CN" dirty="0">
                <a:solidFill>
                  <a:srgbClr val="C00000"/>
                </a:solidFill>
                <a:latin typeface="Calibri Light" panose="020F0302020204030204" pitchFamily="34" charset="0"/>
                <a:cs typeface="Calibri Light" panose="020F0302020204030204" pitchFamily="34" charset="0"/>
              </a:rPr>
              <a:t>2. Which page to replace?</a:t>
            </a:r>
            <a:endParaRPr lang="zh-CN" altLang="en-US" dirty="0">
              <a:solidFill>
                <a:srgbClr val="C00000"/>
              </a:solidFill>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376657610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ChangeArrowheads="1"/>
          </p:cNvSpPr>
          <p:nvPr>
            <p:ph type="title"/>
          </p:nvPr>
        </p:nvSpPr>
        <p:spPr>
          <a:xfrm>
            <a:off x="1030288" y="188913"/>
            <a:ext cx="7656512" cy="576262"/>
          </a:xfrm>
        </p:spPr>
        <p:txBody>
          <a:bodyPr/>
          <a:lstStyle/>
          <a:p>
            <a:pPr eaLnBrk="1" hangingPunct="1"/>
            <a:r>
              <a:rPr lang="en-US" altLang="en-US" dirty="0"/>
              <a:t>Global vs. Local Allocation</a:t>
            </a:r>
          </a:p>
        </p:txBody>
      </p:sp>
      <p:sp>
        <p:nvSpPr>
          <p:cNvPr id="94211" name="Rectangle 3"/>
          <p:cNvSpPr>
            <a:spLocks noGrp="1" noChangeArrowheads="1"/>
          </p:cNvSpPr>
          <p:nvPr>
            <p:ph type="body" idx="1"/>
          </p:nvPr>
        </p:nvSpPr>
        <p:spPr>
          <a:xfrm>
            <a:off x="543655" y="951614"/>
            <a:ext cx="8245341" cy="4954771"/>
          </a:xfrm>
        </p:spPr>
        <p:txBody>
          <a:bodyPr/>
          <a:lstStyle/>
          <a:p>
            <a:r>
              <a:rPr lang="en-US" altLang="zh-CN" sz="2400" dirty="0">
                <a:solidFill>
                  <a:srgbClr val="FF0000"/>
                </a:solidFill>
                <a:latin typeface="Calibri Light" panose="020F0302020204030204" pitchFamily="34" charset="0"/>
                <a:cs typeface="Calibri Light" panose="020F0302020204030204" pitchFamily="34" charset="0"/>
              </a:rPr>
              <a:t>Question 1: from which process a page is replaced?</a:t>
            </a:r>
          </a:p>
          <a:p>
            <a:pPr lvl="1"/>
            <a:r>
              <a:rPr lang="en-US" altLang="zh-CN" sz="2400" kern="1200" dirty="0">
                <a:solidFill>
                  <a:srgbClr val="3366FF"/>
                </a:solidFill>
                <a:latin typeface="Calibri Light" panose="020F0302020204030204" pitchFamily="34" charset="0"/>
                <a:cs typeface="Calibri Light" panose="020F0302020204030204" pitchFamily="34" charset="0"/>
              </a:rPr>
              <a:t>Global allocation</a:t>
            </a:r>
          </a:p>
          <a:p>
            <a:pPr lvl="2"/>
            <a:r>
              <a:rPr lang="en-US" altLang="en-US" sz="2400" dirty="0">
                <a:latin typeface="Calibri Light" panose="020F0302020204030204" pitchFamily="34" charset="0"/>
                <a:cs typeface="Calibri Light" panose="020F0302020204030204" pitchFamily="34" charset="0"/>
              </a:rPr>
              <a:t>Process selects a replacement frame from the set of </a:t>
            </a:r>
            <a:r>
              <a:rPr lang="en-US" altLang="en-US" sz="2400" dirty="0">
                <a:solidFill>
                  <a:srgbClr val="C00000"/>
                </a:solidFill>
                <a:latin typeface="Calibri Light" panose="020F0302020204030204" pitchFamily="34" charset="0"/>
                <a:cs typeface="Calibri Light" panose="020F0302020204030204" pitchFamily="34" charset="0"/>
              </a:rPr>
              <a:t>all </a:t>
            </a:r>
            <a:r>
              <a:rPr lang="en-US" altLang="en-US" sz="2400" dirty="0">
                <a:latin typeface="Calibri Light" panose="020F0302020204030204" pitchFamily="34" charset="0"/>
                <a:cs typeface="Calibri Light" panose="020F0302020204030204" pitchFamily="34" charset="0"/>
              </a:rPr>
              <a:t>frames</a:t>
            </a:r>
          </a:p>
          <a:p>
            <a:pPr lvl="2"/>
            <a:r>
              <a:rPr lang="en-US" altLang="en-US" sz="2400" dirty="0">
                <a:latin typeface="Calibri Light" panose="020F0302020204030204" pitchFamily="34" charset="0"/>
                <a:cs typeface="Calibri Light" panose="020F0302020204030204" pitchFamily="34" charset="0"/>
              </a:rPr>
              <a:t>One process can </a:t>
            </a:r>
            <a:r>
              <a:rPr lang="en-US" altLang="en-US" sz="2400" dirty="0">
                <a:solidFill>
                  <a:srgbClr val="00B050"/>
                </a:solidFill>
                <a:latin typeface="Calibri Light" panose="020F0302020204030204" pitchFamily="34" charset="0"/>
                <a:cs typeface="Calibri Light" panose="020F0302020204030204" pitchFamily="34" charset="0"/>
              </a:rPr>
              <a:t>take a frame from another process. </a:t>
            </a:r>
          </a:p>
          <a:p>
            <a:pPr lvl="2"/>
            <a:r>
              <a:rPr lang="en-US" altLang="en-US" sz="2400" dirty="0">
                <a:latin typeface="Calibri Light" panose="020F0302020204030204" pitchFamily="34" charset="0"/>
                <a:cs typeface="Calibri Light" panose="020F0302020204030204" pitchFamily="34" charset="0"/>
              </a:rPr>
              <a:t>The # of frames allocated to each process will </a:t>
            </a:r>
            <a:r>
              <a:rPr lang="en-US" altLang="en-US" sz="2400" dirty="0">
                <a:solidFill>
                  <a:srgbClr val="00B050"/>
                </a:solidFill>
                <a:latin typeface="Calibri Light" panose="020F0302020204030204" pitchFamily="34" charset="0"/>
                <a:cs typeface="Calibri Light" panose="020F0302020204030204" pitchFamily="34" charset="0"/>
              </a:rPr>
              <a:t>change</a:t>
            </a:r>
            <a:r>
              <a:rPr lang="en-US" altLang="en-US" sz="2400" dirty="0">
                <a:latin typeface="Calibri Light" panose="020F0302020204030204" pitchFamily="34" charset="0"/>
                <a:cs typeface="Calibri Light" panose="020F0302020204030204" pitchFamily="34" charset="0"/>
              </a:rPr>
              <a:t>.</a:t>
            </a:r>
            <a:endParaRPr lang="en-US" altLang="zh-CN" sz="2400" dirty="0">
              <a:latin typeface="Calibri Light" panose="020F0302020204030204" pitchFamily="34" charset="0"/>
              <a:cs typeface="Calibri Light" panose="020F0302020204030204" pitchFamily="34" charset="0"/>
            </a:endParaRPr>
          </a:p>
          <a:p>
            <a:pPr lvl="1"/>
            <a:r>
              <a:rPr lang="en-US" altLang="zh-CN" sz="2400" kern="1200" dirty="0">
                <a:solidFill>
                  <a:srgbClr val="3366FF"/>
                </a:solidFill>
                <a:latin typeface="Calibri Light" panose="020F0302020204030204" pitchFamily="34" charset="0"/>
                <a:cs typeface="Calibri Light" panose="020F0302020204030204" pitchFamily="34" charset="0"/>
              </a:rPr>
              <a:t>Local allocation</a:t>
            </a:r>
          </a:p>
          <a:p>
            <a:pPr lvl="2"/>
            <a:r>
              <a:rPr lang="en-US" altLang="en-US" sz="2400" dirty="0">
                <a:latin typeface="Calibri Light" panose="020F0302020204030204" pitchFamily="34" charset="0"/>
                <a:cs typeface="Calibri Light" panose="020F0302020204030204" pitchFamily="34" charset="0"/>
              </a:rPr>
              <a:t>Each process selects from only </a:t>
            </a:r>
            <a:r>
              <a:rPr lang="en-US" altLang="en-US" sz="2400" dirty="0">
                <a:solidFill>
                  <a:srgbClr val="00B050"/>
                </a:solidFill>
                <a:latin typeface="Calibri Light" panose="020F0302020204030204" pitchFamily="34" charset="0"/>
                <a:cs typeface="Calibri Light" panose="020F0302020204030204" pitchFamily="34" charset="0"/>
              </a:rPr>
              <a:t>its own </a:t>
            </a:r>
            <a:r>
              <a:rPr lang="en-US" altLang="en-US" sz="2400" dirty="0">
                <a:latin typeface="Calibri Light" panose="020F0302020204030204" pitchFamily="34" charset="0"/>
                <a:cs typeface="Calibri Light" panose="020F0302020204030204" pitchFamily="34" charset="0"/>
              </a:rPr>
              <a:t>set of allocated frames</a:t>
            </a:r>
            <a:r>
              <a:rPr lang="en-US" altLang="en-US" sz="2400" dirty="0">
                <a:solidFill>
                  <a:srgbClr val="FF0000"/>
                </a:solidFill>
                <a:latin typeface="Calibri Light" panose="020F0302020204030204" pitchFamily="34" charset="0"/>
                <a:cs typeface="Calibri Light" panose="020F0302020204030204" pitchFamily="34" charset="0"/>
              </a:rPr>
              <a:t>. </a:t>
            </a:r>
          </a:p>
          <a:p>
            <a:pPr lvl="2"/>
            <a:r>
              <a:rPr lang="en-US" altLang="en-US" sz="2400" dirty="0">
                <a:latin typeface="Calibri Light" panose="020F0302020204030204" pitchFamily="34" charset="0"/>
                <a:cs typeface="Calibri Light" panose="020F0302020204030204" pitchFamily="34" charset="0"/>
              </a:rPr>
              <a:t>The # of frames allocated to each process </a:t>
            </a:r>
            <a:r>
              <a:rPr lang="en-US" altLang="en-US" sz="2400" dirty="0">
                <a:solidFill>
                  <a:srgbClr val="00B050"/>
                </a:solidFill>
                <a:latin typeface="Calibri Light" panose="020F0302020204030204" pitchFamily="34" charset="0"/>
                <a:cs typeface="Calibri Light" panose="020F0302020204030204" pitchFamily="34" charset="0"/>
              </a:rPr>
              <a:t>does not change</a:t>
            </a:r>
            <a:r>
              <a:rPr lang="en-US" altLang="en-US" sz="2400" dirty="0">
                <a:latin typeface="Calibri Light" panose="020F0302020204030204" pitchFamily="34" charset="0"/>
                <a:cs typeface="Calibri Light" panose="020F0302020204030204" pitchFamily="34" charset="0"/>
              </a:rPr>
              <a:t>.</a:t>
            </a:r>
          </a:p>
        </p:txBody>
      </p:sp>
    </p:spTree>
    <p:extLst>
      <p:ext uri="{BB962C8B-B14F-4D97-AF65-F5344CB8AC3E}">
        <p14:creationId xmlns:p14="http://schemas.microsoft.com/office/powerpoint/2010/main" val="401575771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ChangeArrowheads="1"/>
          </p:cNvSpPr>
          <p:nvPr>
            <p:ph type="title"/>
          </p:nvPr>
        </p:nvSpPr>
        <p:spPr>
          <a:xfrm>
            <a:off x="1030288" y="188913"/>
            <a:ext cx="7656512" cy="576262"/>
          </a:xfrm>
        </p:spPr>
        <p:txBody>
          <a:bodyPr/>
          <a:lstStyle/>
          <a:p>
            <a:pPr eaLnBrk="1" hangingPunct="1"/>
            <a:r>
              <a:rPr lang="en-US" altLang="en-US" dirty="0"/>
              <a:t>Global vs. Local Allocation</a:t>
            </a:r>
          </a:p>
        </p:txBody>
      </p:sp>
      <p:sp>
        <p:nvSpPr>
          <p:cNvPr id="94211" name="Rectangle 3"/>
          <p:cNvSpPr>
            <a:spLocks noGrp="1" noChangeArrowheads="1"/>
          </p:cNvSpPr>
          <p:nvPr>
            <p:ph type="body" idx="1"/>
          </p:nvPr>
        </p:nvSpPr>
        <p:spPr>
          <a:xfrm>
            <a:off x="683505" y="951615"/>
            <a:ext cx="8245341" cy="3017958"/>
          </a:xfrm>
        </p:spPr>
        <p:txBody>
          <a:bodyPr/>
          <a:lstStyle/>
          <a:p>
            <a:r>
              <a:rPr lang="en-US" altLang="en-US" sz="2400" dirty="0">
                <a:latin typeface="Calibri Light" panose="020F0302020204030204" pitchFamily="34" charset="0"/>
                <a:cs typeface="Calibri Light" panose="020F0302020204030204" pitchFamily="34" charset="0"/>
              </a:rPr>
              <a:t>Which is better: Global or Local</a:t>
            </a:r>
          </a:p>
          <a:p>
            <a:pPr lvl="1"/>
            <a:r>
              <a:rPr lang="en-US" altLang="en-US" sz="2400" dirty="0">
                <a:solidFill>
                  <a:srgbClr val="0066FF"/>
                </a:solidFill>
                <a:latin typeface="Calibri Light" panose="020F0302020204030204" pitchFamily="34" charset="0"/>
                <a:cs typeface="Calibri Light" panose="020F0302020204030204" pitchFamily="34" charset="0"/>
              </a:rPr>
              <a:t>Global replacement  </a:t>
            </a:r>
          </a:p>
          <a:p>
            <a:pPr lvl="2"/>
            <a:r>
              <a:rPr lang="en-US" altLang="en-US" sz="2400" dirty="0">
                <a:latin typeface="Calibri Light" panose="020F0302020204030204" pitchFamily="34" charset="0"/>
                <a:cs typeface="Calibri Light" panose="020F0302020204030204" pitchFamily="34" charset="0"/>
              </a:rPr>
              <a:t>Process execution time can </a:t>
            </a:r>
            <a:r>
              <a:rPr lang="en-US" altLang="en-US" sz="2400" dirty="0">
                <a:solidFill>
                  <a:srgbClr val="00B050"/>
                </a:solidFill>
                <a:latin typeface="Calibri Light" panose="020F0302020204030204" pitchFamily="34" charset="0"/>
                <a:cs typeface="Calibri Light" panose="020F0302020204030204" pitchFamily="34" charset="0"/>
              </a:rPr>
              <a:t>vary greatly</a:t>
            </a:r>
          </a:p>
          <a:p>
            <a:pPr lvl="2"/>
            <a:r>
              <a:rPr lang="en-US" altLang="en-US" sz="2400" dirty="0">
                <a:latin typeface="Calibri Light" panose="020F0302020204030204" pitchFamily="34" charset="0"/>
                <a:cs typeface="Calibri Light" panose="020F0302020204030204" pitchFamily="34" charset="0"/>
              </a:rPr>
              <a:t>But greater throughput, so </a:t>
            </a:r>
            <a:r>
              <a:rPr lang="en-US" altLang="en-US" sz="2400" dirty="0">
                <a:solidFill>
                  <a:srgbClr val="FF0000"/>
                </a:solidFill>
                <a:latin typeface="Calibri Light" panose="020F0302020204030204" pitchFamily="34" charset="0"/>
                <a:cs typeface="Calibri Light" panose="020F0302020204030204" pitchFamily="34" charset="0"/>
              </a:rPr>
              <a:t>more commonly used</a:t>
            </a:r>
          </a:p>
          <a:p>
            <a:pPr lvl="1"/>
            <a:r>
              <a:rPr lang="en-US" altLang="en-US" sz="2400" dirty="0">
                <a:solidFill>
                  <a:srgbClr val="3366FF"/>
                </a:solidFill>
                <a:latin typeface="Calibri Light" panose="020F0302020204030204" pitchFamily="34" charset="0"/>
                <a:cs typeface="Calibri Light" panose="020F0302020204030204" pitchFamily="34" charset="0"/>
              </a:rPr>
              <a:t>Local replacement </a:t>
            </a:r>
            <a:endParaRPr lang="en-US" altLang="en-US" sz="2400" dirty="0">
              <a:latin typeface="Calibri Light" panose="020F0302020204030204" pitchFamily="34" charset="0"/>
              <a:cs typeface="Calibri Light" panose="020F0302020204030204" pitchFamily="34" charset="0"/>
            </a:endParaRPr>
          </a:p>
          <a:p>
            <a:pPr lvl="2"/>
            <a:r>
              <a:rPr lang="en-US" altLang="en-US" sz="2400" dirty="0">
                <a:latin typeface="Calibri Light" panose="020F0302020204030204" pitchFamily="34" charset="0"/>
                <a:cs typeface="Calibri Light" panose="020F0302020204030204" pitchFamily="34" charset="0"/>
              </a:rPr>
              <a:t>More </a:t>
            </a:r>
            <a:r>
              <a:rPr lang="en-US" altLang="en-US" sz="2400" dirty="0">
                <a:solidFill>
                  <a:srgbClr val="00B050"/>
                </a:solidFill>
                <a:latin typeface="Calibri Light" panose="020F0302020204030204" pitchFamily="34" charset="0"/>
                <a:cs typeface="Calibri Light" panose="020F0302020204030204" pitchFamily="34" charset="0"/>
              </a:rPr>
              <a:t>consistent</a:t>
            </a:r>
            <a:r>
              <a:rPr lang="en-US" altLang="en-US" sz="2400" dirty="0">
                <a:latin typeface="Calibri Light" panose="020F0302020204030204" pitchFamily="34" charset="0"/>
                <a:cs typeface="Calibri Light" panose="020F0302020204030204" pitchFamily="34" charset="0"/>
              </a:rPr>
              <a:t> per-process performance</a:t>
            </a:r>
          </a:p>
          <a:p>
            <a:pPr lvl="2"/>
            <a:r>
              <a:rPr lang="en-US" altLang="en-US" sz="2400" dirty="0">
                <a:latin typeface="Calibri Light" panose="020F0302020204030204" pitchFamily="34" charset="0"/>
                <a:cs typeface="Calibri Light" panose="020F0302020204030204" pitchFamily="34" charset="0"/>
              </a:rPr>
              <a:t>But possibly under-utilized memory</a:t>
            </a:r>
          </a:p>
        </p:txBody>
      </p:sp>
    </p:spTree>
    <p:extLst>
      <p:ext uri="{BB962C8B-B14F-4D97-AF65-F5344CB8AC3E}">
        <p14:creationId xmlns:p14="http://schemas.microsoft.com/office/powerpoint/2010/main" val="424453858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a:xfrm>
            <a:off x="962025" y="188913"/>
            <a:ext cx="7724775" cy="576262"/>
          </a:xfrm>
        </p:spPr>
        <p:txBody>
          <a:bodyPr/>
          <a:lstStyle/>
          <a:p>
            <a:pPr eaLnBrk="1" hangingPunct="1"/>
            <a:r>
              <a:rPr lang="en-US" altLang="en-US"/>
              <a:t>Page Replacement</a:t>
            </a:r>
          </a:p>
        </p:txBody>
      </p:sp>
      <p:sp>
        <p:nvSpPr>
          <p:cNvPr id="29699" name="Rectangle 3"/>
          <p:cNvSpPr>
            <a:spLocks noGrp="1" noChangeArrowheads="1"/>
          </p:cNvSpPr>
          <p:nvPr>
            <p:ph type="body" idx="1"/>
          </p:nvPr>
        </p:nvSpPr>
        <p:spPr>
          <a:xfrm>
            <a:off x="407478" y="892885"/>
            <a:ext cx="8597591" cy="5675971"/>
          </a:xfrm>
        </p:spPr>
        <p:txBody>
          <a:bodyPr/>
          <a:lstStyle/>
          <a:p>
            <a:r>
              <a:rPr lang="en-US" altLang="en-US" sz="2400" dirty="0">
                <a:solidFill>
                  <a:srgbClr val="FF0000"/>
                </a:solidFill>
                <a:latin typeface="Calibri Light" panose="020F0302020204030204" pitchFamily="34" charset="0"/>
                <a:cs typeface="Calibri Light" panose="020F0302020204030204" pitchFamily="34" charset="0"/>
              </a:rPr>
              <a:t>Question 2: Which pages to replace (be removed from RAM)?</a:t>
            </a:r>
          </a:p>
          <a:p>
            <a:pPr lvl="1"/>
            <a:r>
              <a:rPr lang="en-US" altLang="en-US" sz="2400" dirty="0">
                <a:latin typeface="Calibri Light" panose="020F0302020204030204" pitchFamily="34" charset="0"/>
                <a:cs typeface="Calibri Light" panose="020F0302020204030204" pitchFamily="34" charset="0"/>
              </a:rPr>
              <a:t>Two kinds of pages are good candidates</a:t>
            </a:r>
          </a:p>
          <a:p>
            <a:pPr lvl="2"/>
            <a:r>
              <a:rPr lang="en-US" altLang="en-US" sz="2400" dirty="0">
                <a:latin typeface="Calibri Light" panose="020F0302020204030204" pitchFamily="34" charset="0"/>
                <a:cs typeface="Calibri Light" panose="020F0302020204030204" pitchFamily="34" charset="0"/>
              </a:rPr>
              <a:t>pages which are not used by a process right now</a:t>
            </a:r>
          </a:p>
          <a:p>
            <a:pPr lvl="3"/>
            <a:r>
              <a:rPr lang="en-US" altLang="en-US" sz="2400" dirty="0">
                <a:latin typeface="Calibri Light" panose="020F0302020204030204" pitchFamily="34" charset="0"/>
                <a:cs typeface="Calibri Light" panose="020F0302020204030204" pitchFamily="34" charset="0"/>
              </a:rPr>
              <a:t>If a page has not been used for a while, maybe it will not be used in near future</a:t>
            </a:r>
          </a:p>
          <a:p>
            <a:pPr lvl="2"/>
            <a:r>
              <a:rPr lang="en-US" altLang="en-US" sz="2400" dirty="0">
                <a:latin typeface="Calibri Light" panose="020F0302020204030204" pitchFamily="34" charset="0"/>
                <a:cs typeface="Calibri Light" panose="020F0302020204030204" pitchFamily="34" charset="0"/>
              </a:rPr>
              <a:t>Pages that are not modified (called </a:t>
            </a:r>
            <a:r>
              <a:rPr lang="en-US" altLang="en-US" sz="2400" dirty="0">
                <a:solidFill>
                  <a:srgbClr val="FF0000"/>
                </a:solidFill>
                <a:latin typeface="Calibri Light" panose="020F0302020204030204" pitchFamily="34" charset="0"/>
                <a:cs typeface="Calibri Light" panose="020F0302020204030204" pitchFamily="34" charset="0"/>
              </a:rPr>
              <a:t>dirty</a:t>
            </a:r>
            <a:r>
              <a:rPr lang="en-US" altLang="en-US" sz="2400" dirty="0">
                <a:latin typeface="Calibri Light" panose="020F0302020204030204" pitchFamily="34" charset="0"/>
                <a:cs typeface="Calibri Light" panose="020F0302020204030204" pitchFamily="34" charset="0"/>
              </a:rPr>
              <a:t>) recently</a:t>
            </a:r>
          </a:p>
          <a:p>
            <a:pPr lvl="3"/>
            <a:r>
              <a:rPr lang="en-US" altLang="en-US" sz="2400" dirty="0">
                <a:latin typeface="Calibri Light" panose="020F0302020204030204" pitchFamily="34" charset="0"/>
                <a:cs typeface="Calibri Light" panose="020F0302020204030204" pitchFamily="34" charset="0"/>
              </a:rPr>
              <a:t>These kinds of pages do not need to be paged out</a:t>
            </a:r>
          </a:p>
          <a:p>
            <a:pPr lvl="1"/>
            <a:r>
              <a:rPr lang="en-US" altLang="en-US" sz="2400" dirty="0">
                <a:solidFill>
                  <a:srgbClr val="FF0000"/>
                </a:solidFill>
                <a:latin typeface="Calibri Light" panose="020F0302020204030204" pitchFamily="34" charset="0"/>
                <a:cs typeface="Calibri Light" panose="020F0302020204030204" pitchFamily="34" charset="0"/>
              </a:rPr>
              <a:t>An algorithm </a:t>
            </a:r>
            <a:r>
              <a:rPr lang="en-US" altLang="en-US" sz="2400" dirty="0">
                <a:latin typeface="Calibri Light" panose="020F0302020204030204" pitchFamily="34" charset="0"/>
                <a:cs typeface="Calibri Light" panose="020F0302020204030204" pitchFamily="34" charset="0"/>
              </a:rPr>
              <a:t>is needed to find the right frame to free</a:t>
            </a:r>
          </a:p>
          <a:p>
            <a:pPr lvl="2"/>
            <a:r>
              <a:rPr lang="en-US" altLang="en-US" sz="2400" dirty="0">
                <a:latin typeface="Calibri Light" panose="020F0302020204030204" pitchFamily="34" charset="0"/>
                <a:cs typeface="Calibri Light" panose="020F0302020204030204" pitchFamily="34" charset="0"/>
              </a:rPr>
              <a:t>which pages have not been used recently?</a:t>
            </a:r>
          </a:p>
          <a:p>
            <a:pPr lvl="2"/>
            <a:r>
              <a:rPr lang="en-US" altLang="en-US" sz="2400" dirty="0">
                <a:latin typeface="Calibri Light" panose="020F0302020204030204" pitchFamily="34" charset="0"/>
                <a:cs typeface="Calibri Light" panose="020F0302020204030204" pitchFamily="34" charset="0"/>
              </a:rPr>
              <a:t>which pages have not been modified recently?</a:t>
            </a:r>
          </a:p>
          <a:p>
            <a:pPr lvl="2"/>
            <a:r>
              <a:rPr lang="en-US" altLang="en-US" sz="2400" dirty="0">
                <a:latin typeface="Calibri Light" panose="020F0302020204030204" pitchFamily="34" charset="0"/>
                <a:cs typeface="Calibri Light" panose="020F0302020204030204" pitchFamily="34" charset="0"/>
              </a:rPr>
              <a:t>“recent”: how to decide the period for “recent”?</a:t>
            </a:r>
          </a:p>
          <a:p>
            <a:pPr lvl="1"/>
            <a:r>
              <a:rPr lang="en-US" altLang="en-US" sz="2400" dirty="0">
                <a:solidFill>
                  <a:srgbClr val="FF0000"/>
                </a:solidFill>
                <a:latin typeface="Calibri Light" panose="020F0302020204030204" pitchFamily="34" charset="0"/>
                <a:cs typeface="Calibri Light" panose="020F0302020204030204" pitchFamily="34" charset="0"/>
              </a:rPr>
              <a:t>Victim</a:t>
            </a:r>
            <a:r>
              <a:rPr lang="en-US" altLang="en-US" sz="2400" dirty="0">
                <a:latin typeface="Calibri Light" panose="020F0302020204030204" pitchFamily="34" charset="0"/>
                <a:cs typeface="Calibri Light" panose="020F0302020204030204" pitchFamily="34" charset="0"/>
              </a:rPr>
              <a:t> page</a:t>
            </a:r>
          </a:p>
          <a:p>
            <a:pPr lvl="2"/>
            <a:r>
              <a:rPr lang="en-US" altLang="en-US" sz="2400" dirty="0">
                <a:latin typeface="Calibri Light" panose="020F0302020204030204" pitchFamily="34" charset="0"/>
                <a:cs typeface="Calibri Light" panose="020F0302020204030204" pitchFamily="34" charset="0"/>
              </a:rPr>
              <a:t>The page which will be replaced </a:t>
            </a:r>
          </a:p>
        </p:txBody>
      </p:sp>
    </p:spTree>
    <p:extLst>
      <p:ext uri="{BB962C8B-B14F-4D97-AF65-F5344CB8AC3E}">
        <p14:creationId xmlns:p14="http://schemas.microsoft.com/office/powerpoint/2010/main" val="4019818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69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9699">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9699">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9699">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9699">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9699">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9699">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9699">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9699">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9699">
                                            <p:txEl>
                                              <p:pRg st="9" end="9"/>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9699">
                                            <p:txEl>
                                              <p:pRg st="10" end="1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9699">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a:xfrm>
            <a:off x="1022350" y="176213"/>
            <a:ext cx="7664450" cy="576262"/>
          </a:xfrm>
        </p:spPr>
        <p:txBody>
          <a:bodyPr/>
          <a:lstStyle/>
          <a:p>
            <a:pPr eaLnBrk="1" hangingPunct="1"/>
            <a:r>
              <a:rPr lang="en-US" altLang="en-US"/>
              <a:t>Page Replacement</a:t>
            </a:r>
          </a:p>
        </p:txBody>
      </p:sp>
      <p:pic>
        <p:nvPicPr>
          <p:cNvPr id="32771" name="Picture 4" descr="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1500" y="1223963"/>
            <a:ext cx="6267450" cy="461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3" name="Table 2"/>
          <p:cNvGraphicFramePr>
            <a:graphicFrameLocks noGrp="1"/>
          </p:cNvGraphicFramePr>
          <p:nvPr/>
        </p:nvGraphicFramePr>
        <p:xfrm>
          <a:off x="1171433" y="2727962"/>
          <a:ext cx="502285" cy="523240"/>
        </p:xfrm>
        <a:graphic>
          <a:graphicData uri="http://schemas.openxmlformats.org/drawingml/2006/table">
            <a:tbl>
              <a:tblPr firstRow="1" bandRow="1">
                <a:tableStyleId>{5C22544A-7EE6-4342-B048-85BDC9FD1C3A}</a:tableStyleId>
              </a:tblPr>
              <a:tblGrid>
                <a:gridCol w="281305">
                  <a:extLst>
                    <a:ext uri="{9D8B030D-6E8A-4147-A177-3AD203B41FA5}">
                      <a16:colId xmlns:a16="http://schemas.microsoft.com/office/drawing/2014/main" val="3009095258"/>
                    </a:ext>
                  </a:extLst>
                </a:gridCol>
                <a:gridCol w="220980">
                  <a:extLst>
                    <a:ext uri="{9D8B030D-6E8A-4147-A177-3AD203B41FA5}">
                      <a16:colId xmlns:a16="http://schemas.microsoft.com/office/drawing/2014/main" val="247263629"/>
                    </a:ext>
                  </a:extLst>
                </a:gridCol>
              </a:tblGrid>
              <a:tr h="261620">
                <a:tc>
                  <a:txBody>
                    <a:bodyPr/>
                    <a:lstStyle/>
                    <a:p>
                      <a:r>
                        <a:rPr lang="en-US" altLang="zh-CN" sz="1050" dirty="0">
                          <a:solidFill>
                            <a:schemeClr val="tx1"/>
                          </a:solidFill>
                        </a:rPr>
                        <a:t>f</a:t>
                      </a:r>
                      <a:endParaRPr lang="zh-CN" altLang="en-US" sz="105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sz="1050" dirty="0">
                          <a:solidFill>
                            <a:schemeClr val="tx1"/>
                          </a:solidFill>
                        </a:rPr>
                        <a:t>v</a:t>
                      </a:r>
                      <a:endParaRPr lang="zh-CN" altLang="en-US" sz="105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308755"/>
                  </a:ext>
                </a:extLst>
              </a:tr>
              <a:tr h="261620">
                <a:tc>
                  <a:txBody>
                    <a:bodyPr/>
                    <a:lstStyle/>
                    <a:p>
                      <a:r>
                        <a:rPr lang="en-US" altLang="zh-CN" sz="1050" dirty="0">
                          <a:solidFill>
                            <a:schemeClr val="tx1"/>
                          </a:solidFill>
                        </a:rPr>
                        <a:t>0</a:t>
                      </a:r>
                      <a:endParaRPr lang="zh-CN" altLang="en-US" sz="105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sz="1050" dirty="0" err="1">
                          <a:solidFill>
                            <a:schemeClr val="tx1"/>
                          </a:solidFill>
                        </a:rPr>
                        <a:t>i</a:t>
                      </a:r>
                      <a:endParaRPr lang="zh-CN" altLang="en-US" sz="105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0869925"/>
                  </a:ext>
                </a:extLst>
              </a:tr>
            </a:tbl>
          </a:graphicData>
        </a:graphic>
      </p:graphicFrame>
      <p:cxnSp>
        <p:nvCxnSpPr>
          <p:cNvPr id="6" name="Straight Arrow Connector 5"/>
          <p:cNvCxnSpPr>
            <a:cxnSpLocks/>
          </p:cNvCxnSpPr>
          <p:nvPr/>
        </p:nvCxnSpPr>
        <p:spPr bwMode="auto">
          <a:xfrm>
            <a:off x="372533" y="3115733"/>
            <a:ext cx="798900"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2" name="文本框 1">
            <a:extLst>
              <a:ext uri="{FF2B5EF4-FFF2-40B4-BE49-F238E27FC236}">
                <a16:creationId xmlns:a16="http://schemas.microsoft.com/office/drawing/2014/main" id="{B7DCDFF0-55E3-4508-95AE-08C488A3FEC5}"/>
              </a:ext>
            </a:extLst>
          </p:cNvPr>
          <p:cNvSpPr txBox="1"/>
          <p:nvPr/>
        </p:nvSpPr>
        <p:spPr>
          <a:xfrm>
            <a:off x="5377205" y="1762299"/>
            <a:ext cx="790601" cy="369332"/>
          </a:xfrm>
          <a:prstGeom prst="rect">
            <a:avLst/>
          </a:prstGeom>
          <a:noFill/>
        </p:spPr>
        <p:txBody>
          <a:bodyPr wrap="none" rtlCol="0">
            <a:spAutoFit/>
          </a:bodyPr>
          <a:lstStyle/>
          <a:p>
            <a:r>
              <a:rPr lang="en-US" altLang="zh-CN" dirty="0">
                <a:solidFill>
                  <a:srgbClr val="FF0000"/>
                </a:solidFill>
                <a:latin typeface="Calibri Light" panose="020F0302020204030204" pitchFamily="34" charset="0"/>
                <a:cs typeface="Calibri Light" panose="020F0302020204030204" pitchFamily="34" charset="0"/>
              </a:rPr>
              <a:t>If dirty</a:t>
            </a:r>
            <a:endParaRPr lang="zh-CN" altLang="en-US" dirty="0">
              <a:solidFill>
                <a:srgbClr val="FF0000"/>
              </a:solidFill>
              <a:latin typeface="Calibri Light" panose="020F0302020204030204" pitchFamily="34" charset="0"/>
              <a:cs typeface="Calibri Light" panose="020F0302020204030204" pitchFamily="34" charset="0"/>
            </a:endParaRPr>
          </a:p>
        </p:txBody>
      </p:sp>
      <p:sp>
        <p:nvSpPr>
          <p:cNvPr id="4" name="文本框 3">
            <a:extLst>
              <a:ext uri="{FF2B5EF4-FFF2-40B4-BE49-F238E27FC236}">
                <a16:creationId xmlns:a16="http://schemas.microsoft.com/office/drawing/2014/main" id="{D2EFB369-4C69-4697-9D33-15A0373F6487}"/>
              </a:ext>
            </a:extLst>
          </p:cNvPr>
          <p:cNvSpPr txBox="1"/>
          <p:nvPr/>
        </p:nvSpPr>
        <p:spPr>
          <a:xfrm>
            <a:off x="550591" y="3309620"/>
            <a:ext cx="1357231" cy="646331"/>
          </a:xfrm>
          <a:prstGeom prst="rect">
            <a:avLst/>
          </a:prstGeom>
          <a:noFill/>
        </p:spPr>
        <p:txBody>
          <a:bodyPr wrap="none" rtlCol="0">
            <a:spAutoFit/>
          </a:bodyPr>
          <a:lstStyle/>
          <a:p>
            <a:pPr algn="ctr"/>
            <a:r>
              <a:rPr lang="en-US" altLang="zh-CN" dirty="0">
                <a:latin typeface="Calibri Light" panose="020F0302020204030204" pitchFamily="34" charset="0"/>
                <a:cs typeface="Calibri Light" panose="020F0302020204030204" pitchFamily="34" charset="0"/>
              </a:rPr>
              <a:t>Before </a:t>
            </a:r>
          </a:p>
          <a:p>
            <a:pPr algn="ctr"/>
            <a:r>
              <a:rPr lang="en-US" altLang="zh-CN" dirty="0">
                <a:latin typeface="Calibri Light" panose="020F0302020204030204" pitchFamily="34" charset="0"/>
                <a:cs typeface="Calibri Light" panose="020F0302020204030204" pitchFamily="34" charset="0"/>
              </a:rPr>
              <a:t>replacement</a:t>
            </a:r>
            <a:endParaRPr lang="zh-CN" altLang="en-US" dirty="0">
              <a:latin typeface="Calibri Light" panose="020F0302020204030204" pitchFamily="34" charset="0"/>
              <a:cs typeface="Calibri Light" panose="020F0302020204030204" pitchFamily="34" charset="0"/>
            </a:endParaRPr>
          </a:p>
        </p:txBody>
      </p:sp>
      <p:sp>
        <p:nvSpPr>
          <p:cNvPr id="5" name="文本框 4">
            <a:extLst>
              <a:ext uri="{FF2B5EF4-FFF2-40B4-BE49-F238E27FC236}">
                <a16:creationId xmlns:a16="http://schemas.microsoft.com/office/drawing/2014/main" id="{2B920AD3-DF2C-4F4D-A1C0-2EC39894361A}"/>
              </a:ext>
            </a:extLst>
          </p:cNvPr>
          <p:cNvSpPr txBox="1"/>
          <p:nvPr/>
        </p:nvSpPr>
        <p:spPr>
          <a:xfrm>
            <a:off x="170108" y="2592513"/>
            <a:ext cx="1058334" cy="523220"/>
          </a:xfrm>
          <a:prstGeom prst="rect">
            <a:avLst/>
          </a:prstGeom>
          <a:noFill/>
        </p:spPr>
        <p:txBody>
          <a:bodyPr wrap="square" rtlCol="0">
            <a:spAutoFit/>
          </a:bodyPr>
          <a:lstStyle/>
          <a:p>
            <a:r>
              <a:rPr lang="en-US" altLang="zh-CN" sz="1400" dirty="0">
                <a:solidFill>
                  <a:srgbClr val="00B050"/>
                </a:solidFill>
                <a:latin typeface="Calibri Light" panose="020F0302020204030204" pitchFamily="34" charset="0"/>
                <a:cs typeface="Calibri Light" panose="020F0302020204030204" pitchFamily="34" charset="0"/>
              </a:rPr>
              <a:t>A reference to this page</a:t>
            </a:r>
            <a:endParaRPr lang="zh-CN" altLang="en-US" sz="1400" dirty="0">
              <a:solidFill>
                <a:srgbClr val="00B050"/>
              </a:solidFill>
              <a:latin typeface="Calibri Light" panose="020F0302020204030204" pitchFamily="34" charset="0"/>
              <a:cs typeface="Calibri Light" panose="020F0302020204030204" pitchFamily="34" charset="0"/>
            </a:endParaRPr>
          </a:p>
        </p:txBody>
      </p:sp>
      <p:sp>
        <p:nvSpPr>
          <p:cNvPr id="9" name="文本框 8">
            <a:extLst>
              <a:ext uri="{FF2B5EF4-FFF2-40B4-BE49-F238E27FC236}">
                <a16:creationId xmlns:a16="http://schemas.microsoft.com/office/drawing/2014/main" id="{F73DE896-5A06-412C-A442-C4D36B566797}"/>
              </a:ext>
            </a:extLst>
          </p:cNvPr>
          <p:cNvSpPr txBox="1"/>
          <p:nvPr/>
        </p:nvSpPr>
        <p:spPr>
          <a:xfrm>
            <a:off x="1607113" y="2712583"/>
            <a:ext cx="651088" cy="276999"/>
          </a:xfrm>
          <a:prstGeom prst="rect">
            <a:avLst/>
          </a:prstGeom>
          <a:noFill/>
        </p:spPr>
        <p:txBody>
          <a:bodyPr wrap="square" rtlCol="0">
            <a:spAutoFit/>
          </a:bodyPr>
          <a:lstStyle/>
          <a:p>
            <a:r>
              <a:rPr lang="en-US" altLang="zh-CN" sz="1200" dirty="0">
                <a:solidFill>
                  <a:srgbClr val="FF0000"/>
                </a:solidFill>
                <a:latin typeface="Calibri Light" panose="020F0302020204030204" pitchFamily="34" charset="0"/>
                <a:cs typeface="Calibri Light" panose="020F0302020204030204" pitchFamily="34" charset="0"/>
              </a:rPr>
              <a:t>victim</a:t>
            </a:r>
            <a:endParaRPr lang="zh-CN" altLang="en-US" sz="1200" dirty="0">
              <a:solidFill>
                <a:srgbClr val="FF0000"/>
              </a:solidFill>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399845097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a:xfrm>
            <a:off x="1239838" y="163513"/>
            <a:ext cx="7675562" cy="576262"/>
          </a:xfrm>
        </p:spPr>
        <p:txBody>
          <a:bodyPr/>
          <a:lstStyle/>
          <a:p>
            <a:pPr eaLnBrk="1" hangingPunct="1"/>
            <a:r>
              <a:rPr lang="en-US" altLang="en-US" sz="2800"/>
              <a:t>Page and Frame Replacement Algorithms</a:t>
            </a:r>
          </a:p>
        </p:txBody>
      </p:sp>
      <p:sp>
        <p:nvSpPr>
          <p:cNvPr id="33795" name="Rectangle 3"/>
          <p:cNvSpPr>
            <a:spLocks noGrp="1" noChangeArrowheads="1"/>
          </p:cNvSpPr>
          <p:nvPr>
            <p:ph type="body" idx="1"/>
          </p:nvPr>
        </p:nvSpPr>
        <p:spPr>
          <a:xfrm>
            <a:off x="689328" y="889176"/>
            <a:ext cx="7486650" cy="4899025"/>
          </a:xfrm>
        </p:spPr>
        <p:txBody>
          <a:bodyPr/>
          <a:lstStyle/>
          <a:p>
            <a:pPr>
              <a:tabLst>
                <a:tab pos="3144838" algn="ctr"/>
              </a:tabLst>
            </a:pPr>
            <a:r>
              <a:rPr lang="en-US" altLang="en-US" sz="2400" dirty="0">
                <a:solidFill>
                  <a:srgbClr val="3366FF"/>
                </a:solidFill>
                <a:latin typeface="Calibri Light" panose="020F0302020204030204" pitchFamily="34" charset="0"/>
                <a:cs typeface="Calibri Light" panose="020F0302020204030204" pitchFamily="34" charset="0"/>
              </a:rPr>
              <a:t>Frame-allocation algorithm </a:t>
            </a:r>
            <a:r>
              <a:rPr lang="en-US" altLang="en-US" sz="2400" dirty="0">
                <a:latin typeface="Calibri Light" panose="020F0302020204030204" pitchFamily="34" charset="0"/>
                <a:cs typeface="Calibri Light" panose="020F0302020204030204" pitchFamily="34" charset="0"/>
              </a:rPr>
              <a:t>determines </a:t>
            </a:r>
          </a:p>
          <a:p>
            <a:pPr lvl="1">
              <a:tabLst>
                <a:tab pos="3144838" algn="ctr"/>
              </a:tabLst>
            </a:pPr>
            <a:r>
              <a:rPr lang="en-US" altLang="en-US" sz="2400" dirty="0">
                <a:latin typeface="Calibri Light" panose="020F0302020204030204" pitchFamily="34" charset="0"/>
                <a:cs typeface="Calibri Light" panose="020F0302020204030204" pitchFamily="34" charset="0"/>
              </a:rPr>
              <a:t>How many frames to give each process</a:t>
            </a:r>
          </a:p>
          <a:p>
            <a:pPr>
              <a:tabLst>
                <a:tab pos="3144838" algn="ctr"/>
              </a:tabLst>
            </a:pPr>
            <a:r>
              <a:rPr lang="en-US" altLang="en-US" sz="2400" dirty="0">
                <a:solidFill>
                  <a:srgbClr val="3366FF"/>
                </a:solidFill>
                <a:latin typeface="Calibri Light" panose="020F0302020204030204" pitchFamily="34" charset="0"/>
                <a:cs typeface="Calibri Light" panose="020F0302020204030204" pitchFamily="34" charset="0"/>
              </a:rPr>
              <a:t>Page-replacement algorithm</a:t>
            </a:r>
          </a:p>
          <a:p>
            <a:pPr lvl="1">
              <a:tabLst>
                <a:tab pos="3144838" algn="ctr"/>
              </a:tabLst>
            </a:pPr>
            <a:r>
              <a:rPr lang="en-US" altLang="en-US" sz="2400" dirty="0">
                <a:solidFill>
                  <a:srgbClr val="FF0000"/>
                </a:solidFill>
                <a:latin typeface="Calibri Light" panose="020F0302020204030204" pitchFamily="34" charset="0"/>
                <a:cs typeface="Calibri Light" panose="020F0302020204030204" pitchFamily="34" charset="0"/>
              </a:rPr>
              <a:t>Which frames to replace</a:t>
            </a:r>
          </a:p>
          <a:p>
            <a:pPr lvl="1">
              <a:tabLst>
                <a:tab pos="3144838" algn="ctr"/>
              </a:tabLst>
            </a:pPr>
            <a:r>
              <a:rPr lang="en-US" altLang="en-US" sz="2400" dirty="0">
                <a:latin typeface="Calibri Light" panose="020F0302020204030204" pitchFamily="34" charset="0"/>
                <a:cs typeface="Calibri Light" panose="020F0302020204030204" pitchFamily="34" charset="0"/>
              </a:rPr>
              <a:t>Want lowest page-fault rate on both first access and re-access</a:t>
            </a:r>
          </a:p>
          <a:p>
            <a:pPr>
              <a:tabLst>
                <a:tab pos="3144838" algn="ctr"/>
              </a:tabLst>
            </a:pPr>
            <a:r>
              <a:rPr lang="en-US" altLang="en-US" sz="2400" dirty="0">
                <a:latin typeface="Calibri Light" panose="020F0302020204030204" pitchFamily="34" charset="0"/>
                <a:cs typeface="Calibri Light" panose="020F0302020204030204" pitchFamily="34" charset="0"/>
              </a:rPr>
              <a:t>Algorithm evaluation</a:t>
            </a:r>
          </a:p>
          <a:p>
            <a:pPr lvl="1">
              <a:tabLst>
                <a:tab pos="3144838" algn="ctr"/>
              </a:tabLst>
            </a:pPr>
            <a:r>
              <a:rPr lang="en-US" altLang="en-US" sz="2400" dirty="0">
                <a:latin typeface="Calibri Light" panose="020F0302020204030204" pitchFamily="34" charset="0"/>
                <a:cs typeface="Calibri Light" panose="020F0302020204030204" pitchFamily="34" charset="0"/>
              </a:rPr>
              <a:t>Run it on a particular string of memory references (reference string) and </a:t>
            </a:r>
            <a:r>
              <a:rPr lang="en-US" altLang="en-US" sz="2400" dirty="0">
                <a:solidFill>
                  <a:srgbClr val="FF0000"/>
                </a:solidFill>
                <a:latin typeface="Calibri Light" panose="020F0302020204030204" pitchFamily="34" charset="0"/>
                <a:cs typeface="Calibri Light" panose="020F0302020204030204" pitchFamily="34" charset="0"/>
              </a:rPr>
              <a:t>compute the number of page faults</a:t>
            </a:r>
            <a:r>
              <a:rPr lang="en-US" altLang="en-US" sz="2400" dirty="0">
                <a:latin typeface="Calibri Light" panose="020F0302020204030204" pitchFamily="34" charset="0"/>
                <a:cs typeface="Calibri Light" panose="020F0302020204030204" pitchFamily="34" charset="0"/>
              </a:rPr>
              <a:t> on that string</a:t>
            </a:r>
          </a:p>
          <a:p>
            <a:pPr lvl="1">
              <a:tabLst>
                <a:tab pos="3144838" algn="ctr"/>
              </a:tabLst>
            </a:pPr>
            <a:r>
              <a:rPr lang="en-US" altLang="en-US" sz="2400" dirty="0">
                <a:latin typeface="Calibri Light" panose="020F0302020204030204" pitchFamily="34" charset="0"/>
                <a:cs typeface="Calibri Light" panose="020F0302020204030204" pitchFamily="34" charset="0"/>
              </a:rPr>
              <a:t>String is just </a:t>
            </a:r>
            <a:r>
              <a:rPr lang="en-US" altLang="en-US" sz="2400" dirty="0">
                <a:solidFill>
                  <a:srgbClr val="FF0000"/>
                </a:solidFill>
                <a:latin typeface="Calibri Light" panose="020F0302020204030204" pitchFamily="34" charset="0"/>
                <a:cs typeface="Calibri Light" panose="020F0302020204030204" pitchFamily="34" charset="0"/>
              </a:rPr>
              <a:t>page numbers</a:t>
            </a:r>
            <a:r>
              <a:rPr lang="en-US" altLang="en-US" sz="2400" dirty="0">
                <a:latin typeface="Calibri Light" panose="020F0302020204030204" pitchFamily="34" charset="0"/>
                <a:cs typeface="Calibri Light" panose="020F0302020204030204" pitchFamily="34" charset="0"/>
              </a:rPr>
              <a:t>, not full addresses</a:t>
            </a:r>
          </a:p>
          <a:p>
            <a:pPr lvl="1">
              <a:tabLst>
                <a:tab pos="3144838" algn="ctr"/>
              </a:tabLst>
            </a:pPr>
            <a:r>
              <a:rPr lang="en-US" altLang="en-US" sz="2400" dirty="0">
                <a:latin typeface="Calibri Light" panose="020F0302020204030204" pitchFamily="34" charset="0"/>
                <a:cs typeface="Calibri Light" panose="020F0302020204030204" pitchFamily="34" charset="0"/>
              </a:rPr>
              <a:t>Results depend on number of frames available</a:t>
            </a:r>
          </a:p>
        </p:txBody>
      </p:sp>
    </p:spTree>
    <p:extLst>
      <p:ext uri="{BB962C8B-B14F-4D97-AF65-F5344CB8AC3E}">
        <p14:creationId xmlns:p14="http://schemas.microsoft.com/office/powerpoint/2010/main" val="1986988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79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379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3795">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3795">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3795">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3795">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3795">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3795">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379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a:xfrm>
            <a:off x="1239838" y="163513"/>
            <a:ext cx="7675562" cy="576262"/>
          </a:xfrm>
        </p:spPr>
        <p:txBody>
          <a:bodyPr/>
          <a:lstStyle/>
          <a:p>
            <a:pPr eaLnBrk="1" hangingPunct="1"/>
            <a:r>
              <a:rPr lang="en-US" altLang="en-US" sz="2800" dirty="0"/>
              <a:t>Page Replacement Algorithms</a:t>
            </a:r>
          </a:p>
        </p:txBody>
      </p:sp>
      <p:sp>
        <p:nvSpPr>
          <p:cNvPr id="33795" name="Rectangle 3"/>
          <p:cNvSpPr>
            <a:spLocks noGrp="1" noChangeArrowheads="1"/>
          </p:cNvSpPr>
          <p:nvPr>
            <p:ph type="body" idx="1"/>
          </p:nvPr>
        </p:nvSpPr>
        <p:spPr>
          <a:xfrm>
            <a:off x="689328" y="889176"/>
            <a:ext cx="7486650" cy="4899025"/>
          </a:xfrm>
        </p:spPr>
        <p:txBody>
          <a:bodyPr/>
          <a:lstStyle/>
          <a:p>
            <a:pPr>
              <a:tabLst>
                <a:tab pos="3144838" algn="ctr"/>
              </a:tabLst>
            </a:pPr>
            <a:r>
              <a:rPr lang="en-US" altLang="en-US" sz="2400" dirty="0">
                <a:latin typeface="Calibri Light" panose="020F0302020204030204" pitchFamily="34" charset="0"/>
                <a:cs typeface="Calibri Light" panose="020F0302020204030204" pitchFamily="34" charset="0"/>
              </a:rPr>
              <a:t>Algorithms</a:t>
            </a:r>
          </a:p>
          <a:p>
            <a:pPr lvl="1">
              <a:tabLst>
                <a:tab pos="3144838" algn="ctr"/>
              </a:tabLst>
            </a:pPr>
            <a:r>
              <a:rPr lang="en-US" altLang="en-US" sz="2400" dirty="0">
                <a:latin typeface="Calibri Light" panose="020F0302020204030204" pitchFamily="34" charset="0"/>
                <a:cs typeface="Calibri Light" panose="020F0302020204030204" pitchFamily="34" charset="0"/>
              </a:rPr>
              <a:t>FIFO</a:t>
            </a:r>
          </a:p>
          <a:p>
            <a:pPr lvl="1">
              <a:tabLst>
                <a:tab pos="3144838" algn="ctr"/>
              </a:tabLst>
            </a:pPr>
            <a:r>
              <a:rPr lang="en-US" altLang="en-US" sz="2400" dirty="0">
                <a:latin typeface="Calibri Light" panose="020F0302020204030204" pitchFamily="34" charset="0"/>
                <a:cs typeface="Calibri Light" panose="020F0302020204030204" pitchFamily="34" charset="0"/>
              </a:rPr>
              <a:t>Optimal</a:t>
            </a:r>
          </a:p>
          <a:p>
            <a:pPr lvl="1">
              <a:tabLst>
                <a:tab pos="3144838" algn="ctr"/>
              </a:tabLst>
            </a:pPr>
            <a:r>
              <a:rPr lang="en-US" altLang="en-US" sz="2400" dirty="0">
                <a:latin typeface="Calibri Light" panose="020F0302020204030204" pitchFamily="34" charset="0"/>
                <a:cs typeface="Calibri Light" panose="020F0302020204030204" pitchFamily="34" charset="0"/>
              </a:rPr>
              <a:t>Least Recently Used (LRU)</a:t>
            </a:r>
          </a:p>
          <a:p>
            <a:pPr lvl="1">
              <a:tabLst>
                <a:tab pos="3144838" algn="ctr"/>
              </a:tabLst>
            </a:pPr>
            <a:r>
              <a:rPr lang="en-US" altLang="en-US" sz="2400" dirty="0">
                <a:latin typeface="Calibri Light" panose="020F0302020204030204" pitchFamily="34" charset="0"/>
                <a:cs typeface="Calibri Light" panose="020F0302020204030204" pitchFamily="34" charset="0"/>
              </a:rPr>
              <a:t>Second chance </a:t>
            </a:r>
          </a:p>
          <a:p>
            <a:pPr lvl="1">
              <a:tabLst>
                <a:tab pos="3144838" algn="ctr"/>
              </a:tabLst>
            </a:pPr>
            <a:r>
              <a:rPr lang="en-US" altLang="en-US" sz="2400" dirty="0">
                <a:latin typeface="Calibri Light" panose="020F0302020204030204" pitchFamily="34" charset="0"/>
                <a:cs typeface="Calibri Light" panose="020F0302020204030204" pitchFamily="34" charset="0"/>
              </a:rPr>
              <a:t>Enhanced second chance</a:t>
            </a:r>
          </a:p>
          <a:p>
            <a:pPr>
              <a:tabLst>
                <a:tab pos="3144838" algn="ctr"/>
              </a:tabLst>
            </a:pPr>
            <a:r>
              <a:rPr lang="en-US" altLang="en-US" sz="2400" dirty="0">
                <a:solidFill>
                  <a:srgbClr val="FF0000"/>
                </a:solidFill>
                <a:latin typeface="Calibri Light" panose="020F0302020204030204" pitchFamily="34" charset="0"/>
                <a:cs typeface="Calibri Light" panose="020F0302020204030204" pitchFamily="34" charset="0"/>
              </a:rPr>
              <a:t>Reference string </a:t>
            </a:r>
            <a:r>
              <a:rPr lang="en-US" altLang="en-US" sz="2400" dirty="0">
                <a:latin typeface="Calibri Light" panose="020F0302020204030204" pitchFamily="34" charset="0"/>
                <a:cs typeface="Calibri Light" panose="020F0302020204030204" pitchFamily="34" charset="0"/>
              </a:rPr>
              <a:t>used in the examples</a:t>
            </a:r>
          </a:p>
          <a:p>
            <a:pPr lvl="1">
              <a:tabLst>
                <a:tab pos="3144838" algn="ctr"/>
              </a:tabLst>
            </a:pPr>
            <a:r>
              <a:rPr lang="en-US" altLang="en-US" sz="2400" dirty="0">
                <a:solidFill>
                  <a:srgbClr val="00B050"/>
                </a:solidFill>
                <a:latin typeface="Calibri Light" panose="020F0302020204030204" pitchFamily="34" charset="0"/>
                <a:cs typeface="Calibri Light" panose="020F0302020204030204" pitchFamily="34" charset="0"/>
              </a:rPr>
              <a:t>7,0,1,2,0,3,0,4,2,3,0,3,2,1,2,0,1,7,0,1</a:t>
            </a:r>
          </a:p>
          <a:p>
            <a:pPr lvl="1">
              <a:tabLst>
                <a:tab pos="3144838" algn="ctr"/>
              </a:tabLst>
            </a:pPr>
            <a:r>
              <a:rPr lang="en-US" altLang="en-US" sz="2400" dirty="0">
                <a:latin typeface="Calibri Light" panose="020F0302020204030204" pitchFamily="34" charset="0"/>
                <a:cs typeface="Calibri Light" panose="020F0302020204030204" pitchFamily="34" charset="0"/>
              </a:rPr>
              <a:t>Each number is the page number to reference</a:t>
            </a:r>
          </a:p>
        </p:txBody>
      </p:sp>
    </p:spTree>
    <p:extLst>
      <p:ext uri="{BB962C8B-B14F-4D97-AF65-F5344CB8AC3E}">
        <p14:creationId xmlns:p14="http://schemas.microsoft.com/office/powerpoint/2010/main" val="226635544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a:xfrm>
            <a:off x="941388" y="176213"/>
            <a:ext cx="7821612" cy="576262"/>
          </a:xfrm>
        </p:spPr>
        <p:txBody>
          <a:bodyPr/>
          <a:lstStyle/>
          <a:p>
            <a:pPr eaLnBrk="1" hangingPunct="1"/>
            <a:r>
              <a:rPr lang="en-US" b="0" dirty="0"/>
              <a:t>FIFO</a:t>
            </a:r>
            <a:endParaRPr lang="en-US" altLang="en-US" dirty="0"/>
          </a:p>
        </p:txBody>
      </p:sp>
      <p:sp>
        <p:nvSpPr>
          <p:cNvPr id="65539" name="Rectangle 3"/>
          <p:cNvSpPr>
            <a:spLocks noGrp="1" noChangeArrowheads="1"/>
          </p:cNvSpPr>
          <p:nvPr>
            <p:ph type="body" idx="1"/>
          </p:nvPr>
        </p:nvSpPr>
        <p:spPr>
          <a:xfrm>
            <a:off x="637117" y="920433"/>
            <a:ext cx="7283450" cy="4745037"/>
          </a:xfrm>
        </p:spPr>
        <p:txBody>
          <a:bodyPr/>
          <a:lstStyle/>
          <a:p>
            <a:r>
              <a:rPr lang="en-US" sz="2400" dirty="0">
                <a:latin typeface="Calibri Light" panose="020F0302020204030204" pitchFamily="34" charset="0"/>
                <a:cs typeface="Calibri Light" panose="020F0302020204030204" pitchFamily="34" charset="0"/>
              </a:rPr>
              <a:t>Rule</a:t>
            </a:r>
          </a:p>
          <a:p>
            <a:pPr lvl="1"/>
            <a:r>
              <a:rPr lang="en-US" sz="2400" dirty="0">
                <a:latin typeface="Calibri Light" panose="020F0302020204030204" pitchFamily="34" charset="0"/>
                <a:cs typeface="Calibri Light" panose="020F0302020204030204" pitchFamily="34" charset="0"/>
              </a:rPr>
              <a:t>Replace the oldest one </a:t>
            </a:r>
          </a:p>
          <a:p>
            <a:r>
              <a:rPr lang="en-US" sz="2400" dirty="0">
                <a:latin typeface="Calibri Light" panose="020F0302020204030204" pitchFamily="34" charset="0"/>
                <a:cs typeface="Calibri Light" panose="020F0302020204030204" pitchFamily="34" charset="0"/>
              </a:rPr>
              <a:t>Implementation</a:t>
            </a:r>
          </a:p>
          <a:p>
            <a:pPr lvl="1"/>
            <a:r>
              <a:rPr lang="en-US" sz="2400" dirty="0">
                <a:latin typeface="Calibri Light" panose="020F0302020204030204" pitchFamily="34" charset="0"/>
                <a:cs typeface="Calibri Light" panose="020F0302020204030204" pitchFamily="34" charset="0"/>
              </a:rPr>
              <a:t>OS maintains a circular queue of all pages</a:t>
            </a:r>
          </a:p>
          <a:p>
            <a:pPr lvl="2"/>
            <a:r>
              <a:rPr lang="en-US" sz="2400" dirty="0">
                <a:latin typeface="Calibri Light" panose="020F0302020204030204" pitchFamily="34" charset="0"/>
                <a:cs typeface="Calibri Light" panose="020F0302020204030204" pitchFamily="34" charset="0"/>
              </a:rPr>
              <a:t>Page at head of the list: </a:t>
            </a:r>
            <a:r>
              <a:rPr lang="en-US" sz="2400" dirty="0">
                <a:solidFill>
                  <a:srgbClr val="0000FF"/>
                </a:solidFill>
                <a:latin typeface="Calibri Light" panose="020F0302020204030204" pitchFamily="34" charset="0"/>
                <a:cs typeface="Calibri Light" panose="020F0302020204030204" pitchFamily="34" charset="0"/>
              </a:rPr>
              <a:t>Oldest one </a:t>
            </a:r>
          </a:p>
          <a:p>
            <a:pPr lvl="2"/>
            <a:r>
              <a:rPr lang="en-US" sz="2400" dirty="0">
                <a:latin typeface="Calibri Light" panose="020F0302020204030204" pitchFamily="34" charset="0"/>
                <a:cs typeface="Calibri Light" panose="020F0302020204030204" pitchFamily="34" charset="0"/>
              </a:rPr>
              <a:t>Page at the tail: </a:t>
            </a:r>
            <a:r>
              <a:rPr lang="en-US" sz="2400" dirty="0">
                <a:solidFill>
                  <a:srgbClr val="0000FF"/>
                </a:solidFill>
                <a:latin typeface="Calibri Light" panose="020F0302020204030204" pitchFamily="34" charset="0"/>
                <a:cs typeface="Calibri Light" panose="020F0302020204030204" pitchFamily="34" charset="0"/>
              </a:rPr>
              <a:t>Recent arrival </a:t>
            </a:r>
          </a:p>
          <a:p>
            <a:pPr lvl="1"/>
            <a:r>
              <a:rPr lang="en-US" sz="2400" dirty="0">
                <a:latin typeface="Calibri Light" panose="020F0302020204030204" pitchFamily="34" charset="0"/>
                <a:cs typeface="Calibri Light" panose="020F0302020204030204" pitchFamily="34" charset="0"/>
              </a:rPr>
              <a:t>When there is a page fault </a:t>
            </a:r>
          </a:p>
          <a:p>
            <a:pPr lvl="2"/>
            <a:r>
              <a:rPr lang="en-US" sz="2400" dirty="0">
                <a:latin typeface="Calibri Light" panose="020F0302020204030204" pitchFamily="34" charset="0"/>
                <a:cs typeface="Calibri Light" panose="020F0302020204030204" pitchFamily="34" charset="0"/>
              </a:rPr>
              <a:t>Page at the head is </a:t>
            </a:r>
            <a:r>
              <a:rPr lang="en-US" sz="2400" dirty="0">
                <a:solidFill>
                  <a:srgbClr val="FF0000"/>
                </a:solidFill>
                <a:latin typeface="Calibri Light" panose="020F0302020204030204" pitchFamily="34" charset="0"/>
                <a:cs typeface="Calibri Light" panose="020F0302020204030204" pitchFamily="34" charset="0"/>
              </a:rPr>
              <a:t>removed </a:t>
            </a:r>
          </a:p>
          <a:p>
            <a:pPr lvl="2"/>
            <a:r>
              <a:rPr lang="en-US" sz="2400" dirty="0">
                <a:latin typeface="Calibri Light" panose="020F0302020204030204" pitchFamily="34" charset="0"/>
                <a:cs typeface="Calibri Light" panose="020F0302020204030204" pitchFamily="34" charset="0"/>
              </a:rPr>
              <a:t>New page added to the tail </a:t>
            </a:r>
          </a:p>
        </p:txBody>
      </p:sp>
    </p:spTree>
    <p:extLst>
      <p:ext uri="{BB962C8B-B14F-4D97-AF65-F5344CB8AC3E}">
        <p14:creationId xmlns:p14="http://schemas.microsoft.com/office/powerpoint/2010/main" val="186662504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a:xfrm>
            <a:off x="941388" y="176213"/>
            <a:ext cx="7821612" cy="576262"/>
          </a:xfrm>
        </p:spPr>
        <p:txBody>
          <a:bodyPr/>
          <a:lstStyle/>
          <a:p>
            <a:pPr eaLnBrk="1" hangingPunct="1"/>
            <a:r>
              <a:rPr lang="en-US" altLang="en-US"/>
              <a:t>First-In-First-Out (FIFO) Algorithm</a:t>
            </a:r>
          </a:p>
        </p:txBody>
      </p:sp>
      <p:sp>
        <p:nvSpPr>
          <p:cNvPr id="35843" name="Rectangle 3"/>
          <p:cNvSpPr>
            <a:spLocks noGrp="1" noChangeArrowheads="1"/>
          </p:cNvSpPr>
          <p:nvPr>
            <p:ph type="body" idx="1"/>
          </p:nvPr>
        </p:nvSpPr>
        <p:spPr>
          <a:xfrm>
            <a:off x="755224" y="867569"/>
            <a:ext cx="7283450" cy="3542386"/>
          </a:xfrm>
        </p:spPr>
        <p:txBody>
          <a:bodyPr/>
          <a:lstStyle/>
          <a:p>
            <a:r>
              <a:rPr lang="en-US" altLang="en-US" sz="2400" dirty="0">
                <a:latin typeface="Calibri Light" panose="020F0302020204030204" pitchFamily="34" charset="0"/>
                <a:cs typeface="Calibri Light" panose="020F0302020204030204" pitchFamily="34" charset="0"/>
              </a:rPr>
              <a:t>Reference string: </a:t>
            </a:r>
            <a:r>
              <a:rPr lang="en-US" altLang="en-US" sz="2400" dirty="0">
                <a:solidFill>
                  <a:srgbClr val="FF0000"/>
                </a:solidFill>
                <a:latin typeface="Calibri Light" panose="020F0302020204030204" pitchFamily="34" charset="0"/>
                <a:cs typeface="Calibri Light" panose="020F0302020204030204" pitchFamily="34" charset="0"/>
              </a:rPr>
              <a:t>7,0,1,2,0,3,0,4,2,3,0,3,2,1,2,0,1,7,0,1</a:t>
            </a:r>
          </a:p>
          <a:p>
            <a:r>
              <a:rPr lang="en-US" altLang="en-US" sz="2400" dirty="0">
                <a:latin typeface="Calibri Light" panose="020F0302020204030204" pitchFamily="34" charset="0"/>
                <a:cs typeface="Calibri Light" panose="020F0302020204030204" pitchFamily="34" charset="0"/>
              </a:rPr>
              <a:t>3 frames (i.e., 3 pages can be in memory at a time)</a:t>
            </a:r>
          </a:p>
          <a:p>
            <a:pPr>
              <a:buFont typeface="Monotype Sorts" pitchFamily="-84" charset="2"/>
              <a:buNone/>
            </a:pPr>
            <a:endParaRPr lang="en-US" altLang="en-US" sz="2400" dirty="0">
              <a:latin typeface="Calibri Light" panose="020F0302020204030204" pitchFamily="34" charset="0"/>
              <a:cs typeface="Calibri Light" panose="020F0302020204030204" pitchFamily="34" charset="0"/>
            </a:endParaRPr>
          </a:p>
          <a:p>
            <a:pPr>
              <a:buFont typeface="Monotype Sorts" pitchFamily="-84" charset="2"/>
              <a:buNone/>
            </a:pPr>
            <a:endParaRPr lang="en-US" altLang="en-US" sz="2400" dirty="0">
              <a:latin typeface="Calibri Light" panose="020F0302020204030204" pitchFamily="34" charset="0"/>
              <a:cs typeface="Calibri Light" panose="020F0302020204030204" pitchFamily="34" charset="0"/>
            </a:endParaRPr>
          </a:p>
          <a:p>
            <a:pPr>
              <a:buFont typeface="Monotype Sorts" pitchFamily="-84" charset="2"/>
              <a:buNone/>
            </a:pPr>
            <a:br>
              <a:rPr lang="en-US" altLang="en-US" sz="2400" dirty="0">
                <a:latin typeface="Calibri Light" panose="020F0302020204030204" pitchFamily="34" charset="0"/>
                <a:cs typeface="Calibri Light" panose="020F0302020204030204" pitchFamily="34" charset="0"/>
              </a:rPr>
            </a:br>
            <a:endParaRPr lang="en-US" altLang="en-US" sz="2400" dirty="0">
              <a:latin typeface="Calibri Light" panose="020F0302020204030204" pitchFamily="34" charset="0"/>
              <a:cs typeface="Calibri Light" panose="020F0302020204030204" pitchFamily="34" charset="0"/>
            </a:endParaRPr>
          </a:p>
          <a:p>
            <a:pPr>
              <a:buFont typeface="Monotype Sorts" pitchFamily="-84" charset="2"/>
              <a:buNone/>
            </a:pPr>
            <a:endParaRPr lang="en-US" altLang="en-US" sz="2400" dirty="0">
              <a:latin typeface="Calibri Light" panose="020F0302020204030204" pitchFamily="34" charset="0"/>
              <a:cs typeface="Calibri Light" panose="020F0302020204030204" pitchFamily="34" charset="0"/>
            </a:endParaRPr>
          </a:p>
          <a:p>
            <a:pPr>
              <a:buFont typeface="Monotype Sorts" pitchFamily="-84" charset="2"/>
              <a:buNone/>
            </a:pPr>
            <a:endParaRPr lang="en-US" altLang="en-US" sz="2400" dirty="0">
              <a:latin typeface="Calibri Light" panose="020F0302020204030204" pitchFamily="34" charset="0"/>
              <a:cs typeface="Calibri Light" panose="020F0302020204030204" pitchFamily="34" charset="0"/>
            </a:endParaRPr>
          </a:p>
          <a:p>
            <a:pPr>
              <a:buFont typeface="Monotype Sorts" pitchFamily="-84" charset="2"/>
              <a:buNone/>
            </a:pPr>
            <a:endParaRPr lang="en-US" altLang="en-US" sz="2400" dirty="0">
              <a:latin typeface="Calibri Light" panose="020F0302020204030204" pitchFamily="34" charset="0"/>
              <a:cs typeface="Calibri Light" panose="020F0302020204030204" pitchFamily="34" charset="0"/>
            </a:endParaRPr>
          </a:p>
        </p:txBody>
      </p:sp>
      <p:sp>
        <p:nvSpPr>
          <p:cNvPr id="4" name="文本框 3">
            <a:extLst>
              <a:ext uri="{FF2B5EF4-FFF2-40B4-BE49-F238E27FC236}">
                <a16:creationId xmlns:a16="http://schemas.microsoft.com/office/drawing/2014/main" id="{8DC63672-33DA-46BA-91DF-DF05FB767F52}"/>
              </a:ext>
            </a:extLst>
          </p:cNvPr>
          <p:cNvSpPr txBox="1"/>
          <p:nvPr/>
        </p:nvSpPr>
        <p:spPr>
          <a:xfrm>
            <a:off x="3188721" y="4409955"/>
            <a:ext cx="3123454" cy="461665"/>
          </a:xfrm>
          <a:prstGeom prst="rect">
            <a:avLst/>
          </a:prstGeom>
          <a:noFill/>
        </p:spPr>
        <p:txBody>
          <a:bodyPr wrap="square" rtlCol="0">
            <a:spAutoFit/>
          </a:bodyPr>
          <a:lstStyle/>
          <a:p>
            <a:r>
              <a:rPr lang="en-US" altLang="zh-CN" sz="2400" dirty="0">
                <a:solidFill>
                  <a:srgbClr val="FF0000"/>
                </a:solidFill>
                <a:latin typeface="Calibri Light" panose="020F0302020204030204" pitchFamily="34" charset="0"/>
                <a:cs typeface="Calibri Light" panose="020F0302020204030204" pitchFamily="34" charset="0"/>
              </a:rPr>
              <a:t>Total page faults: 15</a:t>
            </a:r>
            <a:endParaRPr lang="zh-CN" altLang="en-US" sz="2400" dirty="0">
              <a:solidFill>
                <a:srgbClr val="FF0000"/>
              </a:solidFill>
              <a:latin typeface="Calibri Light" panose="020F0302020204030204" pitchFamily="34" charset="0"/>
              <a:cs typeface="Calibri Light" panose="020F0302020204030204" pitchFamily="34" charset="0"/>
            </a:endParaRPr>
          </a:p>
        </p:txBody>
      </p:sp>
      <p:pic>
        <p:nvPicPr>
          <p:cNvPr id="8" name="图片 7">
            <a:extLst>
              <a:ext uri="{FF2B5EF4-FFF2-40B4-BE49-F238E27FC236}">
                <a16:creationId xmlns:a16="http://schemas.microsoft.com/office/drawing/2014/main" id="{C43796A5-DA07-49AC-B0AC-5F4744E1DCD1}"/>
              </a:ext>
            </a:extLst>
          </p:cNvPr>
          <p:cNvPicPr>
            <a:picLocks noChangeAspect="1"/>
          </p:cNvPicPr>
          <p:nvPr/>
        </p:nvPicPr>
        <p:blipFill>
          <a:blip r:embed="rId3"/>
          <a:stretch>
            <a:fillRect/>
          </a:stretch>
        </p:blipFill>
        <p:spPr>
          <a:xfrm>
            <a:off x="1084767" y="2095139"/>
            <a:ext cx="6624363" cy="2314816"/>
          </a:xfrm>
          <a:prstGeom prst="rect">
            <a:avLst/>
          </a:prstGeom>
        </p:spPr>
      </p:pic>
      <p:sp>
        <p:nvSpPr>
          <p:cNvPr id="6" name="TextBox 1">
            <a:extLst>
              <a:ext uri="{FF2B5EF4-FFF2-40B4-BE49-F238E27FC236}">
                <a16:creationId xmlns:a16="http://schemas.microsoft.com/office/drawing/2014/main" id="{FAE2A5BD-4C1B-4DD6-A1CB-866D320D5707}"/>
              </a:ext>
            </a:extLst>
          </p:cNvPr>
          <p:cNvSpPr txBox="1"/>
          <p:nvPr/>
        </p:nvSpPr>
        <p:spPr>
          <a:xfrm>
            <a:off x="414615" y="5430370"/>
            <a:ext cx="8671665" cy="830997"/>
          </a:xfrm>
          <a:prstGeom prst="rect">
            <a:avLst/>
          </a:prstGeom>
          <a:solidFill>
            <a:schemeClr val="accent1">
              <a:lumMod val="20000"/>
              <a:lumOff val="80000"/>
            </a:schemeClr>
          </a:solidFill>
        </p:spPr>
        <p:txBody>
          <a:bodyPr wrap="square" rtlCol="0">
            <a:spAutoFit/>
          </a:bodyPr>
          <a:lstStyle/>
          <a:p>
            <a:r>
              <a:rPr lang="en-US" altLang="zh-CN" sz="2400" dirty="0">
                <a:solidFill>
                  <a:srgbClr val="FF0000"/>
                </a:solidFill>
                <a:latin typeface="Calibri Light" panose="020F0302020204030204" pitchFamily="34" charset="0"/>
                <a:cs typeface="Calibri Light" panose="020F0302020204030204" pitchFamily="34" charset="0"/>
              </a:rPr>
              <a:t>Thinking:</a:t>
            </a:r>
          </a:p>
          <a:p>
            <a:r>
              <a:rPr lang="en-US" altLang="zh-CN" sz="2400" dirty="0">
                <a:latin typeface="Calibri Light" panose="020F0302020204030204" pitchFamily="34" charset="0"/>
                <a:cs typeface="Calibri Light" panose="020F0302020204030204" pitchFamily="34" charset="0"/>
              </a:rPr>
              <a:t>    Can adding more frames reduce the number of page faults?</a:t>
            </a:r>
          </a:p>
        </p:txBody>
      </p:sp>
    </p:spTree>
    <p:extLst>
      <p:ext uri="{BB962C8B-B14F-4D97-AF65-F5344CB8AC3E}">
        <p14:creationId xmlns:p14="http://schemas.microsoft.com/office/powerpoint/2010/main" val="14176769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Rectangle 2"/>
          <p:cNvSpPr>
            <a:spLocks noGrp="1" noChangeArrowheads="1"/>
          </p:cNvSpPr>
          <p:nvPr>
            <p:ph type="title"/>
          </p:nvPr>
        </p:nvSpPr>
        <p:spPr>
          <a:xfrm>
            <a:off x="1192213" y="101600"/>
            <a:ext cx="7723187" cy="576263"/>
          </a:xfrm>
        </p:spPr>
        <p:txBody>
          <a:bodyPr/>
          <a:lstStyle/>
          <a:p>
            <a:pPr eaLnBrk="1" hangingPunct="1"/>
            <a:r>
              <a:rPr lang="en-US" altLang="en-US" sz="2400" dirty="0"/>
              <a:t>Multiple-Processor Scheduling – Processor Affinity</a:t>
            </a:r>
          </a:p>
        </p:txBody>
      </p:sp>
      <p:sp>
        <p:nvSpPr>
          <p:cNvPr id="76802" name="Rectangle 3"/>
          <p:cNvSpPr>
            <a:spLocks noGrp="1" noChangeArrowheads="1"/>
          </p:cNvSpPr>
          <p:nvPr>
            <p:ph type="body" idx="1"/>
          </p:nvPr>
        </p:nvSpPr>
        <p:spPr>
          <a:xfrm>
            <a:off x="474438" y="893539"/>
            <a:ext cx="8440962" cy="4808537"/>
          </a:xfrm>
        </p:spPr>
        <p:txBody>
          <a:bodyPr/>
          <a:lstStyle/>
          <a:p>
            <a:r>
              <a:rPr lang="en-US" altLang="en-US" dirty="0"/>
              <a:t>Processor affinity</a:t>
            </a:r>
          </a:p>
          <a:p>
            <a:pPr lvl="1"/>
            <a:r>
              <a:rPr lang="en-US" altLang="en-US" dirty="0"/>
              <a:t>When a thread has been running on one processor, the cache contents of that processor stores the memory accesses by that thread, i.e., </a:t>
            </a:r>
            <a:r>
              <a:rPr lang="en-US" altLang="en-US" dirty="0">
                <a:solidFill>
                  <a:srgbClr val="FF0000"/>
                </a:solidFill>
              </a:rPr>
              <a:t>a thread has affinity for a processor </a:t>
            </a:r>
          </a:p>
          <a:p>
            <a:r>
              <a:rPr lang="en-US" altLang="en-US" dirty="0">
                <a:solidFill>
                  <a:srgbClr val="FF0000"/>
                </a:solidFill>
              </a:rPr>
              <a:t>Load balancing </a:t>
            </a:r>
            <a:r>
              <a:rPr lang="en-US" altLang="en-US" dirty="0"/>
              <a:t>may </a:t>
            </a:r>
            <a:r>
              <a:rPr lang="en-US" altLang="en-US" dirty="0">
                <a:solidFill>
                  <a:srgbClr val="FF0000"/>
                </a:solidFill>
              </a:rPr>
              <a:t>affect processor affinity </a:t>
            </a:r>
          </a:p>
          <a:p>
            <a:pPr lvl="1"/>
            <a:r>
              <a:rPr lang="en-US" altLang="en-US" dirty="0"/>
              <a:t>a thread may be moved from one processor to another to balance loads,</a:t>
            </a:r>
          </a:p>
          <a:p>
            <a:pPr lvl="1"/>
            <a:r>
              <a:rPr lang="en-US" altLang="en-US" dirty="0"/>
              <a:t>that thread loses the contents of what it had in the cache of the processor it was moved off </a:t>
            </a:r>
          </a:p>
          <a:p>
            <a:r>
              <a:rPr lang="en-US" altLang="en-US" dirty="0">
                <a:solidFill>
                  <a:srgbClr val="FF0000"/>
                </a:solidFill>
              </a:rPr>
              <a:t>Soft affinity </a:t>
            </a:r>
            <a:r>
              <a:rPr lang="en-US" altLang="en-US" dirty="0"/>
              <a:t>– the operating system attempts to keep a thread running on the same processor, but no guarantees.</a:t>
            </a:r>
          </a:p>
          <a:p>
            <a:pPr marL="400050"/>
            <a:r>
              <a:rPr lang="en-US" altLang="en-US" dirty="0">
                <a:solidFill>
                  <a:srgbClr val="FF0000"/>
                </a:solidFill>
              </a:rPr>
              <a:t>Hard affinity </a:t>
            </a:r>
            <a:r>
              <a:rPr lang="en-US" altLang="en-US" dirty="0"/>
              <a:t>– allows a process to specify a set of processors it may run on.</a:t>
            </a:r>
          </a:p>
          <a:p>
            <a:pPr marL="800100" lvl="1"/>
            <a:r>
              <a:rPr lang="en-US" altLang="en-US" dirty="0"/>
              <a:t>The kernel then never moves the process to other CPUs, even if the current CPUs have high loads.</a:t>
            </a:r>
          </a:p>
          <a:p>
            <a:endParaRPr lang="en-US" altLang="en-US" sz="800" dirty="0"/>
          </a:p>
        </p:txBody>
      </p:sp>
    </p:spTree>
    <p:extLst>
      <p:ext uri="{BB962C8B-B14F-4D97-AF65-F5344CB8AC3E}">
        <p14:creationId xmlns:p14="http://schemas.microsoft.com/office/powerpoint/2010/main" val="7241217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a:xfrm>
            <a:off x="1104900" y="98425"/>
            <a:ext cx="8229600" cy="576263"/>
          </a:xfrm>
        </p:spPr>
        <p:txBody>
          <a:bodyPr/>
          <a:lstStyle/>
          <a:p>
            <a:pPr eaLnBrk="1" hangingPunct="1"/>
            <a:r>
              <a:rPr lang="en-US" altLang="en-US" sz="2400"/>
              <a:t>Graph of Page Faults Versus The Number of Frames</a:t>
            </a:r>
          </a:p>
        </p:txBody>
      </p:sp>
      <p:pic>
        <p:nvPicPr>
          <p:cNvPr id="3481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24329" y="1446594"/>
            <a:ext cx="6045200" cy="3557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文本框 1">
            <a:extLst>
              <a:ext uri="{FF2B5EF4-FFF2-40B4-BE49-F238E27FC236}">
                <a16:creationId xmlns:a16="http://schemas.microsoft.com/office/drawing/2014/main" id="{3FCE7B72-88F2-4740-B0F1-190618BD8533}"/>
              </a:ext>
            </a:extLst>
          </p:cNvPr>
          <p:cNvSpPr txBox="1"/>
          <p:nvPr/>
        </p:nvSpPr>
        <p:spPr>
          <a:xfrm>
            <a:off x="2951101" y="5128567"/>
            <a:ext cx="3530721" cy="461665"/>
          </a:xfrm>
          <a:prstGeom prst="rect">
            <a:avLst/>
          </a:prstGeom>
          <a:noFill/>
        </p:spPr>
        <p:txBody>
          <a:bodyPr wrap="square" rtlCol="0">
            <a:spAutoFit/>
          </a:bodyPr>
          <a:lstStyle/>
          <a:p>
            <a:r>
              <a:rPr lang="en-US" altLang="zh-CN" sz="2400" dirty="0">
                <a:solidFill>
                  <a:srgbClr val="FF0000"/>
                </a:solidFill>
                <a:latin typeface="Calibri Light" panose="020F0302020204030204" pitchFamily="34" charset="0"/>
                <a:cs typeface="Calibri Light" panose="020F0302020204030204" pitchFamily="34" charset="0"/>
              </a:rPr>
              <a:t>Intuition</a:t>
            </a:r>
            <a:r>
              <a:rPr lang="en-US" altLang="zh-CN" sz="2400" dirty="0">
                <a:latin typeface="Calibri Light" panose="020F0302020204030204" pitchFamily="34" charset="0"/>
                <a:cs typeface="Calibri Light" panose="020F0302020204030204" pitchFamily="34" charset="0"/>
              </a:rPr>
              <a:t> but not </a:t>
            </a:r>
            <a:r>
              <a:rPr lang="en-US" altLang="zh-CN" sz="2400" dirty="0">
                <a:solidFill>
                  <a:srgbClr val="FF0000"/>
                </a:solidFill>
                <a:latin typeface="Calibri Light" panose="020F0302020204030204" pitchFamily="34" charset="0"/>
                <a:cs typeface="Calibri Light" panose="020F0302020204030204" pitchFamily="34" charset="0"/>
              </a:rPr>
              <a:t>Reality</a:t>
            </a:r>
            <a:endParaRPr lang="zh-CN" altLang="en-US" sz="2400" dirty="0">
              <a:solidFill>
                <a:srgbClr val="FF0000"/>
              </a:solidFill>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65202533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type="title"/>
          </p:nvPr>
        </p:nvSpPr>
        <p:spPr>
          <a:xfrm>
            <a:off x="1168400" y="214313"/>
            <a:ext cx="7734300" cy="576262"/>
          </a:xfrm>
        </p:spPr>
        <p:txBody>
          <a:bodyPr/>
          <a:lstStyle/>
          <a:p>
            <a:pPr eaLnBrk="1" hangingPunct="1"/>
            <a:r>
              <a:rPr lang="en-US" altLang="en-US" sz="2400" dirty="0">
                <a:solidFill>
                  <a:schemeClr val="tx1"/>
                </a:solidFill>
              </a:rPr>
              <a:t>FIFO Illustrating </a:t>
            </a:r>
            <a:r>
              <a:rPr lang="en-US" altLang="en-US" sz="2400" dirty="0" err="1">
                <a:solidFill>
                  <a:schemeClr val="tx1"/>
                </a:solidFill>
              </a:rPr>
              <a:t>Belady</a:t>
            </a:r>
            <a:r>
              <a:rPr lang="ja-JP" altLang="en-US" sz="2400" dirty="0">
                <a:solidFill>
                  <a:schemeClr val="tx1"/>
                </a:solidFill>
              </a:rPr>
              <a:t>’</a:t>
            </a:r>
            <a:r>
              <a:rPr lang="en-US" altLang="ja-JP" sz="2400" dirty="0">
                <a:solidFill>
                  <a:schemeClr val="tx1"/>
                </a:solidFill>
              </a:rPr>
              <a:t>s Anomaly</a:t>
            </a:r>
            <a:endParaRPr lang="en-US" altLang="en-US" sz="2400" dirty="0">
              <a:solidFill>
                <a:schemeClr val="tx1"/>
              </a:solidFill>
            </a:endParaRPr>
          </a:p>
        </p:txBody>
      </p:sp>
      <p:pic>
        <p:nvPicPr>
          <p:cNvPr id="67587" name="Picture 1" descr="9_13.pd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45429" y="4221461"/>
            <a:ext cx="3610824" cy="2583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p:nvSpPr>
        <p:spPr>
          <a:xfrm>
            <a:off x="421497" y="909609"/>
            <a:ext cx="7792899" cy="830997"/>
          </a:xfrm>
          <a:prstGeom prst="rect">
            <a:avLst/>
          </a:prstGeom>
        </p:spPr>
        <p:txBody>
          <a:bodyPr wrap="square">
            <a:spAutoFit/>
          </a:bodyPr>
          <a:lstStyle/>
          <a:p>
            <a:r>
              <a:rPr lang="en-US" altLang="en-US" sz="2400" dirty="0">
                <a:latin typeface="Calibri Light" panose="020F0302020204030204" pitchFamily="34" charset="0"/>
                <a:cs typeface="Calibri Light" panose="020F0302020204030204" pitchFamily="34" charset="0"/>
              </a:rPr>
              <a:t>Consider 1,2,3,4,1,2,5,1,2,3,4,5</a:t>
            </a:r>
          </a:p>
          <a:p>
            <a:pPr lvl="1"/>
            <a:r>
              <a:rPr lang="en-US" altLang="en-US" sz="2400" dirty="0">
                <a:latin typeface="Calibri Light" panose="020F0302020204030204" pitchFamily="34" charset="0"/>
                <a:cs typeface="Calibri Light" panose="020F0302020204030204" pitchFamily="34" charset="0"/>
              </a:rPr>
              <a:t>Adding </a:t>
            </a:r>
            <a:r>
              <a:rPr lang="en-US" altLang="en-US" sz="2400" dirty="0">
                <a:solidFill>
                  <a:srgbClr val="FF0000"/>
                </a:solidFill>
                <a:latin typeface="Calibri Light" panose="020F0302020204030204" pitchFamily="34" charset="0"/>
                <a:cs typeface="Calibri Light" panose="020F0302020204030204" pitchFamily="34" charset="0"/>
              </a:rPr>
              <a:t>more frames </a:t>
            </a:r>
            <a:r>
              <a:rPr lang="en-US" altLang="en-US" sz="2400" dirty="0">
                <a:latin typeface="Calibri Light" panose="020F0302020204030204" pitchFamily="34" charset="0"/>
                <a:cs typeface="Calibri Light" panose="020F0302020204030204" pitchFamily="34" charset="0"/>
              </a:rPr>
              <a:t>might cause </a:t>
            </a:r>
            <a:r>
              <a:rPr lang="en-US" altLang="en-US" sz="2400" dirty="0">
                <a:solidFill>
                  <a:srgbClr val="FF0000"/>
                </a:solidFill>
                <a:latin typeface="Calibri Light" panose="020F0302020204030204" pitchFamily="34" charset="0"/>
                <a:cs typeface="Calibri Light" panose="020F0302020204030204" pitchFamily="34" charset="0"/>
              </a:rPr>
              <a:t>more page faults</a:t>
            </a:r>
            <a:r>
              <a:rPr lang="en-US" altLang="en-US" sz="2400" dirty="0">
                <a:latin typeface="Calibri Light" panose="020F0302020204030204" pitchFamily="34" charset="0"/>
                <a:cs typeface="Calibri Light" panose="020F0302020204030204" pitchFamily="34" charset="0"/>
              </a:rPr>
              <a:t>!</a:t>
            </a:r>
          </a:p>
        </p:txBody>
      </p:sp>
      <p:graphicFrame>
        <p:nvGraphicFramePr>
          <p:cNvPr id="7" name="Table 6"/>
          <p:cNvGraphicFramePr>
            <a:graphicFrameLocks noGrp="1"/>
          </p:cNvGraphicFramePr>
          <p:nvPr/>
        </p:nvGraphicFramePr>
        <p:xfrm>
          <a:off x="256374" y="1980012"/>
          <a:ext cx="6668706" cy="2013257"/>
        </p:xfrm>
        <a:graphic>
          <a:graphicData uri="http://schemas.openxmlformats.org/drawingml/2006/table">
            <a:tbl>
              <a:tblPr>
                <a:tableStyleId>{5C22544A-7EE6-4342-B048-85BDC9FD1C3A}</a:tableStyleId>
              </a:tblPr>
              <a:tblGrid>
                <a:gridCol w="370484">
                  <a:extLst>
                    <a:ext uri="{9D8B030D-6E8A-4147-A177-3AD203B41FA5}">
                      <a16:colId xmlns:a16="http://schemas.microsoft.com/office/drawing/2014/main" val="20000"/>
                    </a:ext>
                  </a:extLst>
                </a:gridCol>
                <a:gridCol w="128244">
                  <a:extLst>
                    <a:ext uri="{9D8B030D-6E8A-4147-A177-3AD203B41FA5}">
                      <a16:colId xmlns:a16="http://schemas.microsoft.com/office/drawing/2014/main" val="20001"/>
                    </a:ext>
                  </a:extLst>
                </a:gridCol>
                <a:gridCol w="370484">
                  <a:extLst>
                    <a:ext uri="{9D8B030D-6E8A-4147-A177-3AD203B41FA5}">
                      <a16:colId xmlns:a16="http://schemas.microsoft.com/office/drawing/2014/main" val="20002"/>
                    </a:ext>
                  </a:extLst>
                </a:gridCol>
                <a:gridCol w="128244">
                  <a:extLst>
                    <a:ext uri="{9D8B030D-6E8A-4147-A177-3AD203B41FA5}">
                      <a16:colId xmlns:a16="http://schemas.microsoft.com/office/drawing/2014/main" val="20003"/>
                    </a:ext>
                  </a:extLst>
                </a:gridCol>
                <a:gridCol w="370484">
                  <a:extLst>
                    <a:ext uri="{9D8B030D-6E8A-4147-A177-3AD203B41FA5}">
                      <a16:colId xmlns:a16="http://schemas.microsoft.com/office/drawing/2014/main" val="20004"/>
                    </a:ext>
                  </a:extLst>
                </a:gridCol>
                <a:gridCol w="128244">
                  <a:extLst>
                    <a:ext uri="{9D8B030D-6E8A-4147-A177-3AD203B41FA5}">
                      <a16:colId xmlns:a16="http://schemas.microsoft.com/office/drawing/2014/main" val="20005"/>
                    </a:ext>
                  </a:extLst>
                </a:gridCol>
                <a:gridCol w="370484">
                  <a:extLst>
                    <a:ext uri="{9D8B030D-6E8A-4147-A177-3AD203B41FA5}">
                      <a16:colId xmlns:a16="http://schemas.microsoft.com/office/drawing/2014/main" val="20006"/>
                    </a:ext>
                  </a:extLst>
                </a:gridCol>
                <a:gridCol w="128244">
                  <a:extLst>
                    <a:ext uri="{9D8B030D-6E8A-4147-A177-3AD203B41FA5}">
                      <a16:colId xmlns:a16="http://schemas.microsoft.com/office/drawing/2014/main" val="20007"/>
                    </a:ext>
                  </a:extLst>
                </a:gridCol>
                <a:gridCol w="370484">
                  <a:extLst>
                    <a:ext uri="{9D8B030D-6E8A-4147-A177-3AD203B41FA5}">
                      <a16:colId xmlns:a16="http://schemas.microsoft.com/office/drawing/2014/main" val="20008"/>
                    </a:ext>
                  </a:extLst>
                </a:gridCol>
                <a:gridCol w="128244">
                  <a:extLst>
                    <a:ext uri="{9D8B030D-6E8A-4147-A177-3AD203B41FA5}">
                      <a16:colId xmlns:a16="http://schemas.microsoft.com/office/drawing/2014/main" val="20009"/>
                    </a:ext>
                  </a:extLst>
                </a:gridCol>
                <a:gridCol w="370484">
                  <a:extLst>
                    <a:ext uri="{9D8B030D-6E8A-4147-A177-3AD203B41FA5}">
                      <a16:colId xmlns:a16="http://schemas.microsoft.com/office/drawing/2014/main" val="20010"/>
                    </a:ext>
                  </a:extLst>
                </a:gridCol>
                <a:gridCol w="128244">
                  <a:extLst>
                    <a:ext uri="{9D8B030D-6E8A-4147-A177-3AD203B41FA5}">
                      <a16:colId xmlns:a16="http://schemas.microsoft.com/office/drawing/2014/main" val="20011"/>
                    </a:ext>
                  </a:extLst>
                </a:gridCol>
                <a:gridCol w="370484">
                  <a:extLst>
                    <a:ext uri="{9D8B030D-6E8A-4147-A177-3AD203B41FA5}">
                      <a16:colId xmlns:a16="http://schemas.microsoft.com/office/drawing/2014/main" val="20012"/>
                    </a:ext>
                  </a:extLst>
                </a:gridCol>
                <a:gridCol w="128244">
                  <a:extLst>
                    <a:ext uri="{9D8B030D-6E8A-4147-A177-3AD203B41FA5}">
                      <a16:colId xmlns:a16="http://schemas.microsoft.com/office/drawing/2014/main" val="20013"/>
                    </a:ext>
                  </a:extLst>
                </a:gridCol>
                <a:gridCol w="370484">
                  <a:extLst>
                    <a:ext uri="{9D8B030D-6E8A-4147-A177-3AD203B41FA5}">
                      <a16:colId xmlns:a16="http://schemas.microsoft.com/office/drawing/2014/main" val="20014"/>
                    </a:ext>
                  </a:extLst>
                </a:gridCol>
                <a:gridCol w="128244">
                  <a:extLst>
                    <a:ext uri="{9D8B030D-6E8A-4147-A177-3AD203B41FA5}">
                      <a16:colId xmlns:a16="http://schemas.microsoft.com/office/drawing/2014/main" val="20015"/>
                    </a:ext>
                  </a:extLst>
                </a:gridCol>
                <a:gridCol w="370484">
                  <a:extLst>
                    <a:ext uri="{9D8B030D-6E8A-4147-A177-3AD203B41FA5}">
                      <a16:colId xmlns:a16="http://schemas.microsoft.com/office/drawing/2014/main" val="20016"/>
                    </a:ext>
                  </a:extLst>
                </a:gridCol>
                <a:gridCol w="128244">
                  <a:extLst>
                    <a:ext uri="{9D8B030D-6E8A-4147-A177-3AD203B41FA5}">
                      <a16:colId xmlns:a16="http://schemas.microsoft.com/office/drawing/2014/main" val="20017"/>
                    </a:ext>
                  </a:extLst>
                </a:gridCol>
                <a:gridCol w="370484">
                  <a:extLst>
                    <a:ext uri="{9D8B030D-6E8A-4147-A177-3AD203B41FA5}">
                      <a16:colId xmlns:a16="http://schemas.microsoft.com/office/drawing/2014/main" val="20018"/>
                    </a:ext>
                  </a:extLst>
                </a:gridCol>
                <a:gridCol w="128244">
                  <a:extLst>
                    <a:ext uri="{9D8B030D-6E8A-4147-A177-3AD203B41FA5}">
                      <a16:colId xmlns:a16="http://schemas.microsoft.com/office/drawing/2014/main" val="20019"/>
                    </a:ext>
                  </a:extLst>
                </a:gridCol>
                <a:gridCol w="370484">
                  <a:extLst>
                    <a:ext uri="{9D8B030D-6E8A-4147-A177-3AD203B41FA5}">
                      <a16:colId xmlns:a16="http://schemas.microsoft.com/office/drawing/2014/main" val="20020"/>
                    </a:ext>
                  </a:extLst>
                </a:gridCol>
                <a:gridCol w="128244">
                  <a:extLst>
                    <a:ext uri="{9D8B030D-6E8A-4147-A177-3AD203B41FA5}">
                      <a16:colId xmlns:a16="http://schemas.microsoft.com/office/drawing/2014/main" val="20021"/>
                    </a:ext>
                  </a:extLst>
                </a:gridCol>
                <a:gridCol w="370484">
                  <a:extLst>
                    <a:ext uri="{9D8B030D-6E8A-4147-A177-3AD203B41FA5}">
                      <a16:colId xmlns:a16="http://schemas.microsoft.com/office/drawing/2014/main" val="20022"/>
                    </a:ext>
                  </a:extLst>
                </a:gridCol>
                <a:gridCol w="128244">
                  <a:extLst>
                    <a:ext uri="{9D8B030D-6E8A-4147-A177-3AD203B41FA5}">
                      <a16:colId xmlns:a16="http://schemas.microsoft.com/office/drawing/2014/main" val="20023"/>
                    </a:ext>
                  </a:extLst>
                </a:gridCol>
                <a:gridCol w="683970">
                  <a:extLst>
                    <a:ext uri="{9D8B030D-6E8A-4147-A177-3AD203B41FA5}">
                      <a16:colId xmlns:a16="http://schemas.microsoft.com/office/drawing/2014/main" val="20024"/>
                    </a:ext>
                  </a:extLst>
                </a:gridCol>
              </a:tblGrid>
              <a:tr h="211844">
                <a:tc>
                  <a:txBody>
                    <a:bodyPr/>
                    <a:lstStyle/>
                    <a:p>
                      <a:pPr algn="ctr" fontAlgn="b"/>
                      <a:r>
                        <a:rPr lang="en-US" sz="1100" u="none" strike="noStrike" dirty="0">
                          <a:effectLst/>
                        </a:rPr>
                        <a:t>1</a:t>
                      </a:r>
                      <a:endParaRPr lang="en-US" sz="1100" b="0" i="0" u="none" strike="noStrike" dirty="0">
                        <a:solidFill>
                          <a:srgbClr val="000000"/>
                        </a:solidFill>
                        <a:effectLst/>
                        <a:latin typeface="Calibri" panose="020F0502020204030204" pitchFamily="34" charset="0"/>
                      </a:endParaRPr>
                    </a:p>
                  </a:txBody>
                  <a:tcPr marL="6350" marR="6350" marT="6350" marB="0" anchor="b"/>
                </a:tc>
                <a:tc>
                  <a:txBody>
                    <a:bodyPr/>
                    <a:lstStyle/>
                    <a:p>
                      <a:pPr algn="ctr" fontAlgn="b"/>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US" sz="1100" u="none" strike="noStrike">
                          <a:effectLst/>
                        </a:rPr>
                        <a:t>2</a:t>
                      </a:r>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US" sz="1100" u="none" strike="noStrike">
                          <a:effectLst/>
                        </a:rPr>
                        <a:t>3</a:t>
                      </a:r>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US" sz="1100" u="none" strike="noStrike">
                          <a:effectLst/>
                        </a:rPr>
                        <a:t>4</a:t>
                      </a:r>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US" sz="1100" u="none" strike="noStrike">
                          <a:effectLst/>
                        </a:rPr>
                        <a:t>2</a:t>
                      </a:r>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US" sz="1100" u="none" strike="noStrike">
                          <a:effectLst/>
                        </a:rPr>
                        <a:t>5</a:t>
                      </a:r>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US" sz="1100" u="none" strike="noStrike">
                          <a:effectLst/>
                        </a:rPr>
                        <a:t>2</a:t>
                      </a:r>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US" sz="1100" u="none" strike="noStrike">
                          <a:effectLst/>
                        </a:rPr>
                        <a:t>3</a:t>
                      </a:r>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US" sz="1100" u="none" strike="noStrike">
                          <a:effectLst/>
                        </a:rPr>
                        <a:t>4</a:t>
                      </a:r>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US" sz="1100" u="none" strike="noStrike">
                          <a:effectLst/>
                        </a:rPr>
                        <a:t>5</a:t>
                      </a:r>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r>
                        <a:rPr lang="en-US" sz="1100" u="none" strike="noStrike" dirty="0">
                          <a:effectLst/>
                        </a:rPr>
                        <a:t>page fault</a:t>
                      </a:r>
                      <a:endParaRPr lang="en-US" sz="11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10000"/>
                  </a:ext>
                </a:extLst>
              </a:tr>
              <a:tr h="200157">
                <a:tc>
                  <a:txBody>
                    <a:bodyPr/>
                    <a:lstStyle/>
                    <a:p>
                      <a:pPr algn="l" fontAlgn="b"/>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10001"/>
                  </a:ext>
                </a:extLst>
              </a:tr>
              <a:tr h="200157">
                <a:tc>
                  <a:txBody>
                    <a:bodyPr/>
                    <a:lstStyle/>
                    <a:p>
                      <a:pPr algn="ctr" fontAlgn="b"/>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US" sz="1100" u="none" strike="noStrike">
                          <a:effectLst/>
                        </a:rPr>
                        <a:t>4</a:t>
                      </a:r>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US" sz="1100" u="none" strike="noStrike">
                          <a:effectLst/>
                        </a:rPr>
                        <a:t>4</a:t>
                      </a:r>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US" sz="1100" u="none" strike="noStrike">
                          <a:effectLst/>
                        </a:rPr>
                        <a:t>4</a:t>
                      </a:r>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US" sz="1100" u="none" strike="noStrike">
                          <a:effectLst/>
                        </a:rPr>
                        <a:t>5</a:t>
                      </a:r>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US" sz="1100" u="none" strike="noStrike">
                          <a:effectLst/>
                        </a:rPr>
                        <a:t>5</a:t>
                      </a:r>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US" sz="1100" u="none" strike="noStrike">
                          <a:effectLst/>
                        </a:rPr>
                        <a:t>5</a:t>
                      </a:r>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US" sz="1100" u="none" strike="noStrike">
                          <a:effectLst/>
                        </a:rPr>
                        <a:t>5</a:t>
                      </a:r>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US" sz="1100" u="none" strike="noStrike">
                          <a:effectLst/>
                        </a:rPr>
                        <a:t>5</a:t>
                      </a:r>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US" sz="1100" u="none" strike="noStrike">
                          <a:effectLst/>
                        </a:rPr>
                        <a:t>5</a:t>
                      </a:r>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10002"/>
                  </a:ext>
                </a:extLst>
              </a:tr>
              <a:tr h="200157">
                <a:tc>
                  <a:txBody>
                    <a:bodyPr/>
                    <a:lstStyle/>
                    <a:p>
                      <a:pPr algn="ctr"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US" sz="1100" u="none" strike="noStrike">
                          <a:effectLst/>
                        </a:rPr>
                        <a:t>2</a:t>
                      </a:r>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US" sz="1100" u="none" strike="noStrike">
                          <a:effectLst/>
                        </a:rPr>
                        <a:t>2</a:t>
                      </a:r>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US" sz="1100" u="none" strike="noStrike">
                          <a:effectLst/>
                        </a:rPr>
                        <a:t>2</a:t>
                      </a:r>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US" sz="1100" u="none" strike="noStrike">
                          <a:effectLst/>
                        </a:rPr>
                        <a:t>3</a:t>
                      </a:r>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US" sz="1100" u="none" strike="noStrike">
                          <a:effectLst/>
                        </a:rPr>
                        <a:t>3</a:t>
                      </a:r>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US" sz="1100" u="none" strike="noStrike">
                          <a:effectLst/>
                        </a:rPr>
                        <a:t>3</a:t>
                      </a:r>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US" sz="1100" u="none" strike="noStrike">
                          <a:effectLst/>
                        </a:rPr>
                        <a:t>9</a:t>
                      </a:r>
                      <a:endParaRPr lang="en-US"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10003"/>
                  </a:ext>
                </a:extLst>
              </a:tr>
              <a:tr h="200157">
                <a:tc>
                  <a:txBody>
                    <a:bodyPr/>
                    <a:lstStyle/>
                    <a:p>
                      <a:pPr algn="ctr"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US" sz="1100" u="none" strike="noStrike">
                          <a:effectLst/>
                        </a:rPr>
                        <a:t>3</a:t>
                      </a:r>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US" sz="1100" u="none" strike="noStrike">
                          <a:effectLst/>
                        </a:rPr>
                        <a:t>3</a:t>
                      </a:r>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US" sz="1100" u="none" strike="noStrike">
                          <a:effectLst/>
                        </a:rPr>
                        <a:t>3</a:t>
                      </a:r>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US" sz="1100" u="none" strike="noStrike">
                          <a:effectLst/>
                        </a:rPr>
                        <a:t>2</a:t>
                      </a:r>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US" sz="1100" u="none" strike="noStrike">
                          <a:effectLst/>
                        </a:rPr>
                        <a:t>2</a:t>
                      </a:r>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US" sz="1100" u="none" strike="noStrike">
                          <a:effectLst/>
                        </a:rPr>
                        <a:t>2</a:t>
                      </a:r>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US" sz="1100" u="none" strike="noStrike">
                          <a:effectLst/>
                        </a:rPr>
                        <a:t>2</a:t>
                      </a:r>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US" sz="1100" u="none" strike="noStrike">
                          <a:effectLst/>
                        </a:rPr>
                        <a:t>2</a:t>
                      </a:r>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US" sz="1100" u="none" strike="noStrike">
                          <a:effectLst/>
                        </a:rPr>
                        <a:t>4</a:t>
                      </a:r>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US" sz="1100" u="none" strike="noStrike">
                          <a:effectLst/>
                        </a:rPr>
                        <a:t>4</a:t>
                      </a:r>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endParaRPr lang="en-US" sz="11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10004"/>
                  </a:ext>
                </a:extLst>
              </a:tr>
              <a:tr h="200157">
                <a:tc>
                  <a:txBody>
                    <a:bodyPr/>
                    <a:lstStyle/>
                    <a:p>
                      <a:pPr algn="ctr" fontAlgn="b"/>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endParaRPr lang="en-US"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10005"/>
                  </a:ext>
                </a:extLst>
              </a:tr>
              <a:tr h="200157">
                <a:tc>
                  <a:txBody>
                    <a:bodyPr/>
                    <a:lstStyle/>
                    <a:p>
                      <a:pPr algn="ctr" fontAlgn="b"/>
                      <a:r>
                        <a:rPr lang="en-US" sz="1100" u="none" strike="noStrike" dirty="0">
                          <a:effectLst/>
                        </a:rPr>
                        <a:t>1</a:t>
                      </a:r>
                      <a:endParaRPr lang="en-US" sz="1100" b="0" i="0" u="none" strike="noStrike" dirty="0">
                        <a:solidFill>
                          <a:srgbClr val="000000"/>
                        </a:solidFill>
                        <a:effectLst/>
                        <a:latin typeface="Calibri" panose="020F0502020204030204" pitchFamily="34" charset="0"/>
                      </a:endParaRPr>
                    </a:p>
                  </a:txBody>
                  <a:tcPr marL="6350" marR="6350" marT="6350" marB="0" anchor="b"/>
                </a:tc>
                <a:tc>
                  <a:txBody>
                    <a:bodyPr/>
                    <a:lstStyle/>
                    <a:p>
                      <a:pPr algn="ctr" fontAlgn="b"/>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US" sz="1100" u="none" strike="noStrike" dirty="0">
                          <a:effectLst/>
                        </a:rPr>
                        <a:t>1</a:t>
                      </a:r>
                      <a:endParaRPr lang="en-US" sz="1100" b="0" i="0" u="none" strike="noStrike" dirty="0">
                        <a:solidFill>
                          <a:srgbClr val="000000"/>
                        </a:solidFill>
                        <a:effectLst/>
                        <a:latin typeface="Calibri" panose="020F0502020204030204" pitchFamily="34" charset="0"/>
                      </a:endParaRPr>
                    </a:p>
                  </a:txBody>
                  <a:tcPr marL="6350" marR="6350" marT="6350" marB="0" anchor="b"/>
                </a:tc>
                <a:tc>
                  <a:txBody>
                    <a:bodyPr/>
                    <a:lstStyle/>
                    <a:p>
                      <a:pPr algn="ctr" fontAlgn="b"/>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US" sz="1100" u="none" strike="noStrike" dirty="0">
                          <a:effectLst/>
                        </a:rPr>
                        <a:t>1</a:t>
                      </a:r>
                      <a:endParaRPr lang="en-US" sz="1100" b="0" i="0" u="none" strike="noStrike" dirty="0">
                        <a:solidFill>
                          <a:srgbClr val="000000"/>
                        </a:solidFill>
                        <a:effectLst/>
                        <a:latin typeface="Calibri" panose="020F0502020204030204" pitchFamily="34" charset="0"/>
                      </a:endParaRPr>
                    </a:p>
                  </a:txBody>
                  <a:tcPr marL="6350" marR="6350" marT="6350" marB="0" anchor="b"/>
                </a:tc>
                <a:tc>
                  <a:txBody>
                    <a:bodyPr/>
                    <a:lstStyle/>
                    <a:p>
                      <a:pPr algn="ctr" fontAlgn="b"/>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US" sz="1100" u="none" strike="noStrike" dirty="0">
                          <a:effectLst/>
                        </a:rPr>
                        <a:t>1</a:t>
                      </a:r>
                      <a:endParaRPr lang="en-US" sz="1100" b="0" i="0" u="none" strike="noStrike" dirty="0">
                        <a:solidFill>
                          <a:srgbClr val="000000"/>
                        </a:solidFill>
                        <a:effectLst/>
                        <a:latin typeface="Calibri" panose="020F0502020204030204" pitchFamily="34" charset="0"/>
                      </a:endParaRPr>
                    </a:p>
                  </a:txBody>
                  <a:tcPr marL="6350" marR="6350" marT="6350" marB="0" anchor="b"/>
                </a:tc>
                <a:tc>
                  <a:txBody>
                    <a:bodyPr/>
                    <a:lstStyle/>
                    <a:p>
                      <a:pPr algn="ctr" fontAlgn="b"/>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US" sz="1100" u="none" strike="noStrike" dirty="0">
                          <a:effectLst/>
                        </a:rPr>
                        <a:t>1</a:t>
                      </a:r>
                      <a:endParaRPr lang="en-US" sz="1100" b="0" i="0" u="none" strike="noStrike" dirty="0">
                        <a:solidFill>
                          <a:srgbClr val="000000"/>
                        </a:solidFill>
                        <a:effectLst/>
                        <a:latin typeface="Calibri" panose="020F0502020204030204" pitchFamily="34" charset="0"/>
                      </a:endParaRPr>
                    </a:p>
                  </a:txBody>
                  <a:tcPr marL="6350" marR="6350" marT="6350" marB="0" anchor="b"/>
                </a:tc>
                <a:tc>
                  <a:txBody>
                    <a:bodyPr/>
                    <a:lstStyle/>
                    <a:p>
                      <a:pPr algn="ctr" fontAlgn="b"/>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US" sz="1100" u="none" strike="noStrike" dirty="0">
                          <a:effectLst/>
                        </a:rPr>
                        <a:t>1</a:t>
                      </a:r>
                      <a:endParaRPr lang="en-US" sz="1100" b="0" i="0" u="none" strike="noStrike" dirty="0">
                        <a:solidFill>
                          <a:srgbClr val="000000"/>
                        </a:solidFill>
                        <a:effectLst/>
                        <a:latin typeface="Calibri" panose="020F0502020204030204" pitchFamily="34" charset="0"/>
                      </a:endParaRPr>
                    </a:p>
                  </a:txBody>
                  <a:tcPr marL="6350" marR="6350" marT="6350" marB="0" anchor="b"/>
                </a:tc>
                <a:tc>
                  <a:txBody>
                    <a:bodyPr/>
                    <a:lstStyle/>
                    <a:p>
                      <a:pPr algn="ctr" fontAlgn="b"/>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US" sz="1100" u="none" strike="noStrike" dirty="0">
                          <a:effectLst/>
                        </a:rPr>
                        <a:t>5</a:t>
                      </a:r>
                      <a:endParaRPr lang="en-US" sz="1100" b="0" i="0" u="none" strike="noStrike" dirty="0">
                        <a:solidFill>
                          <a:srgbClr val="000000"/>
                        </a:solidFill>
                        <a:effectLst/>
                        <a:latin typeface="Calibri" panose="020F0502020204030204" pitchFamily="34" charset="0"/>
                      </a:endParaRPr>
                    </a:p>
                  </a:txBody>
                  <a:tcPr marL="6350" marR="6350" marT="6350" marB="0" anchor="b"/>
                </a:tc>
                <a:tc>
                  <a:txBody>
                    <a:bodyPr/>
                    <a:lstStyle/>
                    <a:p>
                      <a:pPr algn="ctr" fontAlgn="b"/>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US" sz="1100" u="none" strike="noStrike">
                          <a:effectLst/>
                        </a:rPr>
                        <a:t>5</a:t>
                      </a:r>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US" sz="1100" u="none" strike="noStrike" dirty="0">
                          <a:effectLst/>
                        </a:rPr>
                        <a:t>5</a:t>
                      </a:r>
                      <a:endParaRPr lang="en-US" sz="1100" b="0" i="0" u="none" strike="noStrike" dirty="0">
                        <a:solidFill>
                          <a:srgbClr val="000000"/>
                        </a:solidFill>
                        <a:effectLst/>
                        <a:latin typeface="Calibri" panose="020F0502020204030204" pitchFamily="34" charset="0"/>
                      </a:endParaRPr>
                    </a:p>
                  </a:txBody>
                  <a:tcPr marL="6350" marR="6350" marT="6350" marB="0" anchor="b"/>
                </a:tc>
                <a:tc>
                  <a:txBody>
                    <a:bodyPr/>
                    <a:lstStyle/>
                    <a:p>
                      <a:pPr algn="ctr" fontAlgn="b"/>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US" sz="1100" u="none" strike="noStrike">
                          <a:effectLst/>
                        </a:rPr>
                        <a:t>5</a:t>
                      </a:r>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US" sz="1100" u="none" strike="noStrike" dirty="0">
                          <a:effectLst/>
                        </a:rPr>
                        <a:t>4</a:t>
                      </a:r>
                      <a:endParaRPr lang="en-US" sz="1100" b="0" i="0" u="none" strike="noStrike" dirty="0">
                        <a:solidFill>
                          <a:srgbClr val="000000"/>
                        </a:solidFill>
                        <a:effectLst/>
                        <a:latin typeface="Calibri" panose="020F0502020204030204" pitchFamily="34" charset="0"/>
                      </a:endParaRPr>
                    </a:p>
                  </a:txBody>
                  <a:tcPr marL="6350" marR="6350" marT="6350" marB="0" anchor="b"/>
                </a:tc>
                <a:tc>
                  <a:txBody>
                    <a:bodyPr/>
                    <a:lstStyle/>
                    <a:p>
                      <a:pPr algn="ctr" fontAlgn="b"/>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US" sz="1100" u="none" strike="noStrike" dirty="0">
                          <a:effectLst/>
                        </a:rPr>
                        <a:t>4</a:t>
                      </a:r>
                      <a:endParaRPr lang="en-US" sz="1100" b="0" i="0" u="none" strike="noStrike" dirty="0">
                        <a:solidFill>
                          <a:srgbClr val="000000"/>
                        </a:solidFill>
                        <a:effectLst/>
                        <a:latin typeface="Calibri" panose="020F0502020204030204" pitchFamily="34" charset="0"/>
                      </a:endParaRPr>
                    </a:p>
                  </a:txBody>
                  <a:tcPr marL="6350" marR="6350" marT="6350"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endParaRPr lang="en-US"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10006"/>
                  </a:ext>
                </a:extLst>
              </a:tr>
              <a:tr h="200157">
                <a:tc>
                  <a:txBody>
                    <a:bodyPr/>
                    <a:lstStyle/>
                    <a:p>
                      <a:pPr algn="ctr"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US" sz="1100" u="none" strike="noStrike">
                          <a:effectLst/>
                        </a:rPr>
                        <a:t>2</a:t>
                      </a:r>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US" sz="1100" u="none" strike="noStrike">
                          <a:effectLst/>
                        </a:rPr>
                        <a:t>2</a:t>
                      </a:r>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US" sz="1100" u="none" strike="noStrike">
                          <a:effectLst/>
                        </a:rPr>
                        <a:t>2</a:t>
                      </a:r>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US" sz="1100" u="none" strike="noStrike">
                          <a:effectLst/>
                        </a:rPr>
                        <a:t>2</a:t>
                      </a:r>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US" sz="1100" u="none" strike="noStrike">
                          <a:effectLst/>
                        </a:rPr>
                        <a:t>2</a:t>
                      </a:r>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US" sz="1100" u="none" strike="noStrike">
                          <a:effectLst/>
                        </a:rPr>
                        <a:t>2</a:t>
                      </a:r>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US" sz="1100" u="none" strike="noStrike">
                          <a:effectLst/>
                        </a:rPr>
                        <a:t>5</a:t>
                      </a:r>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US" sz="1100" u="none" strike="noStrike">
                          <a:effectLst/>
                        </a:rPr>
                        <a:t>10</a:t>
                      </a:r>
                      <a:endParaRPr lang="en-US"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10007"/>
                  </a:ext>
                </a:extLst>
              </a:tr>
              <a:tr h="200157">
                <a:tc>
                  <a:txBody>
                    <a:bodyPr/>
                    <a:lstStyle/>
                    <a:p>
                      <a:pPr algn="ctr"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US" sz="1100" u="none" strike="noStrike">
                          <a:effectLst/>
                        </a:rPr>
                        <a:t>3</a:t>
                      </a:r>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US" sz="1100" u="none" strike="noStrike">
                          <a:effectLst/>
                        </a:rPr>
                        <a:t>3</a:t>
                      </a:r>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US" sz="1100" u="none" strike="noStrike">
                          <a:effectLst/>
                        </a:rPr>
                        <a:t>3</a:t>
                      </a:r>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US" sz="1100" u="none" strike="noStrike">
                          <a:effectLst/>
                        </a:rPr>
                        <a:t>3</a:t>
                      </a:r>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US" sz="1100" u="none" strike="noStrike">
                          <a:effectLst/>
                        </a:rPr>
                        <a:t>3</a:t>
                      </a:r>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US" sz="1100" u="none" strike="noStrike">
                          <a:effectLst/>
                        </a:rPr>
                        <a:t>3</a:t>
                      </a:r>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US" sz="1100" u="none" strike="noStrike">
                          <a:effectLst/>
                        </a:rPr>
                        <a:t>2</a:t>
                      </a:r>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US" sz="1100" u="none" strike="noStrike">
                          <a:effectLst/>
                        </a:rPr>
                        <a:t>2</a:t>
                      </a:r>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US" sz="1100" u="none" strike="noStrike">
                          <a:effectLst/>
                        </a:rPr>
                        <a:t>2</a:t>
                      </a:r>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US" sz="1100" u="none" strike="noStrike">
                          <a:effectLst/>
                        </a:rPr>
                        <a:t>2</a:t>
                      </a:r>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10008"/>
                  </a:ext>
                </a:extLst>
              </a:tr>
              <a:tr h="200157">
                <a:tc>
                  <a:txBody>
                    <a:bodyPr/>
                    <a:lstStyle/>
                    <a:p>
                      <a:pPr algn="ctr"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US" sz="1100" u="none" strike="noStrike">
                          <a:effectLst/>
                        </a:rPr>
                        <a:t>4</a:t>
                      </a:r>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US" sz="1100" u="none" strike="noStrike">
                          <a:effectLst/>
                        </a:rPr>
                        <a:t>4</a:t>
                      </a:r>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US" sz="1100" u="none" strike="noStrike">
                          <a:effectLst/>
                        </a:rPr>
                        <a:t>4</a:t>
                      </a:r>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US" sz="1100" u="none" strike="noStrike">
                          <a:effectLst/>
                        </a:rPr>
                        <a:t>4</a:t>
                      </a:r>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US" sz="1100" u="none" strike="noStrike">
                          <a:effectLst/>
                        </a:rPr>
                        <a:t>4</a:t>
                      </a:r>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US" sz="1100" u="none" strike="noStrike">
                          <a:effectLst/>
                        </a:rPr>
                        <a:t>4</a:t>
                      </a:r>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US" sz="1100" u="none" strike="noStrike">
                          <a:effectLst/>
                        </a:rPr>
                        <a:t>3</a:t>
                      </a:r>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US" sz="1100" u="none" strike="noStrike">
                          <a:effectLst/>
                        </a:rPr>
                        <a:t>3</a:t>
                      </a:r>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US" sz="1100" u="none" strike="noStrike">
                          <a:effectLst/>
                        </a:rPr>
                        <a:t>3</a:t>
                      </a:r>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10009"/>
                  </a:ext>
                </a:extLst>
              </a:tr>
            </a:tbl>
          </a:graphicData>
        </a:graphic>
      </p:graphicFrame>
      <p:sp>
        <p:nvSpPr>
          <p:cNvPr id="11" name="文本框 10">
            <a:extLst>
              <a:ext uri="{FF2B5EF4-FFF2-40B4-BE49-F238E27FC236}">
                <a16:creationId xmlns:a16="http://schemas.microsoft.com/office/drawing/2014/main" id="{79C7EC32-F6EF-4EEC-9A72-093C2A2E25A2}"/>
              </a:ext>
            </a:extLst>
          </p:cNvPr>
          <p:cNvSpPr txBox="1"/>
          <p:nvPr/>
        </p:nvSpPr>
        <p:spPr>
          <a:xfrm>
            <a:off x="4317946" y="4543925"/>
            <a:ext cx="4096849" cy="1938992"/>
          </a:xfrm>
          <a:prstGeom prst="rect">
            <a:avLst/>
          </a:prstGeom>
          <a:noFill/>
        </p:spPr>
        <p:txBody>
          <a:bodyPr wrap="square">
            <a:spAutoFit/>
          </a:bodyPr>
          <a:lstStyle/>
          <a:p>
            <a:pPr lvl="2" indent="-741363" algn="just"/>
            <a:r>
              <a:rPr lang="en-US" altLang="en-US" sz="2400" dirty="0" err="1">
                <a:solidFill>
                  <a:srgbClr val="3366FF"/>
                </a:solidFill>
                <a:latin typeface="Calibri Light" panose="020F0302020204030204" pitchFamily="34" charset="0"/>
                <a:cs typeface="Calibri Light" panose="020F0302020204030204" pitchFamily="34" charset="0"/>
              </a:rPr>
              <a:t>Belady</a:t>
            </a:r>
            <a:r>
              <a:rPr lang="en-US" altLang="ja-JP" sz="2400" dirty="0" err="1">
                <a:solidFill>
                  <a:srgbClr val="3366FF"/>
                </a:solidFill>
                <a:latin typeface="Calibri Light" panose="020F0302020204030204" pitchFamily="34" charset="0"/>
                <a:cs typeface="Calibri Light" panose="020F0302020204030204" pitchFamily="34" charset="0"/>
              </a:rPr>
              <a:t>’s</a:t>
            </a:r>
            <a:r>
              <a:rPr lang="en-US" altLang="ja-JP" sz="2400" dirty="0">
                <a:solidFill>
                  <a:srgbClr val="3366FF"/>
                </a:solidFill>
                <a:latin typeface="Calibri Light" panose="020F0302020204030204" pitchFamily="34" charset="0"/>
                <a:cs typeface="Calibri Light" panose="020F0302020204030204" pitchFamily="34" charset="0"/>
              </a:rPr>
              <a:t> </a:t>
            </a:r>
            <a:r>
              <a:rPr lang="en-US" altLang="ja-JP" sz="2400" b="1" dirty="0">
                <a:solidFill>
                  <a:srgbClr val="FF0000"/>
                </a:solidFill>
                <a:latin typeface="Calibri Light" panose="020F0302020204030204" pitchFamily="34" charset="0"/>
                <a:cs typeface="Calibri Light" panose="020F0302020204030204" pitchFamily="34" charset="0"/>
              </a:rPr>
              <a:t>Anomaly</a:t>
            </a:r>
          </a:p>
          <a:p>
            <a:pPr marL="173038" lvl="2" indent="277813" algn="just"/>
            <a:r>
              <a:rPr kumimoji="0" lang="en-US" altLang="en-US" sz="2400" dirty="0">
                <a:solidFill>
                  <a:srgbClr val="231F20"/>
                </a:solidFill>
                <a:latin typeface="Calibri Light" panose="020F0302020204030204" pitchFamily="34" charset="0"/>
                <a:cs typeface="Calibri Light" panose="020F0302020204030204" pitchFamily="34" charset="0"/>
              </a:rPr>
              <a:t>For some page-replacement algorithms, the </a:t>
            </a:r>
            <a:r>
              <a:rPr kumimoji="0" lang="en-US" altLang="en-US" sz="2400" dirty="0">
                <a:solidFill>
                  <a:srgbClr val="FF0000"/>
                </a:solidFill>
                <a:latin typeface="Calibri Light" panose="020F0302020204030204" pitchFamily="34" charset="0"/>
                <a:cs typeface="Calibri Light" panose="020F0302020204030204" pitchFamily="34" charset="0"/>
              </a:rPr>
              <a:t>page-fault rate </a:t>
            </a:r>
            <a:r>
              <a:rPr kumimoji="0" lang="en-US" altLang="en-US" sz="2400" dirty="0">
                <a:solidFill>
                  <a:srgbClr val="231F20"/>
                </a:solidFill>
                <a:latin typeface="Calibri Light" panose="020F0302020204030204" pitchFamily="34" charset="0"/>
                <a:cs typeface="Calibri Light" panose="020F0302020204030204" pitchFamily="34" charset="0"/>
              </a:rPr>
              <a:t>may </a:t>
            </a:r>
            <a:r>
              <a:rPr kumimoji="0" lang="en-US" altLang="en-US" sz="2400" i="1" dirty="0">
                <a:solidFill>
                  <a:srgbClr val="FF0000"/>
                </a:solidFill>
                <a:latin typeface="Calibri Light" panose="020F0302020204030204" pitchFamily="34" charset="0"/>
                <a:cs typeface="Calibri Light" panose="020F0302020204030204" pitchFamily="34" charset="0"/>
              </a:rPr>
              <a:t>increase</a:t>
            </a:r>
            <a:r>
              <a:rPr kumimoji="0" lang="en-US" altLang="en-US" sz="2400" i="1" dirty="0">
                <a:solidFill>
                  <a:srgbClr val="231F20"/>
                </a:solidFill>
                <a:latin typeface="Calibri Light" panose="020F0302020204030204" pitchFamily="34" charset="0"/>
                <a:cs typeface="Calibri Light" panose="020F0302020204030204" pitchFamily="34" charset="0"/>
              </a:rPr>
              <a:t> </a:t>
            </a:r>
            <a:r>
              <a:rPr kumimoji="0" lang="en-US" altLang="en-US" sz="2400" dirty="0">
                <a:solidFill>
                  <a:srgbClr val="231F20"/>
                </a:solidFill>
                <a:latin typeface="Calibri Light" panose="020F0302020204030204" pitchFamily="34" charset="0"/>
                <a:cs typeface="Calibri Light" panose="020F0302020204030204" pitchFamily="34" charset="0"/>
              </a:rPr>
              <a:t>as the number of allocated </a:t>
            </a:r>
            <a:r>
              <a:rPr kumimoji="0" lang="en-US" altLang="en-US" sz="2400" dirty="0">
                <a:solidFill>
                  <a:srgbClr val="FF0000"/>
                </a:solidFill>
                <a:latin typeface="Calibri Light" panose="020F0302020204030204" pitchFamily="34" charset="0"/>
                <a:cs typeface="Calibri Light" panose="020F0302020204030204" pitchFamily="34" charset="0"/>
              </a:rPr>
              <a:t>frames</a:t>
            </a:r>
            <a:r>
              <a:rPr kumimoji="0" lang="en-US" altLang="en-US" sz="2400" dirty="0">
                <a:solidFill>
                  <a:srgbClr val="231F20"/>
                </a:solidFill>
                <a:latin typeface="Calibri Light" panose="020F0302020204030204" pitchFamily="34" charset="0"/>
                <a:cs typeface="Calibri Light" panose="020F0302020204030204" pitchFamily="34" charset="0"/>
              </a:rPr>
              <a:t> </a:t>
            </a:r>
            <a:r>
              <a:rPr kumimoji="0" lang="en-US" altLang="en-US" sz="2400" dirty="0">
                <a:solidFill>
                  <a:srgbClr val="FF0000"/>
                </a:solidFill>
                <a:latin typeface="Calibri Light" panose="020F0302020204030204" pitchFamily="34" charset="0"/>
                <a:cs typeface="Calibri Light" panose="020F0302020204030204" pitchFamily="34" charset="0"/>
              </a:rPr>
              <a:t>increases</a:t>
            </a:r>
            <a:r>
              <a:rPr kumimoji="0" lang="en-US" altLang="en-US" sz="2400" dirty="0">
                <a:solidFill>
                  <a:srgbClr val="231F20"/>
                </a:solidFill>
                <a:latin typeface="Calibri Light" panose="020F0302020204030204" pitchFamily="34" charset="0"/>
                <a:cs typeface="Calibri Light" panose="020F0302020204030204" pitchFamily="34" charset="0"/>
              </a:rPr>
              <a:t>.</a:t>
            </a:r>
            <a:endParaRPr lang="en-US" altLang="en-US" sz="2400" dirty="0">
              <a:latin typeface="Calibri Light" panose="020F0302020204030204" pitchFamily="34" charset="0"/>
              <a:cs typeface="Calibri Light" panose="020F0302020204030204" pitchFamily="34" charset="0"/>
            </a:endParaRPr>
          </a:p>
        </p:txBody>
      </p:sp>
      <p:sp>
        <p:nvSpPr>
          <p:cNvPr id="13" name="文本框 12">
            <a:extLst>
              <a:ext uri="{FF2B5EF4-FFF2-40B4-BE49-F238E27FC236}">
                <a16:creationId xmlns:a16="http://schemas.microsoft.com/office/drawing/2014/main" id="{9AF92CCA-F642-4946-9F7C-5A6AF31D52DB}"/>
              </a:ext>
            </a:extLst>
          </p:cNvPr>
          <p:cNvSpPr txBox="1"/>
          <p:nvPr/>
        </p:nvSpPr>
        <p:spPr>
          <a:xfrm>
            <a:off x="7125547" y="2327406"/>
            <a:ext cx="1935701" cy="461665"/>
          </a:xfrm>
          <a:prstGeom prst="rect">
            <a:avLst/>
          </a:prstGeom>
          <a:noFill/>
        </p:spPr>
        <p:txBody>
          <a:bodyPr wrap="square">
            <a:spAutoFit/>
          </a:bodyPr>
          <a:lstStyle/>
          <a:p>
            <a:r>
              <a:rPr lang="fr-FR" altLang="zh-CN" sz="2400" dirty="0">
                <a:solidFill>
                  <a:srgbClr val="FF0000"/>
                </a:solidFill>
                <a:latin typeface="Calibri Light" panose="020F0302020204030204" pitchFamily="34" charset="0"/>
                <a:cs typeface="Calibri Light" panose="020F0302020204030204" pitchFamily="34" charset="0"/>
              </a:rPr>
              <a:t>3</a:t>
            </a:r>
            <a:r>
              <a:rPr lang="fr-FR" altLang="zh-CN" sz="2400" dirty="0">
                <a:solidFill>
                  <a:srgbClr val="000000"/>
                </a:solidFill>
                <a:latin typeface="Calibri Light" panose="020F0302020204030204" pitchFamily="34" charset="0"/>
                <a:cs typeface="Calibri Light" panose="020F0302020204030204" pitchFamily="34" charset="0"/>
              </a:rPr>
              <a:t> frames</a:t>
            </a:r>
          </a:p>
        </p:txBody>
      </p:sp>
      <p:sp>
        <p:nvSpPr>
          <p:cNvPr id="15" name="文本框 14">
            <a:extLst>
              <a:ext uri="{FF2B5EF4-FFF2-40B4-BE49-F238E27FC236}">
                <a16:creationId xmlns:a16="http://schemas.microsoft.com/office/drawing/2014/main" id="{2CF3AE4B-5BAF-4203-B345-62C956E0EC8B}"/>
              </a:ext>
            </a:extLst>
          </p:cNvPr>
          <p:cNvSpPr txBox="1"/>
          <p:nvPr/>
        </p:nvSpPr>
        <p:spPr>
          <a:xfrm>
            <a:off x="7140619" y="3152647"/>
            <a:ext cx="1935703" cy="461665"/>
          </a:xfrm>
          <a:prstGeom prst="rect">
            <a:avLst/>
          </a:prstGeom>
          <a:noFill/>
        </p:spPr>
        <p:txBody>
          <a:bodyPr wrap="square">
            <a:spAutoFit/>
          </a:bodyPr>
          <a:lstStyle/>
          <a:p>
            <a:r>
              <a:rPr lang="fr-FR" altLang="zh-CN" sz="2400" dirty="0">
                <a:solidFill>
                  <a:srgbClr val="FF0000"/>
                </a:solidFill>
                <a:latin typeface="Calibri Light" panose="020F0302020204030204" pitchFamily="34" charset="0"/>
                <a:cs typeface="Calibri Light" panose="020F0302020204030204" pitchFamily="34" charset="0"/>
              </a:rPr>
              <a:t>4</a:t>
            </a:r>
            <a:r>
              <a:rPr lang="fr-FR" altLang="zh-CN" sz="2400" dirty="0">
                <a:solidFill>
                  <a:srgbClr val="000000"/>
                </a:solidFill>
                <a:latin typeface="Calibri Light" panose="020F0302020204030204" pitchFamily="34" charset="0"/>
                <a:cs typeface="Calibri Light" panose="020F0302020204030204" pitchFamily="34" charset="0"/>
              </a:rPr>
              <a:t> frames</a:t>
            </a:r>
            <a:endParaRPr lang="en-US" altLang="zh-CN" sz="2400" dirty="0">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3192425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758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1" grpId="0"/>
      <p:bldP spid="13" grpId="0"/>
      <p:bldP spid="15" grpId="0"/>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title"/>
          </p:nvPr>
        </p:nvSpPr>
        <p:spPr>
          <a:xfrm>
            <a:off x="749300" y="138113"/>
            <a:ext cx="7937500" cy="576262"/>
          </a:xfrm>
        </p:spPr>
        <p:txBody>
          <a:bodyPr/>
          <a:lstStyle/>
          <a:p>
            <a:pPr eaLnBrk="1" hangingPunct="1"/>
            <a:r>
              <a:rPr lang="en-US" altLang="en-US" dirty="0"/>
              <a:t>Optimal Algorithm</a:t>
            </a:r>
          </a:p>
        </p:txBody>
      </p:sp>
      <p:sp>
        <p:nvSpPr>
          <p:cNvPr id="69635" name="Rectangle 3"/>
          <p:cNvSpPr>
            <a:spLocks noGrp="1" noChangeArrowheads="1"/>
          </p:cNvSpPr>
          <p:nvPr>
            <p:ph type="body" idx="1"/>
          </p:nvPr>
        </p:nvSpPr>
        <p:spPr>
          <a:xfrm>
            <a:off x="562163" y="945539"/>
            <a:ext cx="8311773" cy="4027906"/>
          </a:xfrm>
        </p:spPr>
        <p:txBody>
          <a:bodyPr/>
          <a:lstStyle/>
          <a:p>
            <a:pPr>
              <a:tabLst>
                <a:tab pos="1889125" algn="l"/>
              </a:tabLst>
            </a:pPr>
            <a:r>
              <a:rPr lang="en-US" altLang="en-US" sz="2300" dirty="0">
                <a:latin typeface="Calibri Light" panose="020F0302020204030204" pitchFamily="34" charset="0"/>
                <a:cs typeface="Calibri Light" panose="020F0302020204030204" pitchFamily="34" charset="0"/>
              </a:rPr>
              <a:t>Replace the page that </a:t>
            </a:r>
            <a:r>
              <a:rPr lang="en-US" altLang="en-US" sz="2300" dirty="0">
                <a:solidFill>
                  <a:srgbClr val="FF0000"/>
                </a:solidFill>
                <a:latin typeface="Calibri Light" panose="020F0302020204030204" pitchFamily="34" charset="0"/>
                <a:cs typeface="Calibri Light" panose="020F0302020204030204" pitchFamily="34" charset="0"/>
              </a:rPr>
              <a:t>will not be used </a:t>
            </a:r>
            <a:r>
              <a:rPr lang="en-US" altLang="en-US" sz="2300" dirty="0">
                <a:latin typeface="Calibri Light" panose="020F0302020204030204" pitchFamily="34" charset="0"/>
                <a:cs typeface="Calibri Light" panose="020F0302020204030204" pitchFamily="34" charset="0"/>
              </a:rPr>
              <a:t>for longest period of time </a:t>
            </a:r>
          </a:p>
          <a:p>
            <a:pPr>
              <a:tabLst>
                <a:tab pos="1889125" algn="l"/>
              </a:tabLst>
            </a:pPr>
            <a:endParaRPr lang="en-US" altLang="en-US" sz="2400" dirty="0">
              <a:latin typeface="Calibri Light" panose="020F0302020204030204" pitchFamily="34" charset="0"/>
              <a:cs typeface="Calibri Light" panose="020F0302020204030204" pitchFamily="34" charset="0"/>
            </a:endParaRPr>
          </a:p>
          <a:p>
            <a:pPr>
              <a:tabLst>
                <a:tab pos="1889125" algn="l"/>
              </a:tabLst>
            </a:pPr>
            <a:endParaRPr lang="en-US" altLang="en-US" sz="2400" dirty="0">
              <a:latin typeface="Calibri Light" panose="020F0302020204030204" pitchFamily="34" charset="0"/>
              <a:cs typeface="Calibri Light" panose="020F0302020204030204" pitchFamily="34" charset="0"/>
            </a:endParaRPr>
          </a:p>
          <a:p>
            <a:pPr>
              <a:tabLst>
                <a:tab pos="1889125" algn="l"/>
              </a:tabLst>
            </a:pPr>
            <a:endParaRPr lang="en-US" altLang="en-US" sz="2400" dirty="0">
              <a:latin typeface="Calibri Light" panose="020F0302020204030204" pitchFamily="34" charset="0"/>
              <a:cs typeface="Calibri Light" panose="020F0302020204030204" pitchFamily="34" charset="0"/>
            </a:endParaRPr>
          </a:p>
          <a:p>
            <a:pPr>
              <a:tabLst>
                <a:tab pos="1889125" algn="l"/>
              </a:tabLst>
            </a:pPr>
            <a:endParaRPr lang="en-US" altLang="en-US" sz="2400" dirty="0">
              <a:latin typeface="Calibri Light" panose="020F0302020204030204" pitchFamily="34" charset="0"/>
              <a:cs typeface="Calibri Light" panose="020F0302020204030204" pitchFamily="34" charset="0"/>
            </a:endParaRPr>
          </a:p>
          <a:p>
            <a:pPr>
              <a:tabLst>
                <a:tab pos="1889125" algn="l"/>
              </a:tabLst>
            </a:pPr>
            <a:endParaRPr lang="en-US" altLang="en-US" sz="2400" dirty="0">
              <a:latin typeface="Calibri Light" panose="020F0302020204030204" pitchFamily="34" charset="0"/>
              <a:cs typeface="Calibri Light" panose="020F0302020204030204" pitchFamily="34" charset="0"/>
            </a:endParaRPr>
          </a:p>
          <a:p>
            <a:pPr>
              <a:tabLst>
                <a:tab pos="1889125" algn="l"/>
              </a:tabLst>
            </a:pPr>
            <a:endParaRPr lang="en-US" altLang="en-US" sz="2400" dirty="0">
              <a:latin typeface="Calibri Light" panose="020F0302020204030204" pitchFamily="34" charset="0"/>
              <a:cs typeface="Calibri Light" panose="020F0302020204030204" pitchFamily="34" charset="0"/>
            </a:endParaRPr>
          </a:p>
          <a:p>
            <a:pPr>
              <a:tabLst>
                <a:tab pos="1889125" algn="l"/>
              </a:tabLst>
            </a:pPr>
            <a:endParaRPr lang="en-US" altLang="en-US" sz="2400" dirty="0">
              <a:latin typeface="Calibri Light" panose="020F0302020204030204" pitchFamily="34" charset="0"/>
              <a:cs typeface="Calibri Light" panose="020F0302020204030204" pitchFamily="34" charset="0"/>
            </a:endParaRPr>
          </a:p>
          <a:p>
            <a:pPr>
              <a:tabLst>
                <a:tab pos="1889125" algn="l"/>
              </a:tabLst>
            </a:pPr>
            <a:r>
              <a:rPr lang="en-US" altLang="en-US" sz="2400" dirty="0">
                <a:latin typeface="Calibri Light" panose="020F0302020204030204" pitchFamily="34" charset="0"/>
                <a:cs typeface="Calibri Light" panose="020F0302020204030204" pitchFamily="34" charset="0"/>
              </a:rPr>
              <a:t>Problem</a:t>
            </a:r>
          </a:p>
          <a:p>
            <a:pPr lvl="1">
              <a:tabLst>
                <a:tab pos="1889125" algn="l"/>
              </a:tabLst>
            </a:pPr>
            <a:r>
              <a:rPr lang="en-US" altLang="en-US" sz="2400" dirty="0">
                <a:solidFill>
                  <a:srgbClr val="FF0000"/>
                </a:solidFill>
                <a:latin typeface="Calibri Light" panose="020F0302020204030204" pitchFamily="34" charset="0"/>
                <a:cs typeface="Calibri Light" panose="020F0302020204030204" pitchFamily="34" charset="0"/>
              </a:rPr>
              <a:t>Can</a:t>
            </a:r>
            <a:r>
              <a:rPr lang="en-US" altLang="ja-JP" sz="2400" dirty="0">
                <a:solidFill>
                  <a:srgbClr val="FF0000"/>
                </a:solidFill>
                <a:latin typeface="Calibri Light" panose="020F0302020204030204" pitchFamily="34" charset="0"/>
                <a:cs typeface="Calibri Light" panose="020F0302020204030204" pitchFamily="34" charset="0"/>
              </a:rPr>
              <a:t>’t read the future</a:t>
            </a:r>
            <a:endParaRPr lang="en-US" altLang="en-US" sz="2400" dirty="0">
              <a:solidFill>
                <a:srgbClr val="FF0000"/>
              </a:solidFill>
              <a:latin typeface="Calibri Light" panose="020F0302020204030204" pitchFamily="34" charset="0"/>
              <a:cs typeface="Calibri Light" panose="020F0302020204030204" pitchFamily="34" charset="0"/>
            </a:endParaRPr>
          </a:p>
          <a:p>
            <a:pPr>
              <a:tabLst>
                <a:tab pos="1889125" algn="l"/>
              </a:tabLst>
            </a:pPr>
            <a:r>
              <a:rPr lang="en-US" altLang="en-US" sz="2400" dirty="0">
                <a:latin typeface="Calibri Light" panose="020F0302020204030204" pitchFamily="34" charset="0"/>
                <a:cs typeface="Calibri Light" panose="020F0302020204030204" pitchFamily="34" charset="0"/>
              </a:rPr>
              <a:t>This method can only be used to measure how other algorithms are close to the optimal</a:t>
            </a:r>
          </a:p>
        </p:txBody>
      </p:sp>
      <p:pic>
        <p:nvPicPr>
          <p:cNvPr id="69636"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31547" y="1452282"/>
            <a:ext cx="7587706" cy="24357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637" name="Text Box 16"/>
          <p:cNvSpPr txBox="1">
            <a:spLocks noChangeArrowheads="1"/>
          </p:cNvSpPr>
          <p:nvPr/>
        </p:nvSpPr>
        <p:spPr bwMode="auto">
          <a:xfrm>
            <a:off x="3343896" y="3642750"/>
            <a:ext cx="2491761" cy="461661"/>
          </a:xfrm>
          <a:prstGeom prst="rect">
            <a:avLst/>
          </a:prstGeom>
          <a:noFill/>
          <a:ln>
            <a:noFill/>
          </a:ln>
        </p:spPr>
        <p:txBody>
          <a:bodyPr wrap="none" lIns="91435" tIns="45718" rIns="91435" bIns="45718" anchor="ctr">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lgn="ctr">
              <a:spcBef>
                <a:spcPct val="50000"/>
              </a:spcBef>
              <a:buClrTx/>
              <a:buSzTx/>
              <a:buFontTx/>
              <a:buNone/>
            </a:pPr>
            <a:r>
              <a:rPr kumimoji="0" lang="en-US" altLang="en-US" sz="2400" dirty="0">
                <a:solidFill>
                  <a:srgbClr val="FF0000"/>
                </a:solidFill>
                <a:latin typeface="Calibri Light" panose="020F0302020204030204" pitchFamily="34" charset="0"/>
                <a:cs typeface="Calibri Light" panose="020F0302020204030204" pitchFamily="34" charset="0"/>
              </a:rPr>
              <a:t>Total page faults: 9</a:t>
            </a:r>
          </a:p>
        </p:txBody>
      </p:sp>
      <p:sp>
        <p:nvSpPr>
          <p:cNvPr id="8" name="椭圆 7">
            <a:extLst>
              <a:ext uri="{FF2B5EF4-FFF2-40B4-BE49-F238E27FC236}">
                <a16:creationId xmlns:a16="http://schemas.microsoft.com/office/drawing/2014/main" id="{427E477A-DC24-4036-AA9A-655AB7D06D53}"/>
              </a:ext>
            </a:extLst>
          </p:cNvPr>
          <p:cNvSpPr/>
          <p:nvPr/>
        </p:nvSpPr>
        <p:spPr bwMode="auto">
          <a:xfrm>
            <a:off x="3036733" y="1892204"/>
            <a:ext cx="234779" cy="219011"/>
          </a:xfrm>
          <a:prstGeom prst="ellipse">
            <a:avLst/>
          </a:prstGeom>
          <a:noFill/>
          <a:ln w="9525" cap="flat" cmpd="sng" algn="ctr">
            <a:solidFill>
              <a:schemeClr val="accent6">
                <a:lumMod val="50000"/>
              </a:schemeClr>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Verdana" charset="0"/>
            </a:endParaRPr>
          </a:p>
        </p:txBody>
      </p:sp>
      <p:sp>
        <p:nvSpPr>
          <p:cNvPr id="9" name="椭圆 8">
            <a:extLst>
              <a:ext uri="{FF2B5EF4-FFF2-40B4-BE49-F238E27FC236}">
                <a16:creationId xmlns:a16="http://schemas.microsoft.com/office/drawing/2014/main" id="{A53F48E2-1394-48E0-8BF4-1B8C3D95E0FF}"/>
              </a:ext>
            </a:extLst>
          </p:cNvPr>
          <p:cNvSpPr/>
          <p:nvPr/>
        </p:nvSpPr>
        <p:spPr bwMode="auto">
          <a:xfrm>
            <a:off x="2725103" y="2959492"/>
            <a:ext cx="234779" cy="219011"/>
          </a:xfrm>
          <a:prstGeom prst="ellipse">
            <a:avLst/>
          </a:prstGeom>
          <a:noFill/>
          <a:ln w="9525" cap="flat" cmpd="sng" algn="ctr">
            <a:solidFill>
              <a:srgbClr val="C0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Verdana" charset="0"/>
            </a:endParaRPr>
          </a:p>
        </p:txBody>
      </p:sp>
      <p:sp>
        <p:nvSpPr>
          <p:cNvPr id="10" name="椭圆 9">
            <a:extLst>
              <a:ext uri="{FF2B5EF4-FFF2-40B4-BE49-F238E27FC236}">
                <a16:creationId xmlns:a16="http://schemas.microsoft.com/office/drawing/2014/main" id="{CF076656-521C-410B-BC50-6BA7EA39F11B}"/>
              </a:ext>
            </a:extLst>
          </p:cNvPr>
          <p:cNvSpPr/>
          <p:nvPr/>
        </p:nvSpPr>
        <p:spPr bwMode="auto">
          <a:xfrm>
            <a:off x="3476485" y="2670146"/>
            <a:ext cx="234779" cy="219011"/>
          </a:xfrm>
          <a:prstGeom prst="ellipse">
            <a:avLst/>
          </a:prstGeom>
          <a:noFill/>
          <a:ln w="9525" cap="flat" cmpd="sng" algn="ctr">
            <a:solidFill>
              <a:srgbClr val="C0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Verdana" charset="0"/>
            </a:endParaRPr>
          </a:p>
        </p:txBody>
      </p:sp>
      <p:sp>
        <p:nvSpPr>
          <p:cNvPr id="11" name="椭圆 10">
            <a:extLst>
              <a:ext uri="{FF2B5EF4-FFF2-40B4-BE49-F238E27FC236}">
                <a16:creationId xmlns:a16="http://schemas.microsoft.com/office/drawing/2014/main" id="{FD079C9F-77F3-4B1B-922F-53BD772F7998}"/>
              </a:ext>
            </a:extLst>
          </p:cNvPr>
          <p:cNvSpPr/>
          <p:nvPr/>
        </p:nvSpPr>
        <p:spPr bwMode="auto">
          <a:xfrm>
            <a:off x="4152204" y="2670146"/>
            <a:ext cx="234779" cy="219011"/>
          </a:xfrm>
          <a:prstGeom prst="ellipse">
            <a:avLst/>
          </a:prstGeom>
          <a:noFill/>
          <a:ln w="9525" cap="flat" cmpd="sng" algn="ctr">
            <a:solidFill>
              <a:srgbClr val="C0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Verdana" charset="0"/>
            </a:endParaRPr>
          </a:p>
        </p:txBody>
      </p:sp>
      <p:sp>
        <p:nvSpPr>
          <p:cNvPr id="12" name="椭圆 11">
            <a:extLst>
              <a:ext uri="{FF2B5EF4-FFF2-40B4-BE49-F238E27FC236}">
                <a16:creationId xmlns:a16="http://schemas.microsoft.com/office/drawing/2014/main" id="{DECA9C30-3E48-4AA1-81DA-11940C50283D}"/>
              </a:ext>
            </a:extLst>
          </p:cNvPr>
          <p:cNvSpPr/>
          <p:nvPr/>
        </p:nvSpPr>
        <p:spPr bwMode="auto">
          <a:xfrm>
            <a:off x="4850177" y="1890286"/>
            <a:ext cx="234779" cy="219011"/>
          </a:xfrm>
          <a:prstGeom prst="ellipse">
            <a:avLst/>
          </a:prstGeom>
          <a:noFill/>
          <a:ln w="9525" cap="flat" cmpd="sng" algn="ctr">
            <a:solidFill>
              <a:schemeClr val="accent6">
                <a:lumMod val="50000"/>
              </a:schemeClr>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Verdana" charset="0"/>
            </a:endParaRPr>
          </a:p>
        </p:txBody>
      </p:sp>
      <p:sp>
        <p:nvSpPr>
          <p:cNvPr id="13" name="椭圆 12">
            <a:extLst>
              <a:ext uri="{FF2B5EF4-FFF2-40B4-BE49-F238E27FC236}">
                <a16:creationId xmlns:a16="http://schemas.microsoft.com/office/drawing/2014/main" id="{0DA42D9C-F15B-4103-AEA7-5B32588E6AE0}"/>
              </a:ext>
            </a:extLst>
          </p:cNvPr>
          <p:cNvSpPr/>
          <p:nvPr/>
        </p:nvSpPr>
        <p:spPr bwMode="auto">
          <a:xfrm>
            <a:off x="5928950" y="1879131"/>
            <a:ext cx="234779" cy="219011"/>
          </a:xfrm>
          <a:prstGeom prst="ellipse">
            <a:avLst/>
          </a:prstGeom>
          <a:noFill/>
          <a:ln w="9525" cap="flat" cmpd="sng" algn="ctr">
            <a:solidFill>
              <a:schemeClr val="accent6">
                <a:lumMod val="50000"/>
              </a:schemeClr>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Verdana" charset="0"/>
            </a:endParaRPr>
          </a:p>
        </p:txBody>
      </p:sp>
      <p:sp>
        <p:nvSpPr>
          <p:cNvPr id="14" name="椭圆 13">
            <a:extLst>
              <a:ext uri="{FF2B5EF4-FFF2-40B4-BE49-F238E27FC236}">
                <a16:creationId xmlns:a16="http://schemas.microsoft.com/office/drawing/2014/main" id="{15BF11EC-283D-41B4-B568-B3906A0BC945}"/>
              </a:ext>
            </a:extLst>
          </p:cNvPr>
          <p:cNvSpPr/>
          <p:nvPr/>
        </p:nvSpPr>
        <p:spPr bwMode="auto">
          <a:xfrm>
            <a:off x="5272480" y="2937771"/>
            <a:ext cx="234779" cy="219011"/>
          </a:xfrm>
          <a:prstGeom prst="ellipse">
            <a:avLst/>
          </a:prstGeom>
          <a:noFill/>
          <a:ln w="9525" cap="flat" cmpd="sng" algn="ctr">
            <a:solidFill>
              <a:srgbClr val="C0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Verdana" charset="0"/>
            </a:endParaRPr>
          </a:p>
        </p:txBody>
      </p:sp>
      <p:sp>
        <p:nvSpPr>
          <p:cNvPr id="17" name="椭圆 16">
            <a:extLst>
              <a:ext uri="{FF2B5EF4-FFF2-40B4-BE49-F238E27FC236}">
                <a16:creationId xmlns:a16="http://schemas.microsoft.com/office/drawing/2014/main" id="{31E66C8D-7474-4E27-953C-CD3C995331D4}"/>
              </a:ext>
            </a:extLst>
          </p:cNvPr>
          <p:cNvSpPr/>
          <p:nvPr/>
        </p:nvSpPr>
        <p:spPr bwMode="auto">
          <a:xfrm>
            <a:off x="7355484" y="1864263"/>
            <a:ext cx="234779" cy="219011"/>
          </a:xfrm>
          <a:prstGeom prst="ellipse">
            <a:avLst/>
          </a:prstGeom>
          <a:noFill/>
          <a:ln w="9525" cap="flat" cmpd="sng" algn="ctr">
            <a:solidFill>
              <a:schemeClr val="accent6">
                <a:lumMod val="50000"/>
              </a:schemeClr>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Verdana" charset="0"/>
            </a:endParaRPr>
          </a:p>
        </p:txBody>
      </p:sp>
      <p:sp>
        <p:nvSpPr>
          <p:cNvPr id="18" name="椭圆 17">
            <a:extLst>
              <a:ext uri="{FF2B5EF4-FFF2-40B4-BE49-F238E27FC236}">
                <a16:creationId xmlns:a16="http://schemas.microsoft.com/office/drawing/2014/main" id="{316AA340-E1A9-4173-AE2D-1E3E95A11FAA}"/>
              </a:ext>
            </a:extLst>
          </p:cNvPr>
          <p:cNvSpPr/>
          <p:nvPr/>
        </p:nvSpPr>
        <p:spPr bwMode="auto">
          <a:xfrm>
            <a:off x="6383877" y="2376497"/>
            <a:ext cx="234779" cy="219011"/>
          </a:xfrm>
          <a:prstGeom prst="ellipse">
            <a:avLst/>
          </a:prstGeom>
          <a:noFill/>
          <a:ln w="9525" cap="flat" cmpd="sng" algn="ctr">
            <a:solidFill>
              <a:srgbClr val="C0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Verdana" charset="0"/>
            </a:endParaRPr>
          </a:p>
        </p:txBody>
      </p:sp>
      <p:sp>
        <p:nvSpPr>
          <p:cNvPr id="19" name="椭圆 18">
            <a:extLst>
              <a:ext uri="{FF2B5EF4-FFF2-40B4-BE49-F238E27FC236}">
                <a16:creationId xmlns:a16="http://schemas.microsoft.com/office/drawing/2014/main" id="{9298D843-5CA5-4679-AEFF-1823838FFD4F}"/>
              </a:ext>
            </a:extLst>
          </p:cNvPr>
          <p:cNvSpPr/>
          <p:nvPr/>
        </p:nvSpPr>
        <p:spPr bwMode="auto">
          <a:xfrm>
            <a:off x="3752190" y="1885844"/>
            <a:ext cx="234779" cy="219011"/>
          </a:xfrm>
          <a:prstGeom prst="ellipse">
            <a:avLst/>
          </a:prstGeom>
          <a:noFill/>
          <a:ln w="9525" cap="flat" cmpd="sng" algn="ctr">
            <a:solidFill>
              <a:schemeClr val="accent6">
                <a:lumMod val="50000"/>
              </a:schemeClr>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Verdana" charset="0"/>
            </a:endParaRPr>
          </a:p>
        </p:txBody>
      </p:sp>
      <p:sp>
        <p:nvSpPr>
          <p:cNvPr id="20" name="椭圆 19">
            <a:extLst>
              <a:ext uri="{FF2B5EF4-FFF2-40B4-BE49-F238E27FC236}">
                <a16:creationId xmlns:a16="http://schemas.microsoft.com/office/drawing/2014/main" id="{76DCC317-7DAB-496F-9146-49DD52DCA1C6}"/>
              </a:ext>
            </a:extLst>
          </p:cNvPr>
          <p:cNvSpPr/>
          <p:nvPr/>
        </p:nvSpPr>
        <p:spPr bwMode="auto">
          <a:xfrm>
            <a:off x="905592" y="1787449"/>
            <a:ext cx="1809620" cy="368300"/>
          </a:xfrm>
          <a:prstGeom prst="ellipse">
            <a:avLst/>
          </a:prstGeom>
          <a:noFill/>
          <a:ln w="9525" cap="flat" cmpd="sng" algn="ctr">
            <a:solidFill>
              <a:schemeClr val="accent6">
                <a:lumMod val="50000"/>
              </a:schemeClr>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Verdana" charset="0"/>
            </a:endParaRPr>
          </a:p>
        </p:txBody>
      </p:sp>
      <p:sp>
        <p:nvSpPr>
          <p:cNvPr id="21" name="椭圆 8">
            <a:extLst>
              <a:ext uri="{FF2B5EF4-FFF2-40B4-BE49-F238E27FC236}">
                <a16:creationId xmlns:a16="http://schemas.microsoft.com/office/drawing/2014/main" id="{A53F48E2-1394-48E0-8BF4-1B8C3D95E0FF}"/>
              </a:ext>
            </a:extLst>
          </p:cNvPr>
          <p:cNvSpPr/>
          <p:nvPr/>
        </p:nvSpPr>
        <p:spPr bwMode="auto">
          <a:xfrm>
            <a:off x="2287567" y="2357608"/>
            <a:ext cx="234779" cy="219011"/>
          </a:xfrm>
          <a:prstGeom prst="ellipse">
            <a:avLst/>
          </a:prstGeom>
          <a:noFill/>
          <a:ln w="9525" cap="flat" cmpd="sng" algn="ctr">
            <a:solidFill>
              <a:srgbClr val="C0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Verdana" charset="0"/>
            </a:endParaRPr>
          </a:p>
        </p:txBody>
      </p:sp>
    </p:spTree>
    <p:extLst>
      <p:ext uri="{BB962C8B-B14F-4D97-AF65-F5344CB8AC3E}">
        <p14:creationId xmlns:p14="http://schemas.microsoft.com/office/powerpoint/2010/main" val="100959875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xfrm>
            <a:off x="1368425" y="163513"/>
            <a:ext cx="7673975" cy="576262"/>
          </a:xfrm>
        </p:spPr>
        <p:txBody>
          <a:bodyPr/>
          <a:lstStyle/>
          <a:p>
            <a:pPr eaLnBrk="1" hangingPunct="1"/>
            <a:r>
              <a:rPr lang="en-US" altLang="en-US" dirty="0"/>
              <a:t>Least Recently Used (LRU) Algorithm</a:t>
            </a:r>
          </a:p>
        </p:txBody>
      </p:sp>
      <p:sp>
        <p:nvSpPr>
          <p:cNvPr id="36867" name="Rectangle 3"/>
          <p:cNvSpPr>
            <a:spLocks noGrp="1" noChangeArrowheads="1"/>
          </p:cNvSpPr>
          <p:nvPr>
            <p:ph type="body" idx="1"/>
          </p:nvPr>
        </p:nvSpPr>
        <p:spPr>
          <a:xfrm>
            <a:off x="380010" y="916453"/>
            <a:ext cx="8662390" cy="1434862"/>
          </a:xfrm>
        </p:spPr>
        <p:txBody>
          <a:bodyPr/>
          <a:lstStyle/>
          <a:p>
            <a:pPr>
              <a:defRPr/>
            </a:pPr>
            <a:r>
              <a:rPr lang="en-US" altLang="en-US" sz="2400" dirty="0">
                <a:latin typeface="Calibri Light" panose="020F0302020204030204" pitchFamily="34" charset="0"/>
                <a:cs typeface="Calibri Light" panose="020F0302020204030204" pitchFamily="34" charset="0"/>
              </a:rPr>
              <a:t>Replace page that </a:t>
            </a:r>
            <a:r>
              <a:rPr lang="en-US" altLang="en-US" sz="2400" dirty="0">
                <a:solidFill>
                  <a:srgbClr val="FF0000"/>
                </a:solidFill>
                <a:latin typeface="Calibri Light" panose="020F0302020204030204" pitchFamily="34" charset="0"/>
                <a:cs typeface="Calibri Light" panose="020F0302020204030204" pitchFamily="34" charset="0"/>
              </a:rPr>
              <a:t>has not been used </a:t>
            </a:r>
            <a:r>
              <a:rPr lang="en-US" altLang="en-US" sz="2400" dirty="0">
                <a:latin typeface="Calibri Light" panose="020F0302020204030204" pitchFamily="34" charset="0"/>
                <a:cs typeface="Calibri Light" panose="020F0302020204030204" pitchFamily="34" charset="0"/>
              </a:rPr>
              <a:t>in the most amount of time</a:t>
            </a:r>
          </a:p>
          <a:p>
            <a:pPr lvl="1">
              <a:defRPr/>
            </a:pPr>
            <a:endParaRPr lang="en-US" altLang="en-US" sz="2400" dirty="0">
              <a:latin typeface="Calibri Light" panose="020F0302020204030204" pitchFamily="34" charset="0"/>
              <a:cs typeface="Calibri Light" panose="020F0302020204030204" pitchFamily="34" charset="0"/>
            </a:endParaRPr>
          </a:p>
          <a:p>
            <a:pPr lvl="1">
              <a:defRPr/>
            </a:pPr>
            <a:endParaRPr lang="en-US" altLang="en-US" sz="2400" dirty="0">
              <a:latin typeface="Calibri Light" panose="020F0302020204030204" pitchFamily="34" charset="0"/>
              <a:cs typeface="Calibri Light" panose="020F0302020204030204" pitchFamily="34" charset="0"/>
            </a:endParaRPr>
          </a:p>
          <a:p>
            <a:pPr lvl="1">
              <a:defRPr/>
            </a:pPr>
            <a:endParaRPr lang="en-US" altLang="en-US" sz="2400" dirty="0">
              <a:latin typeface="Calibri Light" panose="020F0302020204030204" pitchFamily="34" charset="0"/>
              <a:cs typeface="Calibri Light" panose="020F0302020204030204" pitchFamily="34" charset="0"/>
            </a:endParaRPr>
          </a:p>
          <a:p>
            <a:pPr lvl="1">
              <a:defRPr/>
            </a:pPr>
            <a:endParaRPr lang="en-US" altLang="en-US" sz="2400" dirty="0">
              <a:latin typeface="Calibri Light" panose="020F0302020204030204" pitchFamily="34" charset="0"/>
              <a:cs typeface="Calibri Light" panose="020F0302020204030204" pitchFamily="34" charset="0"/>
            </a:endParaRPr>
          </a:p>
          <a:p>
            <a:pPr lvl="1">
              <a:defRPr/>
            </a:pPr>
            <a:endParaRPr lang="en-US" altLang="en-US" sz="2400" dirty="0">
              <a:latin typeface="Calibri Light" panose="020F0302020204030204" pitchFamily="34" charset="0"/>
              <a:cs typeface="Calibri Light" panose="020F0302020204030204" pitchFamily="34" charset="0"/>
            </a:endParaRPr>
          </a:p>
          <a:p>
            <a:pPr marL="265112" lvl="1" indent="0">
              <a:buNone/>
              <a:defRPr/>
            </a:pPr>
            <a:endParaRPr lang="en-US" altLang="en-US" sz="2400" dirty="0">
              <a:latin typeface="Calibri Light" panose="020F0302020204030204" pitchFamily="34" charset="0"/>
              <a:cs typeface="Calibri Light" panose="020F0302020204030204" pitchFamily="34" charset="0"/>
            </a:endParaRPr>
          </a:p>
          <a:p>
            <a:pPr lvl="1">
              <a:defRPr/>
            </a:pPr>
            <a:endParaRPr lang="en-US" altLang="en-US" sz="2400" dirty="0">
              <a:latin typeface="Calibri Light" panose="020F0302020204030204" pitchFamily="34" charset="0"/>
              <a:cs typeface="Calibri Light" panose="020F0302020204030204" pitchFamily="34" charset="0"/>
            </a:endParaRPr>
          </a:p>
          <a:p>
            <a:pPr lvl="1">
              <a:defRPr/>
            </a:pPr>
            <a:r>
              <a:rPr lang="en-US" altLang="en-US" sz="2400" dirty="0">
                <a:latin typeface="Calibri Light" panose="020F0302020204030204" pitchFamily="34" charset="0"/>
                <a:cs typeface="Calibri Light" panose="020F0302020204030204" pitchFamily="34" charset="0"/>
              </a:rPr>
              <a:t>Better than FIFO(15) but worse than OPT(9)</a:t>
            </a:r>
          </a:p>
          <a:p>
            <a:pPr lvl="1">
              <a:defRPr/>
            </a:pPr>
            <a:r>
              <a:rPr lang="en-US" altLang="en-US" sz="2400" dirty="0">
                <a:latin typeface="Calibri Light" panose="020F0302020204030204" pitchFamily="34" charset="0"/>
                <a:cs typeface="Calibri Light" panose="020F0302020204030204" pitchFamily="34" charset="0"/>
              </a:rPr>
              <a:t>LRU is a good algorithm and frequently used</a:t>
            </a:r>
          </a:p>
          <a:p>
            <a:pPr lvl="1">
              <a:defRPr/>
            </a:pPr>
            <a:r>
              <a:rPr lang="en-US" altLang="en-US" sz="2400" dirty="0">
                <a:solidFill>
                  <a:srgbClr val="FF0000"/>
                </a:solidFill>
                <a:latin typeface="Calibri Light" panose="020F0302020204030204" pitchFamily="34" charset="0"/>
                <a:cs typeface="Calibri Light" panose="020F0302020204030204" pitchFamily="34" charset="0"/>
              </a:rPr>
              <a:t>LRU and OPT don</a:t>
            </a:r>
            <a:r>
              <a:rPr lang="en-US" altLang="ja-JP" sz="2400" dirty="0">
                <a:solidFill>
                  <a:srgbClr val="FF0000"/>
                </a:solidFill>
                <a:latin typeface="Calibri Light" panose="020F0302020204030204" pitchFamily="34" charset="0"/>
                <a:cs typeface="Calibri Light" panose="020F0302020204030204" pitchFamily="34" charset="0"/>
              </a:rPr>
              <a:t>’t have </a:t>
            </a:r>
            <a:r>
              <a:rPr lang="en-US" altLang="ja-JP" sz="2400" dirty="0" err="1">
                <a:solidFill>
                  <a:srgbClr val="7030A0"/>
                </a:solidFill>
                <a:latin typeface="Calibri Light" panose="020F0302020204030204" pitchFamily="34" charset="0"/>
                <a:cs typeface="Calibri Light" panose="020F0302020204030204" pitchFamily="34" charset="0"/>
              </a:rPr>
              <a:t>Belady’</a:t>
            </a:r>
            <a:r>
              <a:rPr lang="en-US" altLang="ja-JP" sz="2400" dirty="0" err="1">
                <a:solidFill>
                  <a:srgbClr val="FF0000"/>
                </a:solidFill>
                <a:latin typeface="Calibri Light" panose="020F0302020204030204" pitchFamily="34" charset="0"/>
                <a:cs typeface="Calibri Light" panose="020F0302020204030204" pitchFamily="34" charset="0"/>
              </a:rPr>
              <a:t>s</a:t>
            </a:r>
            <a:r>
              <a:rPr lang="en-US" altLang="ja-JP" sz="2400" dirty="0">
                <a:solidFill>
                  <a:srgbClr val="FF0000"/>
                </a:solidFill>
                <a:latin typeface="Calibri Light" panose="020F0302020204030204" pitchFamily="34" charset="0"/>
                <a:cs typeface="Calibri Light" panose="020F0302020204030204" pitchFamily="34" charset="0"/>
              </a:rPr>
              <a:t> Anomaly</a:t>
            </a:r>
            <a:endParaRPr lang="en-US" altLang="en-US" sz="2400" dirty="0">
              <a:solidFill>
                <a:srgbClr val="FF0000"/>
              </a:solidFill>
              <a:latin typeface="Calibri Light" panose="020F0302020204030204" pitchFamily="34" charset="0"/>
              <a:cs typeface="Calibri Light" panose="020F0302020204030204" pitchFamily="34" charset="0"/>
            </a:endParaRPr>
          </a:p>
          <a:p>
            <a:pPr lvl="1">
              <a:defRPr/>
            </a:pPr>
            <a:endParaRPr lang="en-US" altLang="en-US" sz="2400" dirty="0">
              <a:latin typeface="Calibri Light" panose="020F0302020204030204" pitchFamily="34" charset="0"/>
              <a:cs typeface="Calibri Light" panose="020F0302020204030204" pitchFamily="34" charset="0"/>
            </a:endParaRPr>
          </a:p>
        </p:txBody>
      </p:sp>
      <p:pic>
        <p:nvPicPr>
          <p:cNvPr id="71684" name="Picture 4" descr="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5224" y="1594969"/>
            <a:ext cx="6902450" cy="1884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p:nvSpPr>
        <p:spPr>
          <a:xfrm>
            <a:off x="3290725" y="3494078"/>
            <a:ext cx="2716193" cy="461665"/>
          </a:xfrm>
          <a:prstGeom prst="rect">
            <a:avLst/>
          </a:prstGeom>
          <a:noFill/>
        </p:spPr>
        <p:txBody>
          <a:bodyPr wrap="none">
            <a:spAutoFit/>
          </a:bodyPr>
          <a:lstStyle/>
          <a:p>
            <a:r>
              <a:rPr lang="en-US" altLang="en-US" sz="2400" dirty="0">
                <a:solidFill>
                  <a:srgbClr val="FF0000"/>
                </a:solidFill>
                <a:latin typeface="Calibri Light" panose="020F0302020204030204" pitchFamily="34" charset="0"/>
                <a:cs typeface="Calibri Light" panose="020F0302020204030204" pitchFamily="34" charset="0"/>
              </a:rPr>
              <a:t>Total page faults: 12 </a:t>
            </a:r>
            <a:endParaRPr lang="en-US" sz="2400" dirty="0">
              <a:solidFill>
                <a:srgbClr val="FF0000"/>
              </a:solidFill>
              <a:latin typeface="Calibri Light" panose="020F0302020204030204" pitchFamily="34" charset="0"/>
              <a:cs typeface="Calibri Light" panose="020F0302020204030204" pitchFamily="34" charset="0"/>
            </a:endParaRPr>
          </a:p>
        </p:txBody>
      </p:sp>
      <p:sp>
        <p:nvSpPr>
          <p:cNvPr id="7" name="椭圆 6">
            <a:extLst>
              <a:ext uri="{FF2B5EF4-FFF2-40B4-BE49-F238E27FC236}">
                <a16:creationId xmlns:a16="http://schemas.microsoft.com/office/drawing/2014/main" id="{FFD0FA0D-C061-4A1B-964F-657572458DEE}"/>
              </a:ext>
            </a:extLst>
          </p:cNvPr>
          <p:cNvSpPr/>
          <p:nvPr/>
        </p:nvSpPr>
        <p:spPr bwMode="auto">
          <a:xfrm>
            <a:off x="2776775" y="2890992"/>
            <a:ext cx="119465" cy="113014"/>
          </a:xfrm>
          <a:prstGeom prst="ellipse">
            <a:avLst/>
          </a:prstGeom>
          <a:noFill/>
          <a:ln w="9525" cap="flat" cmpd="sng" algn="ctr">
            <a:solidFill>
              <a:srgbClr val="C0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Verdana" charset="0"/>
            </a:endParaRPr>
          </a:p>
        </p:txBody>
      </p:sp>
      <p:sp>
        <p:nvSpPr>
          <p:cNvPr id="8" name="椭圆 7">
            <a:extLst>
              <a:ext uri="{FF2B5EF4-FFF2-40B4-BE49-F238E27FC236}">
                <a16:creationId xmlns:a16="http://schemas.microsoft.com/office/drawing/2014/main" id="{4BF44864-77F4-424F-AA11-5BAA1C591EBF}"/>
              </a:ext>
            </a:extLst>
          </p:cNvPr>
          <p:cNvSpPr/>
          <p:nvPr/>
        </p:nvSpPr>
        <p:spPr bwMode="auto">
          <a:xfrm>
            <a:off x="3452127" y="2318140"/>
            <a:ext cx="119465" cy="113014"/>
          </a:xfrm>
          <a:prstGeom prst="ellipse">
            <a:avLst/>
          </a:prstGeom>
          <a:noFill/>
          <a:ln w="9525" cap="flat" cmpd="sng" algn="ctr">
            <a:solidFill>
              <a:srgbClr val="C0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Verdana" charset="0"/>
            </a:endParaRPr>
          </a:p>
        </p:txBody>
      </p:sp>
      <p:sp>
        <p:nvSpPr>
          <p:cNvPr id="9" name="椭圆 8">
            <a:extLst>
              <a:ext uri="{FF2B5EF4-FFF2-40B4-BE49-F238E27FC236}">
                <a16:creationId xmlns:a16="http://schemas.microsoft.com/office/drawing/2014/main" id="{C3717C7E-6C6C-4529-96F1-A7524948C332}"/>
              </a:ext>
            </a:extLst>
          </p:cNvPr>
          <p:cNvSpPr/>
          <p:nvPr/>
        </p:nvSpPr>
        <p:spPr bwMode="auto">
          <a:xfrm>
            <a:off x="4117483" y="2914683"/>
            <a:ext cx="119465" cy="113014"/>
          </a:xfrm>
          <a:prstGeom prst="ellipse">
            <a:avLst/>
          </a:prstGeom>
          <a:noFill/>
          <a:ln w="9525" cap="flat" cmpd="sng" algn="ctr">
            <a:solidFill>
              <a:srgbClr val="C0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Verdana" charset="0"/>
            </a:endParaRPr>
          </a:p>
        </p:txBody>
      </p:sp>
      <p:sp>
        <p:nvSpPr>
          <p:cNvPr id="10" name="椭圆 9">
            <a:extLst>
              <a:ext uri="{FF2B5EF4-FFF2-40B4-BE49-F238E27FC236}">
                <a16:creationId xmlns:a16="http://schemas.microsoft.com/office/drawing/2014/main" id="{199337D7-3F21-4439-9C98-E007AFBD8FF8}"/>
              </a:ext>
            </a:extLst>
          </p:cNvPr>
          <p:cNvSpPr/>
          <p:nvPr/>
        </p:nvSpPr>
        <p:spPr bwMode="auto">
          <a:xfrm>
            <a:off x="4478032" y="2619576"/>
            <a:ext cx="129594" cy="123620"/>
          </a:xfrm>
          <a:prstGeom prst="ellipse">
            <a:avLst/>
          </a:prstGeom>
          <a:noFill/>
          <a:ln w="9525" cap="flat" cmpd="sng" algn="ctr">
            <a:solidFill>
              <a:srgbClr val="C0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Verdana" charset="0"/>
            </a:endParaRPr>
          </a:p>
        </p:txBody>
      </p:sp>
      <p:sp>
        <p:nvSpPr>
          <p:cNvPr id="11" name="椭圆 10">
            <a:extLst>
              <a:ext uri="{FF2B5EF4-FFF2-40B4-BE49-F238E27FC236}">
                <a16:creationId xmlns:a16="http://schemas.microsoft.com/office/drawing/2014/main" id="{0496C9A8-34E6-45CD-AB8E-F71C85726B16}"/>
              </a:ext>
            </a:extLst>
          </p:cNvPr>
          <p:cNvSpPr/>
          <p:nvPr/>
        </p:nvSpPr>
        <p:spPr bwMode="auto">
          <a:xfrm>
            <a:off x="4815746" y="2356906"/>
            <a:ext cx="119465" cy="113014"/>
          </a:xfrm>
          <a:prstGeom prst="ellipse">
            <a:avLst/>
          </a:prstGeom>
          <a:noFill/>
          <a:ln w="9525" cap="flat" cmpd="sng" algn="ctr">
            <a:solidFill>
              <a:srgbClr val="C0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Verdana" charset="0"/>
            </a:endParaRPr>
          </a:p>
        </p:txBody>
      </p:sp>
      <p:sp>
        <p:nvSpPr>
          <p:cNvPr id="12" name="椭圆 11">
            <a:extLst>
              <a:ext uri="{FF2B5EF4-FFF2-40B4-BE49-F238E27FC236}">
                <a16:creationId xmlns:a16="http://schemas.microsoft.com/office/drawing/2014/main" id="{84508C61-9A27-494C-93B1-887CE0F150D6}"/>
              </a:ext>
            </a:extLst>
          </p:cNvPr>
          <p:cNvSpPr/>
          <p:nvPr/>
        </p:nvSpPr>
        <p:spPr bwMode="auto">
          <a:xfrm>
            <a:off x="3079696" y="1891314"/>
            <a:ext cx="234779" cy="219011"/>
          </a:xfrm>
          <a:prstGeom prst="ellipse">
            <a:avLst/>
          </a:prstGeom>
          <a:noFill/>
          <a:ln w="9525" cap="flat" cmpd="sng" algn="ctr">
            <a:solidFill>
              <a:schemeClr val="accent6">
                <a:lumMod val="50000"/>
              </a:schemeClr>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Verdana" charset="0"/>
            </a:endParaRPr>
          </a:p>
        </p:txBody>
      </p:sp>
      <p:sp>
        <p:nvSpPr>
          <p:cNvPr id="13" name="椭圆 12">
            <a:extLst>
              <a:ext uri="{FF2B5EF4-FFF2-40B4-BE49-F238E27FC236}">
                <a16:creationId xmlns:a16="http://schemas.microsoft.com/office/drawing/2014/main" id="{034AA0B3-C352-42B8-9F9C-3435B8C00B5E}"/>
              </a:ext>
            </a:extLst>
          </p:cNvPr>
          <p:cNvSpPr/>
          <p:nvPr/>
        </p:nvSpPr>
        <p:spPr bwMode="auto">
          <a:xfrm>
            <a:off x="3747318" y="1901831"/>
            <a:ext cx="234779" cy="219011"/>
          </a:xfrm>
          <a:prstGeom prst="ellipse">
            <a:avLst/>
          </a:prstGeom>
          <a:noFill/>
          <a:ln w="9525" cap="flat" cmpd="sng" algn="ctr">
            <a:solidFill>
              <a:schemeClr val="accent6">
                <a:lumMod val="50000"/>
              </a:schemeClr>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Verdana" charset="0"/>
            </a:endParaRPr>
          </a:p>
        </p:txBody>
      </p:sp>
      <p:sp>
        <p:nvSpPr>
          <p:cNvPr id="14" name="椭圆 13">
            <a:extLst>
              <a:ext uri="{FF2B5EF4-FFF2-40B4-BE49-F238E27FC236}">
                <a16:creationId xmlns:a16="http://schemas.microsoft.com/office/drawing/2014/main" id="{D357C26C-374A-4EFD-98C7-9DA2D97B77E0}"/>
              </a:ext>
            </a:extLst>
          </p:cNvPr>
          <p:cNvSpPr/>
          <p:nvPr/>
        </p:nvSpPr>
        <p:spPr bwMode="auto">
          <a:xfrm>
            <a:off x="4089287" y="1898117"/>
            <a:ext cx="234779" cy="219011"/>
          </a:xfrm>
          <a:prstGeom prst="ellipse">
            <a:avLst/>
          </a:prstGeom>
          <a:noFill/>
          <a:ln w="9525" cap="flat" cmpd="sng" algn="ctr">
            <a:solidFill>
              <a:schemeClr val="accent6">
                <a:lumMod val="50000"/>
              </a:schemeClr>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Verdana" charset="0"/>
            </a:endParaRPr>
          </a:p>
        </p:txBody>
      </p:sp>
      <p:sp>
        <p:nvSpPr>
          <p:cNvPr id="15" name="椭圆 14">
            <a:extLst>
              <a:ext uri="{FF2B5EF4-FFF2-40B4-BE49-F238E27FC236}">
                <a16:creationId xmlns:a16="http://schemas.microsoft.com/office/drawing/2014/main" id="{D51D2078-E615-4519-A7D4-C5C31DE05E74}"/>
              </a:ext>
            </a:extLst>
          </p:cNvPr>
          <p:cNvSpPr/>
          <p:nvPr/>
        </p:nvSpPr>
        <p:spPr bwMode="auto">
          <a:xfrm>
            <a:off x="4442406" y="1894403"/>
            <a:ext cx="234779" cy="219011"/>
          </a:xfrm>
          <a:prstGeom prst="ellipse">
            <a:avLst/>
          </a:prstGeom>
          <a:noFill/>
          <a:ln w="9525" cap="flat" cmpd="sng" algn="ctr">
            <a:solidFill>
              <a:schemeClr val="accent6">
                <a:lumMod val="50000"/>
              </a:schemeClr>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Verdana" charset="0"/>
            </a:endParaRPr>
          </a:p>
        </p:txBody>
      </p:sp>
      <p:sp>
        <p:nvSpPr>
          <p:cNvPr id="16" name="椭圆 15">
            <a:extLst>
              <a:ext uri="{FF2B5EF4-FFF2-40B4-BE49-F238E27FC236}">
                <a16:creationId xmlns:a16="http://schemas.microsoft.com/office/drawing/2014/main" id="{32A2FCEA-2223-4AC7-80FD-6D6968BEB9C9}"/>
              </a:ext>
            </a:extLst>
          </p:cNvPr>
          <p:cNvSpPr/>
          <p:nvPr/>
        </p:nvSpPr>
        <p:spPr bwMode="auto">
          <a:xfrm>
            <a:off x="4786545" y="1890689"/>
            <a:ext cx="234779" cy="219011"/>
          </a:xfrm>
          <a:prstGeom prst="ellipse">
            <a:avLst/>
          </a:prstGeom>
          <a:noFill/>
          <a:ln w="9525" cap="flat" cmpd="sng" algn="ctr">
            <a:solidFill>
              <a:schemeClr val="accent6">
                <a:lumMod val="50000"/>
              </a:schemeClr>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Verdana" charset="0"/>
            </a:endParaRPr>
          </a:p>
        </p:txBody>
      </p:sp>
      <p:sp>
        <p:nvSpPr>
          <p:cNvPr id="17" name="椭圆 16">
            <a:extLst>
              <a:ext uri="{FF2B5EF4-FFF2-40B4-BE49-F238E27FC236}">
                <a16:creationId xmlns:a16="http://schemas.microsoft.com/office/drawing/2014/main" id="{1DB15599-F77C-45E0-A8F7-6E2556C90C04}"/>
              </a:ext>
            </a:extLst>
          </p:cNvPr>
          <p:cNvSpPr/>
          <p:nvPr/>
        </p:nvSpPr>
        <p:spPr bwMode="auto">
          <a:xfrm>
            <a:off x="5825646" y="1908124"/>
            <a:ext cx="234779" cy="219011"/>
          </a:xfrm>
          <a:prstGeom prst="ellipse">
            <a:avLst/>
          </a:prstGeom>
          <a:noFill/>
          <a:ln w="9525" cap="flat" cmpd="sng" algn="ctr">
            <a:solidFill>
              <a:schemeClr val="accent6">
                <a:lumMod val="50000"/>
              </a:schemeClr>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Verdana" charset="0"/>
            </a:endParaRPr>
          </a:p>
        </p:txBody>
      </p:sp>
      <p:sp>
        <p:nvSpPr>
          <p:cNvPr id="18" name="椭圆 17">
            <a:extLst>
              <a:ext uri="{FF2B5EF4-FFF2-40B4-BE49-F238E27FC236}">
                <a16:creationId xmlns:a16="http://schemas.microsoft.com/office/drawing/2014/main" id="{C4B252B4-7DC7-466E-BB64-2DC8620477E8}"/>
              </a:ext>
            </a:extLst>
          </p:cNvPr>
          <p:cNvSpPr/>
          <p:nvPr/>
        </p:nvSpPr>
        <p:spPr bwMode="auto">
          <a:xfrm>
            <a:off x="5201596" y="2365067"/>
            <a:ext cx="119465" cy="113014"/>
          </a:xfrm>
          <a:prstGeom prst="ellipse">
            <a:avLst/>
          </a:prstGeom>
          <a:noFill/>
          <a:ln w="9525" cap="flat" cmpd="sng" algn="ctr">
            <a:solidFill>
              <a:srgbClr val="C0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Verdana" charset="0"/>
            </a:endParaRPr>
          </a:p>
        </p:txBody>
      </p:sp>
      <p:sp>
        <p:nvSpPr>
          <p:cNvPr id="19" name="椭圆 18">
            <a:extLst>
              <a:ext uri="{FF2B5EF4-FFF2-40B4-BE49-F238E27FC236}">
                <a16:creationId xmlns:a16="http://schemas.microsoft.com/office/drawing/2014/main" id="{85DA536D-1E27-437A-B747-32E1CA92E08A}"/>
              </a:ext>
            </a:extLst>
          </p:cNvPr>
          <p:cNvSpPr/>
          <p:nvPr/>
        </p:nvSpPr>
        <p:spPr bwMode="auto">
          <a:xfrm>
            <a:off x="6522284" y="1892532"/>
            <a:ext cx="234779" cy="219011"/>
          </a:xfrm>
          <a:prstGeom prst="ellipse">
            <a:avLst/>
          </a:prstGeom>
          <a:noFill/>
          <a:ln w="9525" cap="flat" cmpd="sng" algn="ctr">
            <a:solidFill>
              <a:schemeClr val="accent6">
                <a:lumMod val="50000"/>
              </a:schemeClr>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Verdana" charset="0"/>
            </a:endParaRPr>
          </a:p>
        </p:txBody>
      </p:sp>
      <p:sp>
        <p:nvSpPr>
          <p:cNvPr id="20" name="椭圆 19">
            <a:extLst>
              <a:ext uri="{FF2B5EF4-FFF2-40B4-BE49-F238E27FC236}">
                <a16:creationId xmlns:a16="http://schemas.microsoft.com/office/drawing/2014/main" id="{E1209A7A-4CE2-41CB-9008-A4AB397464AE}"/>
              </a:ext>
            </a:extLst>
          </p:cNvPr>
          <p:cNvSpPr/>
          <p:nvPr/>
        </p:nvSpPr>
        <p:spPr bwMode="auto">
          <a:xfrm>
            <a:off x="7212113" y="1900693"/>
            <a:ext cx="234779" cy="219011"/>
          </a:xfrm>
          <a:prstGeom prst="ellipse">
            <a:avLst/>
          </a:prstGeom>
          <a:noFill/>
          <a:ln w="9525" cap="flat" cmpd="sng" algn="ctr">
            <a:solidFill>
              <a:schemeClr val="accent6">
                <a:lumMod val="50000"/>
              </a:schemeClr>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Verdana" charset="0"/>
            </a:endParaRPr>
          </a:p>
        </p:txBody>
      </p:sp>
      <p:sp>
        <p:nvSpPr>
          <p:cNvPr id="21" name="椭圆 20">
            <a:extLst>
              <a:ext uri="{FF2B5EF4-FFF2-40B4-BE49-F238E27FC236}">
                <a16:creationId xmlns:a16="http://schemas.microsoft.com/office/drawing/2014/main" id="{96487DEE-9B8B-494E-9826-16C33579760C}"/>
              </a:ext>
            </a:extLst>
          </p:cNvPr>
          <p:cNvSpPr/>
          <p:nvPr/>
        </p:nvSpPr>
        <p:spPr bwMode="auto">
          <a:xfrm>
            <a:off x="1111556" y="1845354"/>
            <a:ext cx="1631840" cy="293656"/>
          </a:xfrm>
          <a:prstGeom prst="ellipse">
            <a:avLst/>
          </a:prstGeom>
          <a:noFill/>
          <a:ln w="9525" cap="flat" cmpd="sng" algn="ctr">
            <a:solidFill>
              <a:schemeClr val="accent6">
                <a:lumMod val="50000"/>
              </a:schemeClr>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Verdana" charset="0"/>
            </a:endParaRPr>
          </a:p>
        </p:txBody>
      </p:sp>
      <p:sp>
        <p:nvSpPr>
          <p:cNvPr id="22" name="椭圆 21">
            <a:extLst>
              <a:ext uri="{FF2B5EF4-FFF2-40B4-BE49-F238E27FC236}">
                <a16:creationId xmlns:a16="http://schemas.microsoft.com/office/drawing/2014/main" id="{893762B0-F329-40F0-953B-4C8DBC4ED1D3}"/>
              </a:ext>
            </a:extLst>
          </p:cNvPr>
          <p:cNvSpPr/>
          <p:nvPr/>
        </p:nvSpPr>
        <p:spPr bwMode="auto">
          <a:xfrm>
            <a:off x="6223794" y="2617826"/>
            <a:ext cx="119465" cy="113014"/>
          </a:xfrm>
          <a:prstGeom prst="ellipse">
            <a:avLst/>
          </a:prstGeom>
          <a:noFill/>
          <a:ln w="9525" cap="flat" cmpd="sng" algn="ctr">
            <a:solidFill>
              <a:srgbClr val="C0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Verdana" charset="0"/>
            </a:endParaRPr>
          </a:p>
        </p:txBody>
      </p:sp>
      <p:sp>
        <p:nvSpPr>
          <p:cNvPr id="23" name="椭圆 22">
            <a:extLst>
              <a:ext uri="{FF2B5EF4-FFF2-40B4-BE49-F238E27FC236}">
                <a16:creationId xmlns:a16="http://schemas.microsoft.com/office/drawing/2014/main" id="{0BD992D4-114A-4D92-AA82-89DB8DD4209D}"/>
              </a:ext>
            </a:extLst>
          </p:cNvPr>
          <p:cNvSpPr/>
          <p:nvPr/>
        </p:nvSpPr>
        <p:spPr bwMode="auto">
          <a:xfrm>
            <a:off x="6922602" y="2915190"/>
            <a:ext cx="119465" cy="113014"/>
          </a:xfrm>
          <a:prstGeom prst="ellipse">
            <a:avLst/>
          </a:prstGeom>
          <a:noFill/>
          <a:ln w="9525" cap="flat" cmpd="sng" algn="ctr">
            <a:solidFill>
              <a:srgbClr val="C0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Verdana" charset="0"/>
            </a:endParaRPr>
          </a:p>
        </p:txBody>
      </p:sp>
    </p:spTree>
    <p:extLst>
      <p:ext uri="{BB962C8B-B14F-4D97-AF65-F5344CB8AC3E}">
        <p14:creationId xmlns:p14="http://schemas.microsoft.com/office/powerpoint/2010/main" val="443791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867">
                                            <p:txEl>
                                              <p:pRg st="8" end="8"/>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6867">
                                            <p:txEl>
                                              <p:pRg st="9" end="9"/>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686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ChangeArrowheads="1"/>
          </p:cNvSpPr>
          <p:nvPr>
            <p:ph type="title"/>
          </p:nvPr>
        </p:nvSpPr>
        <p:spPr>
          <a:xfrm>
            <a:off x="457200" y="176213"/>
            <a:ext cx="8229600" cy="576262"/>
          </a:xfrm>
        </p:spPr>
        <p:txBody>
          <a:bodyPr/>
          <a:lstStyle/>
          <a:p>
            <a:pPr eaLnBrk="1" hangingPunct="1"/>
            <a:r>
              <a:rPr lang="en-US" altLang="en-US" sz="2800" dirty="0"/>
              <a:t>LRU Algorithm Implementation 1: Counter</a:t>
            </a:r>
          </a:p>
        </p:txBody>
      </p:sp>
      <p:sp>
        <p:nvSpPr>
          <p:cNvPr id="73731" name="Rectangle 3"/>
          <p:cNvSpPr>
            <a:spLocks noGrp="1" noChangeArrowheads="1"/>
          </p:cNvSpPr>
          <p:nvPr>
            <p:ph type="body" idx="1"/>
          </p:nvPr>
        </p:nvSpPr>
        <p:spPr>
          <a:xfrm>
            <a:off x="243068" y="862700"/>
            <a:ext cx="8900932" cy="1957619"/>
          </a:xfrm>
        </p:spPr>
        <p:txBody>
          <a:bodyPr/>
          <a:lstStyle/>
          <a:p>
            <a:r>
              <a:rPr lang="en-US" altLang="en-US" sz="2400" dirty="0">
                <a:solidFill>
                  <a:srgbClr val="3333FF"/>
                </a:solidFill>
                <a:latin typeface="Calibri Light" panose="020F0302020204030204" pitchFamily="34" charset="0"/>
                <a:cs typeface="Calibri Light" panose="020F0302020204030204" pitchFamily="34" charset="0"/>
              </a:rPr>
              <a:t>Counter implementation</a:t>
            </a:r>
          </a:p>
          <a:p>
            <a:pPr lvl="1"/>
            <a:r>
              <a:rPr lang="en-US" altLang="en-US" sz="2400" dirty="0">
                <a:latin typeface="Calibri Light" panose="020F0302020204030204" pitchFamily="34" charset="0"/>
                <a:cs typeface="Calibri Light" panose="020F0302020204030204" pitchFamily="34" charset="0"/>
              </a:rPr>
              <a:t>There is a global counter that increases by 1 whenever a page is referenced. Every page in the memory has its own counter</a:t>
            </a:r>
          </a:p>
          <a:p>
            <a:pPr lvl="1"/>
            <a:r>
              <a:rPr lang="en-US" altLang="en-US" sz="2400" dirty="0">
                <a:latin typeface="Calibri Light" panose="020F0302020204030204" pitchFamily="34" charset="0"/>
                <a:cs typeface="Calibri Light" panose="020F0302020204030204" pitchFamily="34" charset="0"/>
              </a:rPr>
              <a:t>When a page is referenced, its counter is synchronized with the global counter </a:t>
            </a:r>
          </a:p>
          <a:p>
            <a:pPr lvl="1"/>
            <a:r>
              <a:rPr lang="en-US" altLang="en-US" sz="2400" dirty="0">
                <a:latin typeface="Calibri Light" panose="020F0302020204030204" pitchFamily="34" charset="0"/>
                <a:cs typeface="Calibri Light" panose="020F0302020204030204" pitchFamily="34" charset="0"/>
              </a:rPr>
              <a:t>When a page needs to be replaced, find the page in the memory with the </a:t>
            </a:r>
            <a:r>
              <a:rPr lang="en-US" altLang="en-US" sz="2400" dirty="0">
                <a:solidFill>
                  <a:srgbClr val="3333FF"/>
                </a:solidFill>
                <a:latin typeface="Calibri Light" panose="020F0302020204030204" pitchFamily="34" charset="0"/>
                <a:cs typeface="Calibri Light" panose="020F0302020204030204" pitchFamily="34" charset="0"/>
              </a:rPr>
              <a:t>smallest</a:t>
            </a:r>
            <a:r>
              <a:rPr lang="en-US" altLang="en-US" sz="2400" dirty="0">
                <a:latin typeface="Calibri Light" panose="020F0302020204030204" pitchFamily="34" charset="0"/>
                <a:cs typeface="Calibri Light" panose="020F0302020204030204" pitchFamily="34" charset="0"/>
              </a:rPr>
              <a:t> value</a:t>
            </a:r>
          </a:p>
          <a:p>
            <a:pPr lvl="1"/>
            <a:endParaRPr lang="en-US" altLang="en-US" sz="2400" dirty="0">
              <a:latin typeface="Calibri Light" panose="020F0302020204030204" pitchFamily="34" charset="0"/>
              <a:cs typeface="Calibri Light" panose="020F0302020204030204" pitchFamily="34" charset="0"/>
            </a:endParaRPr>
          </a:p>
          <a:p>
            <a:pPr lvl="1"/>
            <a:endParaRPr lang="en-US" altLang="en-US" sz="2400" dirty="0">
              <a:latin typeface="Calibri Light" panose="020F0302020204030204" pitchFamily="34" charset="0"/>
              <a:cs typeface="Calibri Light" panose="020F0302020204030204" pitchFamily="34" charset="0"/>
            </a:endParaRPr>
          </a:p>
          <a:p>
            <a:pPr lvl="1"/>
            <a:endParaRPr lang="en-US" altLang="en-US" sz="2400" dirty="0">
              <a:latin typeface="Calibri Light" panose="020F0302020204030204" pitchFamily="34" charset="0"/>
              <a:cs typeface="Calibri Light" panose="020F0302020204030204" pitchFamily="34" charset="0"/>
            </a:endParaRPr>
          </a:p>
          <a:p>
            <a:pPr lvl="1"/>
            <a:endParaRPr lang="en-US" altLang="en-US" sz="2400" dirty="0">
              <a:latin typeface="Calibri Light" panose="020F0302020204030204" pitchFamily="34" charset="0"/>
              <a:cs typeface="Calibri Light" panose="020F0302020204030204" pitchFamily="34" charset="0"/>
            </a:endParaRPr>
          </a:p>
          <a:p>
            <a:pPr lvl="1"/>
            <a:endParaRPr lang="en-US" altLang="en-US" sz="2400" dirty="0">
              <a:latin typeface="Calibri Light" panose="020F0302020204030204" pitchFamily="34" charset="0"/>
              <a:cs typeface="Calibri Light" panose="020F0302020204030204" pitchFamily="34" charset="0"/>
            </a:endParaRPr>
          </a:p>
        </p:txBody>
      </p:sp>
      <p:pic>
        <p:nvPicPr>
          <p:cNvPr id="2" name="Picture 1"/>
          <p:cNvPicPr>
            <a:picLocks noChangeAspect="1"/>
          </p:cNvPicPr>
          <p:nvPr/>
        </p:nvPicPr>
        <p:blipFill>
          <a:blip r:embed="rId3"/>
          <a:stretch>
            <a:fillRect/>
          </a:stretch>
        </p:blipFill>
        <p:spPr>
          <a:xfrm>
            <a:off x="623483" y="3586861"/>
            <a:ext cx="7791450" cy="2085975"/>
          </a:xfrm>
          <a:prstGeom prst="rect">
            <a:avLst/>
          </a:prstGeom>
        </p:spPr>
      </p:pic>
      <p:sp>
        <p:nvSpPr>
          <p:cNvPr id="8" name="椭圆 7">
            <a:extLst>
              <a:ext uri="{FF2B5EF4-FFF2-40B4-BE49-F238E27FC236}">
                <a16:creationId xmlns:a16="http://schemas.microsoft.com/office/drawing/2014/main" id="{1EE7BD82-452E-49CF-98CF-A787B55B516B}"/>
              </a:ext>
            </a:extLst>
          </p:cNvPr>
          <p:cNvSpPr/>
          <p:nvPr/>
        </p:nvSpPr>
        <p:spPr bwMode="auto">
          <a:xfrm>
            <a:off x="2021337" y="4585289"/>
            <a:ext cx="747131" cy="234176"/>
          </a:xfrm>
          <a:prstGeom prst="ellipse">
            <a:avLst/>
          </a:prstGeom>
          <a:noFill/>
          <a:ln w="9525" cap="flat" cmpd="sng" algn="ctr">
            <a:solidFill>
              <a:srgbClr val="C0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Verdana" charset="0"/>
            </a:endParaRPr>
          </a:p>
        </p:txBody>
      </p:sp>
      <p:sp>
        <p:nvSpPr>
          <p:cNvPr id="9" name="椭圆 8">
            <a:extLst>
              <a:ext uri="{FF2B5EF4-FFF2-40B4-BE49-F238E27FC236}">
                <a16:creationId xmlns:a16="http://schemas.microsoft.com/office/drawing/2014/main" id="{13D57937-FFD3-4B61-8FE1-2BF18BBCBE1F}"/>
              </a:ext>
            </a:extLst>
          </p:cNvPr>
          <p:cNvSpPr/>
          <p:nvPr/>
        </p:nvSpPr>
        <p:spPr bwMode="auto">
          <a:xfrm>
            <a:off x="1998187" y="3877610"/>
            <a:ext cx="245327" cy="234176"/>
          </a:xfrm>
          <a:prstGeom prst="ellipse">
            <a:avLst/>
          </a:prstGeom>
          <a:noFill/>
          <a:ln w="9525" cap="flat" cmpd="sng" algn="ctr">
            <a:solidFill>
              <a:schemeClr val="accent1">
                <a:lumMod val="50000"/>
              </a:schemeClr>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Verdana" charset="0"/>
            </a:endParaRPr>
          </a:p>
        </p:txBody>
      </p:sp>
      <p:sp>
        <p:nvSpPr>
          <p:cNvPr id="10" name="椭圆 9">
            <a:extLst>
              <a:ext uri="{FF2B5EF4-FFF2-40B4-BE49-F238E27FC236}">
                <a16:creationId xmlns:a16="http://schemas.microsoft.com/office/drawing/2014/main" id="{4811CCE4-97F7-49F6-B620-9A0E1ED21038}"/>
              </a:ext>
            </a:extLst>
          </p:cNvPr>
          <p:cNvSpPr/>
          <p:nvPr/>
        </p:nvSpPr>
        <p:spPr bwMode="auto">
          <a:xfrm>
            <a:off x="1887523" y="4298342"/>
            <a:ext cx="133814" cy="234176"/>
          </a:xfrm>
          <a:prstGeom prst="ellipse">
            <a:avLst/>
          </a:prstGeom>
          <a:noFill/>
          <a:ln w="9525" cap="flat" cmpd="sng" algn="ctr">
            <a:solidFill>
              <a:srgbClr val="C0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Verdana" charset="0"/>
            </a:endParaRPr>
          </a:p>
        </p:txBody>
      </p:sp>
      <p:sp>
        <p:nvSpPr>
          <p:cNvPr id="11" name="椭圆 9">
            <a:extLst>
              <a:ext uri="{FF2B5EF4-FFF2-40B4-BE49-F238E27FC236}">
                <a16:creationId xmlns:a16="http://schemas.microsoft.com/office/drawing/2014/main" id="{4811CCE4-97F7-49F6-B620-9A0E1ED21038}"/>
              </a:ext>
            </a:extLst>
          </p:cNvPr>
          <p:cNvSpPr/>
          <p:nvPr/>
        </p:nvSpPr>
        <p:spPr bwMode="auto">
          <a:xfrm>
            <a:off x="2417258" y="4857142"/>
            <a:ext cx="133814" cy="234176"/>
          </a:xfrm>
          <a:prstGeom prst="ellipse">
            <a:avLst/>
          </a:prstGeom>
          <a:noFill/>
          <a:ln w="9525" cap="flat" cmpd="sng" algn="ctr">
            <a:solidFill>
              <a:srgbClr val="0070C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accent6">
                  <a:lumMod val="50000"/>
                </a:schemeClr>
              </a:solidFill>
              <a:effectLst/>
              <a:latin typeface="Verdana" charset="0"/>
            </a:endParaRPr>
          </a:p>
        </p:txBody>
      </p:sp>
      <p:sp>
        <p:nvSpPr>
          <p:cNvPr id="12" name="TextBox 1">
            <a:extLst>
              <a:ext uri="{FF2B5EF4-FFF2-40B4-BE49-F238E27FC236}">
                <a16:creationId xmlns:a16="http://schemas.microsoft.com/office/drawing/2014/main" id="{1B9A0A11-E0F3-4CD0-AA92-59E5FC35DFB7}"/>
              </a:ext>
            </a:extLst>
          </p:cNvPr>
          <p:cNvSpPr txBox="1"/>
          <p:nvPr/>
        </p:nvSpPr>
        <p:spPr>
          <a:xfrm>
            <a:off x="623483" y="5710513"/>
            <a:ext cx="6412235" cy="707886"/>
          </a:xfrm>
          <a:prstGeom prst="rect">
            <a:avLst/>
          </a:prstGeom>
          <a:solidFill>
            <a:schemeClr val="accent1">
              <a:lumMod val="20000"/>
              <a:lumOff val="80000"/>
            </a:schemeClr>
          </a:solidFill>
        </p:spPr>
        <p:txBody>
          <a:bodyPr wrap="square" rtlCol="0">
            <a:spAutoFit/>
          </a:bodyPr>
          <a:lstStyle/>
          <a:p>
            <a:r>
              <a:rPr lang="en-US" altLang="zh-CN" sz="2000" dirty="0">
                <a:solidFill>
                  <a:srgbClr val="FF0000"/>
                </a:solidFill>
                <a:latin typeface="Calibri Light" panose="020F0302020204030204" pitchFamily="34" charset="0"/>
                <a:cs typeface="Calibri Light" panose="020F0302020204030204" pitchFamily="34" charset="0"/>
              </a:rPr>
              <a:t>Thinking:</a:t>
            </a:r>
          </a:p>
          <a:p>
            <a:r>
              <a:rPr lang="en-US" altLang="zh-CN" sz="2000" dirty="0">
                <a:latin typeface="Calibri Light" panose="020F0302020204030204" pitchFamily="34" charset="0"/>
                <a:cs typeface="Calibri Light" panose="020F0302020204030204" pitchFamily="34" charset="0"/>
              </a:rPr>
              <a:t>    What is the disadvantage of this algorithm (time issue)?</a:t>
            </a:r>
          </a:p>
        </p:txBody>
      </p:sp>
    </p:spTree>
    <p:extLst>
      <p:ext uri="{BB962C8B-B14F-4D97-AF65-F5344CB8AC3E}">
        <p14:creationId xmlns:p14="http://schemas.microsoft.com/office/powerpoint/2010/main" val="105052259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a:xfrm>
            <a:off x="914400" y="150813"/>
            <a:ext cx="7772400" cy="576262"/>
          </a:xfrm>
        </p:spPr>
        <p:txBody>
          <a:bodyPr/>
          <a:lstStyle/>
          <a:p>
            <a:pPr eaLnBrk="1" hangingPunct="1"/>
            <a:r>
              <a:rPr lang="en-US" altLang="en-US" dirty="0"/>
              <a:t>LRU Approximation Algorithms</a:t>
            </a:r>
          </a:p>
        </p:txBody>
      </p:sp>
      <p:sp>
        <p:nvSpPr>
          <p:cNvPr id="77827" name="Rectangle 3"/>
          <p:cNvSpPr>
            <a:spLocks noGrp="1" noChangeArrowheads="1"/>
          </p:cNvSpPr>
          <p:nvPr>
            <p:ph type="body" idx="1"/>
          </p:nvPr>
        </p:nvSpPr>
        <p:spPr>
          <a:xfrm>
            <a:off x="4356932" y="1064012"/>
            <a:ext cx="4690250" cy="4469373"/>
          </a:xfrm>
        </p:spPr>
        <p:txBody>
          <a:bodyPr/>
          <a:lstStyle/>
          <a:p>
            <a:r>
              <a:rPr lang="en-US" altLang="en-US" sz="2400" dirty="0">
                <a:latin typeface="Calibri Light" panose="020F0302020204030204" pitchFamily="34" charset="0"/>
                <a:cs typeface="Calibri Light" panose="020F0302020204030204" pitchFamily="34" charset="0"/>
              </a:rPr>
              <a:t>LRU </a:t>
            </a:r>
            <a:r>
              <a:rPr lang="en-US" altLang="en-US" sz="2400" dirty="0">
                <a:solidFill>
                  <a:srgbClr val="FF0000"/>
                </a:solidFill>
                <a:latin typeface="Calibri Light" panose="020F0302020204030204" pitchFamily="34" charset="0"/>
                <a:cs typeface="Calibri Light" panose="020F0302020204030204" pitchFamily="34" charset="0"/>
              </a:rPr>
              <a:t>approximation</a:t>
            </a:r>
            <a:r>
              <a:rPr lang="en-US" altLang="en-US" sz="2400" dirty="0">
                <a:latin typeface="Calibri Light" panose="020F0302020204030204" pitchFamily="34" charset="0"/>
                <a:cs typeface="Calibri Light" panose="020F0302020204030204" pitchFamily="34" charset="0"/>
              </a:rPr>
              <a:t> algorithm 2</a:t>
            </a:r>
          </a:p>
          <a:p>
            <a:pPr lvl="1"/>
            <a:r>
              <a:rPr lang="en-US" altLang="en-US" sz="2400" dirty="0">
                <a:solidFill>
                  <a:srgbClr val="3366FF"/>
                </a:solidFill>
                <a:latin typeface="Calibri Light" panose="020F0302020204030204" pitchFamily="34" charset="0"/>
                <a:cs typeface="Calibri Light" panose="020F0302020204030204" pitchFamily="34" charset="0"/>
              </a:rPr>
              <a:t>Second-chance algorithm</a:t>
            </a:r>
          </a:p>
          <a:p>
            <a:pPr lvl="2"/>
            <a:r>
              <a:rPr lang="en-US" altLang="en-US" sz="2400" dirty="0">
                <a:latin typeface="Calibri Light" panose="020F0302020204030204" pitchFamily="34" charset="0"/>
                <a:cs typeface="Calibri Light" panose="020F0302020204030204" pitchFamily="34" charset="0"/>
              </a:rPr>
              <a:t>Use a circular </a:t>
            </a:r>
            <a:r>
              <a:rPr lang="en-US" altLang="en-US" sz="2400" dirty="0">
                <a:solidFill>
                  <a:srgbClr val="3333FF"/>
                </a:solidFill>
                <a:latin typeface="Calibri Light" panose="020F0302020204030204" pitchFamily="34" charset="0"/>
                <a:cs typeface="Calibri Light" panose="020F0302020204030204" pitchFamily="34" charset="0"/>
              </a:rPr>
              <a:t>F</a:t>
            </a:r>
            <a:r>
              <a:rPr lang="en-US" altLang="en-US" sz="2400" dirty="0">
                <a:solidFill>
                  <a:srgbClr val="3366FF"/>
                </a:solidFill>
                <a:latin typeface="Calibri Light" panose="020F0302020204030204" pitchFamily="34" charset="0"/>
                <a:cs typeface="Calibri Light" panose="020F0302020204030204" pitchFamily="34" charset="0"/>
              </a:rPr>
              <a:t>IFO</a:t>
            </a:r>
            <a:r>
              <a:rPr lang="en-US" altLang="en-US" sz="2400" dirty="0">
                <a:latin typeface="Calibri Light" panose="020F0302020204030204" pitchFamily="34" charset="0"/>
                <a:cs typeface="Calibri Light" panose="020F0302020204030204" pitchFamily="34" charset="0"/>
              </a:rPr>
              <a:t> and </a:t>
            </a:r>
            <a:r>
              <a:rPr lang="en-US" altLang="en-US" sz="2400" dirty="0">
                <a:solidFill>
                  <a:srgbClr val="3366FF"/>
                </a:solidFill>
                <a:latin typeface="Calibri Light" panose="020F0302020204030204" pitchFamily="34" charset="0"/>
                <a:cs typeface="Calibri Light" panose="020F0302020204030204" pitchFamily="34" charset="0"/>
              </a:rPr>
              <a:t>reference bit </a:t>
            </a:r>
            <a:r>
              <a:rPr lang="en-US" altLang="en-US" sz="2400" dirty="0">
                <a:latin typeface="Calibri Light" panose="020F0302020204030204" pitchFamily="34" charset="0"/>
                <a:cs typeface="Calibri Light" panose="020F0302020204030204" pitchFamily="34" charset="0"/>
              </a:rPr>
              <a:t>for</a:t>
            </a:r>
            <a:r>
              <a:rPr lang="en-US" altLang="en-US" sz="2400" dirty="0">
                <a:solidFill>
                  <a:srgbClr val="3366FF"/>
                </a:solidFill>
                <a:latin typeface="Calibri Light" panose="020F0302020204030204" pitchFamily="34" charset="0"/>
                <a:cs typeface="Calibri Light" panose="020F0302020204030204" pitchFamily="34" charset="0"/>
              </a:rPr>
              <a:t> each page </a:t>
            </a:r>
            <a:r>
              <a:rPr lang="en-US" altLang="en-US" sz="2400" dirty="0">
                <a:latin typeface="Calibri Light" panose="020F0302020204030204" pitchFamily="34" charset="0"/>
                <a:cs typeface="Calibri Light" panose="020F0302020204030204" pitchFamily="34" charset="0"/>
              </a:rPr>
              <a:t>in memory</a:t>
            </a:r>
          </a:p>
          <a:p>
            <a:pPr lvl="2"/>
            <a:r>
              <a:rPr lang="en-US" altLang="en-US" sz="2400" dirty="0">
                <a:latin typeface="Calibri Light" panose="020F0302020204030204" pitchFamily="34" charset="0"/>
                <a:cs typeface="Calibri Light" panose="020F0302020204030204" pitchFamily="34" charset="0"/>
              </a:rPr>
              <a:t>If page to be replaced has </a:t>
            </a:r>
          </a:p>
          <a:p>
            <a:pPr lvl="3"/>
            <a:r>
              <a:rPr lang="en-US" altLang="en-US" sz="2400" dirty="0">
                <a:latin typeface="Calibri Light" panose="020F0302020204030204" pitchFamily="34" charset="0"/>
                <a:cs typeface="Calibri Light" panose="020F0302020204030204" pitchFamily="34" charset="0"/>
              </a:rPr>
              <a:t>reference bit = 0 </a:t>
            </a:r>
          </a:p>
          <a:p>
            <a:pPr lvl="4"/>
            <a:r>
              <a:rPr lang="en-US" altLang="en-US" sz="2400" dirty="0">
                <a:latin typeface="Calibri Light" panose="020F0302020204030204" pitchFamily="34" charset="0"/>
                <a:cs typeface="Calibri Light" panose="020F0302020204030204" pitchFamily="34" charset="0"/>
              </a:rPr>
              <a:t>replace it</a:t>
            </a:r>
          </a:p>
          <a:p>
            <a:pPr lvl="3"/>
            <a:r>
              <a:rPr lang="en-US" altLang="en-US" sz="2400" dirty="0">
                <a:latin typeface="Calibri Light" panose="020F0302020204030204" pitchFamily="34" charset="0"/>
                <a:cs typeface="Calibri Light" panose="020F0302020204030204" pitchFamily="34" charset="0"/>
              </a:rPr>
              <a:t>reference bit = 1 </a:t>
            </a:r>
          </a:p>
          <a:p>
            <a:pPr lvl="4"/>
            <a:r>
              <a:rPr lang="en-US" altLang="en-US" sz="2400" dirty="0">
                <a:latin typeface="Calibri Light" panose="020F0302020204030204" pitchFamily="34" charset="0"/>
                <a:cs typeface="Calibri Light" panose="020F0302020204030204" pitchFamily="34" charset="0"/>
              </a:rPr>
              <a:t>set reference bit to 0</a:t>
            </a:r>
          </a:p>
          <a:p>
            <a:pPr lvl="4"/>
            <a:r>
              <a:rPr lang="en-US" altLang="en-US" sz="2400" dirty="0">
                <a:latin typeface="Calibri Light" panose="020F0302020204030204" pitchFamily="34" charset="0"/>
                <a:cs typeface="Calibri Light" panose="020F0302020204030204" pitchFamily="34" charset="0"/>
              </a:rPr>
              <a:t>search for the next page</a:t>
            </a:r>
          </a:p>
        </p:txBody>
      </p:sp>
      <p:pic>
        <p:nvPicPr>
          <p:cNvPr id="5" name="Picture 1" descr="9_17.pdf">
            <a:extLst>
              <a:ext uri="{FF2B5EF4-FFF2-40B4-BE49-F238E27FC236}">
                <a16:creationId xmlns:a16="http://schemas.microsoft.com/office/drawing/2014/main" id="{92DA4EFD-598E-4DD8-B8AF-0C3CD027149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77438" y="1415642"/>
            <a:ext cx="4079493" cy="41177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146824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a:xfrm>
            <a:off x="738188" y="188913"/>
            <a:ext cx="7948612" cy="576262"/>
          </a:xfrm>
        </p:spPr>
        <p:txBody>
          <a:bodyPr/>
          <a:lstStyle/>
          <a:p>
            <a:pPr eaLnBrk="1" hangingPunct="1"/>
            <a:r>
              <a:rPr lang="en-US" altLang="en-US" dirty="0"/>
              <a:t>Allocation of Frames</a:t>
            </a:r>
          </a:p>
        </p:txBody>
      </p:sp>
      <p:sp>
        <p:nvSpPr>
          <p:cNvPr id="90115" name="Rectangle 3"/>
          <p:cNvSpPr>
            <a:spLocks noGrp="1" noChangeArrowheads="1"/>
          </p:cNvSpPr>
          <p:nvPr>
            <p:ph type="body" idx="1"/>
          </p:nvPr>
        </p:nvSpPr>
        <p:spPr>
          <a:xfrm>
            <a:off x="583170" y="927692"/>
            <a:ext cx="8103630" cy="2744738"/>
          </a:xfrm>
        </p:spPr>
        <p:txBody>
          <a:bodyPr/>
          <a:lstStyle/>
          <a:p>
            <a:r>
              <a:rPr lang="en-US" altLang="en-US" sz="2400" dirty="0">
                <a:latin typeface="Calibri Light" panose="020F0302020204030204" pitchFamily="34" charset="0"/>
                <a:cs typeface="Calibri Light" panose="020F0302020204030204" pitchFamily="34" charset="0"/>
              </a:rPr>
              <a:t>Two major allocation schemes</a:t>
            </a:r>
          </a:p>
          <a:p>
            <a:pPr marL="633413" lvl="1" indent="-368300">
              <a:buFont typeface="+mj-lt"/>
              <a:buAutoNum type="arabicPeriod"/>
            </a:pPr>
            <a:r>
              <a:rPr lang="en-US" altLang="en-US" sz="2400" dirty="0">
                <a:latin typeface="Calibri Light" panose="020F0302020204030204" pitchFamily="34" charset="0"/>
                <a:cs typeface="Calibri Light" panose="020F0302020204030204" pitchFamily="34" charset="0"/>
              </a:rPr>
              <a:t>Fixed allocation</a:t>
            </a:r>
          </a:p>
          <a:p>
            <a:pPr lvl="2"/>
            <a:r>
              <a:rPr lang="en-US" altLang="en-US" sz="2400" dirty="0">
                <a:solidFill>
                  <a:srgbClr val="3333FF"/>
                </a:solidFill>
                <a:latin typeface="Calibri Light" panose="020F0302020204030204" pitchFamily="34" charset="0"/>
                <a:cs typeface="Calibri Light" panose="020F0302020204030204" pitchFamily="34" charset="0"/>
              </a:rPr>
              <a:t>Equal allocation </a:t>
            </a:r>
          </a:p>
          <a:p>
            <a:pPr lvl="3"/>
            <a:r>
              <a:rPr lang="en-US" altLang="en-US" sz="2400" dirty="0">
                <a:latin typeface="Calibri Light" panose="020F0302020204030204" pitchFamily="34" charset="0"/>
                <a:cs typeface="Calibri Light" panose="020F0302020204030204" pitchFamily="34" charset="0"/>
              </a:rPr>
              <a:t>Each process is allocated </a:t>
            </a:r>
            <a:r>
              <a:rPr lang="en-US" altLang="en-US" sz="2400" dirty="0">
                <a:solidFill>
                  <a:srgbClr val="FF0000"/>
                </a:solidFill>
                <a:latin typeface="Calibri Light" panose="020F0302020204030204" pitchFamily="34" charset="0"/>
                <a:cs typeface="Calibri Light" panose="020F0302020204030204" pitchFamily="34" charset="0"/>
              </a:rPr>
              <a:t>same number </a:t>
            </a:r>
            <a:r>
              <a:rPr lang="en-US" altLang="en-US" sz="2400" dirty="0">
                <a:latin typeface="Calibri Light" panose="020F0302020204030204" pitchFamily="34" charset="0"/>
                <a:cs typeface="Calibri Light" panose="020F0302020204030204" pitchFamily="34" charset="0"/>
              </a:rPr>
              <a:t>of frames</a:t>
            </a:r>
          </a:p>
          <a:p>
            <a:pPr lvl="3"/>
            <a:r>
              <a:rPr lang="en-US" altLang="en-US" sz="2400" dirty="0">
                <a:latin typeface="Calibri Light" panose="020F0302020204030204" pitchFamily="34" charset="0"/>
                <a:cs typeface="Calibri Light" panose="020F0302020204030204" pitchFamily="34" charset="0"/>
              </a:rPr>
              <a:t>Disadvantage</a:t>
            </a:r>
          </a:p>
          <a:p>
            <a:pPr lvl="4"/>
            <a:r>
              <a:rPr lang="en-US" altLang="en-US" sz="2400" dirty="0">
                <a:latin typeface="Calibri Light" panose="020F0302020204030204" pitchFamily="34" charset="0"/>
                <a:cs typeface="Calibri Light" panose="020F0302020204030204" pitchFamily="34" charset="0"/>
              </a:rPr>
              <a:t>Space waste for small process</a:t>
            </a:r>
          </a:p>
          <a:p>
            <a:pPr lvl="2"/>
            <a:r>
              <a:rPr lang="en-US" altLang="en-US" sz="2400" dirty="0">
                <a:solidFill>
                  <a:srgbClr val="3333FF"/>
                </a:solidFill>
                <a:latin typeface="Calibri Light" panose="020F0302020204030204" pitchFamily="34" charset="0"/>
                <a:cs typeface="Calibri Light" panose="020F0302020204030204" pitchFamily="34" charset="0"/>
              </a:rPr>
              <a:t>Propositional allocation</a:t>
            </a:r>
          </a:p>
          <a:p>
            <a:pPr lvl="3"/>
            <a:r>
              <a:rPr lang="en-US" altLang="en-US" sz="2400" dirty="0">
                <a:latin typeface="Calibri Light" panose="020F0302020204030204" pitchFamily="34" charset="0"/>
                <a:cs typeface="Calibri Light" panose="020F0302020204030204" pitchFamily="34" charset="0"/>
              </a:rPr>
              <a:t>Allocate frames according to </a:t>
            </a:r>
            <a:r>
              <a:rPr lang="en-US" altLang="en-US" sz="2400" dirty="0">
                <a:solidFill>
                  <a:srgbClr val="FF0000"/>
                </a:solidFill>
                <a:latin typeface="Calibri Light" panose="020F0302020204030204" pitchFamily="34" charset="0"/>
                <a:cs typeface="Calibri Light" panose="020F0302020204030204" pitchFamily="34" charset="0"/>
              </a:rPr>
              <a:t>the size of a process</a:t>
            </a:r>
          </a:p>
          <a:p>
            <a:pPr lvl="3"/>
            <a:r>
              <a:rPr lang="en-US" altLang="en-US" sz="2400" dirty="0">
                <a:latin typeface="Calibri Light" panose="020F0302020204030204" pitchFamily="34" charset="0"/>
                <a:cs typeface="Calibri Light" panose="020F0302020204030204" pitchFamily="34" charset="0"/>
              </a:rPr>
              <a:t>Disadvantage</a:t>
            </a:r>
          </a:p>
          <a:p>
            <a:pPr lvl="4"/>
            <a:r>
              <a:rPr lang="en-US" altLang="en-US" sz="2400" dirty="0">
                <a:latin typeface="Calibri Light" panose="020F0302020204030204" pitchFamily="34" charset="0"/>
                <a:cs typeface="Calibri Light" panose="020F0302020204030204" pitchFamily="34" charset="0"/>
              </a:rPr>
              <a:t>Process size might be changed during the execution</a:t>
            </a:r>
          </a:p>
          <a:p>
            <a:pPr marL="633413" lvl="1" indent="-368300">
              <a:buFont typeface="+mj-lt"/>
              <a:buAutoNum type="arabicPeriod"/>
            </a:pPr>
            <a:r>
              <a:rPr lang="en-US" altLang="en-US" sz="2400" dirty="0">
                <a:latin typeface="Calibri Light" panose="020F0302020204030204" pitchFamily="34" charset="0"/>
                <a:cs typeface="Calibri Light" panose="020F0302020204030204" pitchFamily="34" charset="0"/>
              </a:rPr>
              <a:t>Priority allocation</a:t>
            </a:r>
          </a:p>
          <a:p>
            <a:pPr marL="987425" lvl="2" indent="-354013"/>
            <a:r>
              <a:rPr lang="en-US" altLang="zh-CN" sz="2400" dirty="0">
                <a:latin typeface="Calibri Light" panose="020F0302020204030204" pitchFamily="34" charset="0"/>
                <a:cs typeface="Calibri Light" panose="020F0302020204030204" pitchFamily="34" charset="0"/>
              </a:rPr>
              <a:t>the ratio of frames depends on the </a:t>
            </a:r>
            <a:r>
              <a:rPr lang="en-US" altLang="zh-CN" sz="2400" dirty="0">
                <a:solidFill>
                  <a:srgbClr val="FF0000"/>
                </a:solidFill>
                <a:latin typeface="Calibri Light" panose="020F0302020204030204" pitchFamily="34" charset="0"/>
                <a:cs typeface="Calibri Light" panose="020F0302020204030204" pitchFamily="34" charset="0"/>
              </a:rPr>
              <a:t>combination of size and priority of a process</a:t>
            </a:r>
          </a:p>
          <a:p>
            <a:pPr marL="987425" lvl="2" indent="-354013"/>
            <a:r>
              <a:rPr lang="en-US" altLang="en-US" sz="2400" dirty="0">
                <a:latin typeface="Calibri Light" panose="020F0302020204030204" pitchFamily="34" charset="0"/>
                <a:cs typeface="Calibri Light" panose="020F0302020204030204" pitchFamily="34" charset="0"/>
              </a:rPr>
              <a:t>Replace the pages of process with lower priority</a:t>
            </a:r>
            <a:br>
              <a:rPr lang="en-US" altLang="en-US" sz="2400" dirty="0">
                <a:solidFill>
                  <a:srgbClr val="FF0000"/>
                </a:solidFill>
                <a:latin typeface="Calibri Light" panose="020F0302020204030204" pitchFamily="34" charset="0"/>
                <a:cs typeface="Calibri Light" panose="020F0302020204030204" pitchFamily="34" charset="0"/>
              </a:rPr>
            </a:br>
            <a:endParaRPr lang="en-US" altLang="en-US" sz="2400" dirty="0">
              <a:solidFill>
                <a:srgbClr val="FF0000"/>
              </a:solidFill>
              <a:latin typeface="Calibri Light" panose="020F0302020204030204" pitchFamily="34" charset="0"/>
              <a:cs typeface="Calibri Light" panose="020F0302020204030204" pitchFamily="34" charset="0"/>
            </a:endParaRPr>
          </a:p>
          <a:p>
            <a:pPr marL="1071563" lvl="2" indent="-342900">
              <a:buFont typeface="+mj-lt"/>
              <a:buAutoNum type="arabicPeriod"/>
            </a:pPr>
            <a:endParaRPr lang="en-US" altLang="en-US" sz="2400" dirty="0">
              <a:latin typeface="Calibri Light" panose="020F0302020204030204" pitchFamily="34" charset="0"/>
              <a:cs typeface="Calibri Light" panose="020F0302020204030204" pitchFamily="34" charset="0"/>
            </a:endParaRPr>
          </a:p>
          <a:p>
            <a:pPr lvl="1">
              <a:buFont typeface="Monotype Sorts" pitchFamily="-84" charset="2"/>
              <a:buNone/>
            </a:pPr>
            <a:endParaRPr lang="en-US" altLang="en-US" sz="2400" dirty="0">
              <a:latin typeface="Calibri Light" panose="020F0302020204030204" pitchFamily="34" charset="0"/>
              <a:cs typeface="Calibri Light" panose="020F0302020204030204" pitchFamily="34" charset="0"/>
            </a:endParaRPr>
          </a:p>
          <a:p>
            <a:pPr lvl="1"/>
            <a:endParaRPr lang="en-US" altLang="en-US" sz="2400" dirty="0">
              <a:latin typeface="Calibri Light" panose="020F0302020204030204" pitchFamily="34" charset="0"/>
              <a:cs typeface="Calibri Light" panose="020F0302020204030204" pitchFamily="34" charset="0"/>
            </a:endParaRPr>
          </a:p>
          <a:p>
            <a:pPr lvl="1"/>
            <a:endParaRPr lang="en-US" altLang="en-US" sz="2400" dirty="0">
              <a:latin typeface="Calibri Light" panose="020F0302020204030204" pitchFamily="34" charset="0"/>
              <a:cs typeface="Calibri Light" panose="020F0302020204030204" pitchFamily="34" charset="0"/>
            </a:endParaRPr>
          </a:p>
          <a:p>
            <a:pPr lvl="1"/>
            <a:endParaRPr lang="en-US" altLang="en-US" sz="2400" dirty="0">
              <a:latin typeface="Calibri Light" panose="020F0302020204030204" pitchFamily="34" charset="0"/>
              <a:cs typeface="Calibri Light" panose="020F0302020204030204" pitchFamily="34" charset="0"/>
            </a:endParaRPr>
          </a:p>
          <a:p>
            <a:pPr lvl="1"/>
            <a:endParaRPr lang="en-US" altLang="en-US" sz="2400" dirty="0">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816363670"/>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noChangeArrowheads="1"/>
          </p:cNvSpPr>
          <p:nvPr>
            <p:ph type="title"/>
          </p:nvPr>
        </p:nvSpPr>
        <p:spPr>
          <a:xfrm>
            <a:off x="457200" y="188913"/>
            <a:ext cx="8229600" cy="576262"/>
          </a:xfrm>
        </p:spPr>
        <p:txBody>
          <a:bodyPr/>
          <a:lstStyle/>
          <a:p>
            <a:pPr eaLnBrk="1" hangingPunct="1"/>
            <a:r>
              <a:rPr lang="en-US" altLang="en-US" dirty="0">
                <a:solidFill>
                  <a:schemeClr val="tx1"/>
                </a:solidFill>
              </a:rPr>
              <a:t>Thrashing(</a:t>
            </a:r>
            <a:r>
              <a:rPr lang="zh-CN" altLang="en-US" b="0" dirty="0"/>
              <a:t>系统颠簸</a:t>
            </a:r>
            <a:r>
              <a:rPr lang="en-US" altLang="en-US" dirty="0">
                <a:solidFill>
                  <a:schemeClr val="tx1"/>
                </a:solidFill>
              </a:rPr>
              <a:t>)</a:t>
            </a:r>
          </a:p>
        </p:txBody>
      </p:sp>
      <p:sp>
        <p:nvSpPr>
          <p:cNvPr id="97283" name="Rectangle 3"/>
          <p:cNvSpPr>
            <a:spLocks noGrp="1" noChangeArrowheads="1"/>
          </p:cNvSpPr>
          <p:nvPr>
            <p:ph type="body" idx="1"/>
          </p:nvPr>
        </p:nvSpPr>
        <p:spPr>
          <a:xfrm>
            <a:off x="663222" y="869014"/>
            <a:ext cx="8229600" cy="4826460"/>
          </a:xfrm>
        </p:spPr>
        <p:txBody>
          <a:bodyPr/>
          <a:lstStyle/>
          <a:p>
            <a:r>
              <a:rPr lang="en-US" altLang="en-US" sz="2400" dirty="0">
                <a:latin typeface="Calibri Light" panose="020F0302020204030204" pitchFamily="34" charset="0"/>
                <a:cs typeface="Calibri Light" panose="020F0302020204030204" pitchFamily="34" charset="0"/>
              </a:rPr>
              <a:t>If a process does not have </a:t>
            </a:r>
            <a:r>
              <a:rPr lang="ja-JP" altLang="en-US" sz="2400" dirty="0">
                <a:latin typeface="Calibri Light" panose="020F0302020204030204" pitchFamily="34" charset="0"/>
                <a:cs typeface="Calibri Light" panose="020F0302020204030204" pitchFamily="34" charset="0"/>
              </a:rPr>
              <a:t>“</a:t>
            </a:r>
            <a:r>
              <a:rPr lang="en-US" altLang="ja-JP" sz="2400" dirty="0">
                <a:latin typeface="Calibri Light" panose="020F0302020204030204" pitchFamily="34" charset="0"/>
                <a:cs typeface="Calibri Light" panose="020F0302020204030204" pitchFamily="34" charset="0"/>
              </a:rPr>
              <a:t>enough</a:t>
            </a:r>
            <a:r>
              <a:rPr lang="ja-JP" altLang="en-US" sz="2400" dirty="0">
                <a:latin typeface="Calibri Light" panose="020F0302020204030204" pitchFamily="34" charset="0"/>
                <a:cs typeface="Calibri Light" panose="020F0302020204030204" pitchFamily="34" charset="0"/>
              </a:rPr>
              <a:t>”</a:t>
            </a:r>
            <a:r>
              <a:rPr lang="en-US" altLang="ja-JP" sz="2400" dirty="0">
                <a:latin typeface="Calibri Light" panose="020F0302020204030204" pitchFamily="34" charset="0"/>
                <a:cs typeface="Calibri Light" panose="020F0302020204030204" pitchFamily="34" charset="0"/>
              </a:rPr>
              <a:t> frames in memory, the page-fault rate is very high</a:t>
            </a:r>
          </a:p>
          <a:p>
            <a:pPr lvl="1"/>
            <a:r>
              <a:rPr lang="en-US" altLang="en-US" sz="2400" dirty="0">
                <a:latin typeface="Calibri Light" panose="020F0302020204030204" pitchFamily="34" charset="0"/>
                <a:cs typeface="Calibri Light" panose="020F0302020204030204" pitchFamily="34" charset="0"/>
              </a:rPr>
              <a:t>Replace page frequently</a:t>
            </a:r>
          </a:p>
          <a:p>
            <a:pPr lvl="1"/>
            <a:r>
              <a:rPr lang="en-US" altLang="en-US" sz="2400" dirty="0">
                <a:latin typeface="Calibri Light" panose="020F0302020204030204" pitchFamily="34" charset="0"/>
                <a:cs typeface="Calibri Light" panose="020F0302020204030204" pitchFamily="34" charset="0"/>
              </a:rPr>
              <a:t>The replaced page might be used again</a:t>
            </a:r>
          </a:p>
          <a:p>
            <a:pPr lvl="1"/>
            <a:r>
              <a:rPr lang="en-US" altLang="en-US" sz="2400" dirty="0">
                <a:latin typeface="Calibri Light" panose="020F0302020204030204" pitchFamily="34" charset="0"/>
                <a:cs typeface="Calibri Light" panose="020F0302020204030204" pitchFamily="34" charset="0"/>
              </a:rPr>
              <a:t>This leads to:</a:t>
            </a:r>
          </a:p>
          <a:p>
            <a:pPr lvl="2"/>
            <a:r>
              <a:rPr lang="en-US" altLang="en-US" sz="2400" dirty="0">
                <a:latin typeface="Calibri Light" panose="020F0302020204030204" pitchFamily="34" charset="0"/>
                <a:cs typeface="Calibri Light" panose="020F0302020204030204" pitchFamily="34" charset="0"/>
              </a:rPr>
              <a:t>Low CPU utilization</a:t>
            </a:r>
          </a:p>
          <a:p>
            <a:pPr lvl="2"/>
            <a:r>
              <a:rPr lang="en-US" altLang="en-US" sz="2400" dirty="0">
                <a:latin typeface="Calibri Light" panose="020F0302020204030204" pitchFamily="34" charset="0"/>
                <a:cs typeface="Calibri Light" panose="020F0302020204030204" pitchFamily="34" charset="0"/>
              </a:rPr>
              <a:t>Operating system keeps adding new process, trying to increase CPU utilization</a:t>
            </a:r>
          </a:p>
          <a:p>
            <a:pPr lvl="2"/>
            <a:r>
              <a:rPr lang="en-US" altLang="en-US" sz="2400" dirty="0">
                <a:latin typeface="Calibri Light" panose="020F0302020204030204" pitchFamily="34" charset="0"/>
                <a:cs typeface="Calibri Light" panose="020F0302020204030204" pitchFamily="34" charset="0"/>
              </a:rPr>
              <a:t>Things get worse -&gt; entering a bad cycle</a:t>
            </a:r>
          </a:p>
          <a:p>
            <a:pPr lvl="2"/>
            <a:r>
              <a:rPr lang="en-US" altLang="en-US" sz="2400" dirty="0">
                <a:solidFill>
                  <a:srgbClr val="3366FF"/>
                </a:solidFill>
                <a:latin typeface="Calibri Light" panose="020F0302020204030204" pitchFamily="34" charset="0"/>
                <a:cs typeface="Calibri Light" panose="020F0302020204030204" pitchFamily="34" charset="0"/>
              </a:rPr>
              <a:t>Thrashing </a:t>
            </a:r>
          </a:p>
          <a:p>
            <a:pPr lvl="3"/>
            <a:r>
              <a:rPr lang="en-US" altLang="en-US" sz="2400" dirty="0">
                <a:latin typeface="Calibri Light" panose="020F0302020204030204" pitchFamily="34" charset="0"/>
                <a:cs typeface="Calibri Light" panose="020F0302020204030204" pitchFamily="34" charset="0"/>
                <a:sym typeface="Symbol" panose="05050102010706020507" pitchFamily="18" charset="2"/>
              </a:rPr>
              <a:t>A process is busy swapping pages in and out, instead of doing useful work.</a:t>
            </a:r>
            <a:endParaRPr lang="en-US" altLang="en-US" sz="2400" dirty="0">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2607755513"/>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p:cNvSpPr>
            <a:spLocks noGrp="1" noChangeArrowheads="1"/>
          </p:cNvSpPr>
          <p:nvPr>
            <p:ph type="title"/>
          </p:nvPr>
        </p:nvSpPr>
        <p:spPr>
          <a:xfrm>
            <a:off x="944563" y="163513"/>
            <a:ext cx="6923087" cy="576262"/>
          </a:xfrm>
        </p:spPr>
        <p:txBody>
          <a:bodyPr/>
          <a:lstStyle/>
          <a:p>
            <a:pPr eaLnBrk="1" hangingPunct="1"/>
            <a:r>
              <a:rPr lang="en-US" altLang="en-US" dirty="0"/>
              <a:t>Thrashing (Cont.)</a:t>
            </a:r>
            <a:endParaRPr lang="en-US" altLang="en-US" sz="2400" dirty="0"/>
          </a:p>
        </p:txBody>
      </p:sp>
      <p:pic>
        <p:nvPicPr>
          <p:cNvPr id="99331" name="Picture 4" descr="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9037" y="1089979"/>
            <a:ext cx="6273501" cy="36266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p:nvSpPr>
        <p:spPr>
          <a:xfrm>
            <a:off x="1239596" y="4709502"/>
            <a:ext cx="7377534" cy="1938992"/>
          </a:xfrm>
          <a:prstGeom prst="rect">
            <a:avLst/>
          </a:prstGeom>
        </p:spPr>
        <p:txBody>
          <a:bodyPr wrap="square">
            <a:spAutoFit/>
          </a:bodyPr>
          <a:lstStyle/>
          <a:p>
            <a:r>
              <a:rPr lang="en-US" sz="2000" dirty="0">
                <a:latin typeface="Calibri Light" panose="020F0302020204030204" pitchFamily="34" charset="0"/>
                <a:cs typeface="Calibri Light" panose="020F0302020204030204" pitchFamily="34" charset="0"/>
              </a:rPr>
              <a:t>Solutions to thrashing</a:t>
            </a:r>
          </a:p>
          <a:p>
            <a:pPr marL="457200" indent="-457200">
              <a:buFont typeface="+mj-lt"/>
              <a:buAutoNum type="arabicPeriod"/>
            </a:pPr>
            <a:r>
              <a:rPr lang="en-US" sz="2000" dirty="0">
                <a:latin typeface="Calibri Light" panose="020F0302020204030204" pitchFamily="34" charset="0"/>
                <a:cs typeface="Calibri Light" panose="020F0302020204030204" pitchFamily="34" charset="0"/>
              </a:rPr>
              <a:t>Decrease the degree of multiprogramming</a:t>
            </a:r>
          </a:p>
          <a:p>
            <a:pPr marL="457200" indent="-457200">
              <a:buFont typeface="+mj-lt"/>
              <a:buAutoNum type="arabicPeriod"/>
            </a:pPr>
            <a:r>
              <a:rPr lang="en-US" altLang="en-US" sz="2000" dirty="0">
                <a:latin typeface="Calibri Light" panose="020F0302020204030204" pitchFamily="34" charset="0"/>
                <a:cs typeface="Calibri Light" panose="020F0302020204030204" pitchFamily="34" charset="0"/>
              </a:rPr>
              <a:t>Establish </a:t>
            </a:r>
            <a:r>
              <a:rPr lang="ja-JP" altLang="en-US" sz="2000" dirty="0">
                <a:latin typeface="Calibri Light" panose="020F0302020204030204" pitchFamily="34" charset="0"/>
                <a:cs typeface="Calibri Light" panose="020F0302020204030204" pitchFamily="34" charset="0"/>
              </a:rPr>
              <a:t>“</a:t>
            </a:r>
            <a:r>
              <a:rPr lang="en-US" altLang="ja-JP" sz="2000" dirty="0">
                <a:latin typeface="Calibri Light" panose="020F0302020204030204" pitchFamily="34" charset="0"/>
                <a:cs typeface="Calibri Light" panose="020F0302020204030204" pitchFamily="34" charset="0"/>
              </a:rPr>
              <a:t>acceptable</a:t>
            </a:r>
            <a:r>
              <a:rPr lang="ja-JP" altLang="en-US" sz="2000" dirty="0">
                <a:latin typeface="Calibri Light" panose="020F0302020204030204" pitchFamily="34" charset="0"/>
                <a:cs typeface="Calibri Light" panose="020F0302020204030204" pitchFamily="34" charset="0"/>
              </a:rPr>
              <a:t>”</a:t>
            </a:r>
            <a:r>
              <a:rPr lang="en-US" altLang="ja-JP" sz="2000" dirty="0">
                <a:latin typeface="Calibri Light" panose="020F0302020204030204" pitchFamily="34" charset="0"/>
                <a:cs typeface="Calibri Light" panose="020F0302020204030204" pitchFamily="34" charset="0"/>
              </a:rPr>
              <a:t> </a:t>
            </a:r>
            <a:r>
              <a:rPr lang="en-US" altLang="ja-JP" sz="2000" dirty="0">
                <a:solidFill>
                  <a:srgbClr val="3366FF"/>
                </a:solidFill>
                <a:latin typeface="Calibri Light" panose="020F0302020204030204" pitchFamily="34" charset="0"/>
                <a:cs typeface="Calibri Light" panose="020F0302020204030204" pitchFamily="34" charset="0"/>
              </a:rPr>
              <a:t>page-fault frequency </a:t>
            </a:r>
            <a:r>
              <a:rPr lang="en-US" altLang="ja-JP" sz="2000" dirty="0">
                <a:latin typeface="Calibri Light" panose="020F0302020204030204" pitchFamily="34" charset="0"/>
                <a:cs typeface="Calibri Light" panose="020F0302020204030204" pitchFamily="34" charset="0"/>
              </a:rPr>
              <a:t>(</a:t>
            </a:r>
            <a:r>
              <a:rPr lang="en-US" altLang="ja-JP" sz="2000" dirty="0">
                <a:solidFill>
                  <a:srgbClr val="3366FF"/>
                </a:solidFill>
                <a:latin typeface="Calibri Light" panose="020F0302020204030204" pitchFamily="34" charset="0"/>
                <a:cs typeface="Calibri Light" panose="020F0302020204030204" pitchFamily="34" charset="0"/>
              </a:rPr>
              <a:t>PFF</a:t>
            </a:r>
            <a:r>
              <a:rPr lang="en-US" altLang="ja-JP" sz="2000" dirty="0">
                <a:latin typeface="Calibri Light" panose="020F0302020204030204" pitchFamily="34" charset="0"/>
                <a:cs typeface="Calibri Light" panose="020F0302020204030204" pitchFamily="34" charset="0"/>
              </a:rPr>
              <a:t>)</a:t>
            </a:r>
            <a:r>
              <a:rPr lang="en-US" altLang="ja-JP" sz="2000" dirty="0">
                <a:solidFill>
                  <a:srgbClr val="3366FF"/>
                </a:solidFill>
                <a:latin typeface="Calibri Light" panose="020F0302020204030204" pitchFamily="34" charset="0"/>
                <a:cs typeface="Calibri Light" panose="020F0302020204030204" pitchFamily="34" charset="0"/>
              </a:rPr>
              <a:t> </a:t>
            </a:r>
            <a:r>
              <a:rPr lang="en-US" altLang="ja-JP" sz="2000" dirty="0">
                <a:solidFill>
                  <a:srgbClr val="0000FF"/>
                </a:solidFill>
                <a:latin typeface="Calibri Light" panose="020F0302020204030204" pitchFamily="34" charset="0"/>
                <a:cs typeface="Calibri Light" panose="020F0302020204030204" pitchFamily="34" charset="0"/>
              </a:rPr>
              <a:t>rate</a:t>
            </a:r>
            <a:r>
              <a:rPr lang="en-US" altLang="ja-JP" sz="2000" dirty="0">
                <a:latin typeface="Calibri Light" panose="020F0302020204030204" pitchFamily="34" charset="0"/>
                <a:cs typeface="Calibri Light" panose="020F0302020204030204" pitchFamily="34" charset="0"/>
              </a:rPr>
              <a:t> and use local replacement policy</a:t>
            </a:r>
          </a:p>
          <a:p>
            <a:pPr marL="457200" indent="-457200">
              <a:buFont typeface="+mj-lt"/>
              <a:buAutoNum type="arabicPeriod"/>
            </a:pPr>
            <a:r>
              <a:rPr lang="en-US" altLang="zh-CN" sz="2000" dirty="0">
                <a:latin typeface="Calibri Light" panose="020F0302020204030204" pitchFamily="34" charset="0"/>
                <a:cs typeface="Calibri Light" panose="020F0302020204030204" pitchFamily="34" charset="0"/>
              </a:rPr>
              <a:t>Install enough physical memory (hardware)</a:t>
            </a:r>
          </a:p>
          <a:p>
            <a:pPr marL="457200" indent="-457200">
              <a:buFont typeface="+mj-lt"/>
              <a:buAutoNum type="arabicPeriod"/>
            </a:pPr>
            <a:r>
              <a:rPr lang="en-US" altLang="zh-CN" sz="2000" dirty="0">
                <a:latin typeface="Calibri Light" panose="020F0302020204030204" pitchFamily="34" charset="0"/>
                <a:cs typeface="Calibri Light" panose="020F0302020204030204" pitchFamily="34" charset="0"/>
              </a:rPr>
              <a:t>Install faster hard disk</a:t>
            </a:r>
          </a:p>
        </p:txBody>
      </p:sp>
      <p:sp>
        <p:nvSpPr>
          <p:cNvPr id="6" name="文本框 5">
            <a:extLst>
              <a:ext uri="{FF2B5EF4-FFF2-40B4-BE49-F238E27FC236}">
                <a16:creationId xmlns:a16="http://schemas.microsoft.com/office/drawing/2014/main" id="{5325BC13-72B9-41E3-A67E-8ED0222097CF}"/>
              </a:ext>
            </a:extLst>
          </p:cNvPr>
          <p:cNvSpPr txBox="1"/>
          <p:nvPr/>
        </p:nvSpPr>
        <p:spPr>
          <a:xfrm rot="20199263">
            <a:off x="1616405" y="2405671"/>
            <a:ext cx="3377015" cy="369332"/>
          </a:xfrm>
          <a:prstGeom prst="rect">
            <a:avLst/>
          </a:prstGeom>
          <a:noFill/>
        </p:spPr>
        <p:txBody>
          <a:bodyPr wrap="square">
            <a:spAutoFit/>
          </a:bodyPr>
          <a:lstStyle/>
          <a:p>
            <a:r>
              <a:rPr lang="en-US" altLang="zh-CN" sz="1600" dirty="0">
                <a:solidFill>
                  <a:srgbClr val="231F20"/>
                </a:solidFill>
                <a:latin typeface="Palatino-Roman"/>
              </a:rPr>
              <a:t>CPU </a:t>
            </a:r>
            <a:r>
              <a:rPr lang="en-US" altLang="zh-CN" sz="1800" dirty="0">
                <a:solidFill>
                  <a:srgbClr val="231F20"/>
                </a:solidFill>
                <a:latin typeface="Palatino-Roman"/>
              </a:rPr>
              <a:t>utilization also increases</a:t>
            </a:r>
            <a:endParaRPr lang="zh-CN" altLang="en-US" dirty="0"/>
          </a:p>
        </p:txBody>
      </p:sp>
      <p:sp>
        <p:nvSpPr>
          <p:cNvPr id="10" name="文本框 9">
            <a:extLst>
              <a:ext uri="{FF2B5EF4-FFF2-40B4-BE49-F238E27FC236}">
                <a16:creationId xmlns:a16="http://schemas.microsoft.com/office/drawing/2014/main" id="{D3A953F3-EF69-48AB-98C0-FC1256B63F3E}"/>
              </a:ext>
            </a:extLst>
          </p:cNvPr>
          <p:cNvSpPr txBox="1"/>
          <p:nvPr/>
        </p:nvSpPr>
        <p:spPr>
          <a:xfrm rot="3098854">
            <a:off x="5108806" y="3244334"/>
            <a:ext cx="2407356" cy="369332"/>
          </a:xfrm>
          <a:prstGeom prst="rect">
            <a:avLst/>
          </a:prstGeom>
          <a:noFill/>
        </p:spPr>
        <p:txBody>
          <a:bodyPr wrap="square">
            <a:spAutoFit/>
          </a:bodyPr>
          <a:lstStyle/>
          <a:p>
            <a:r>
              <a:rPr lang="en-US" altLang="zh-CN" sz="1600" dirty="0">
                <a:solidFill>
                  <a:srgbClr val="FF0000"/>
                </a:solidFill>
                <a:latin typeface="Palatino-Roman"/>
              </a:rPr>
              <a:t>CPU </a:t>
            </a:r>
            <a:r>
              <a:rPr lang="en-US" altLang="zh-CN" sz="1800" dirty="0">
                <a:solidFill>
                  <a:srgbClr val="FF0000"/>
                </a:solidFill>
                <a:latin typeface="Palatino-Roman"/>
              </a:rPr>
              <a:t>utilization drops </a:t>
            </a:r>
            <a:endParaRPr lang="zh-CN" altLang="en-US" dirty="0"/>
          </a:p>
        </p:txBody>
      </p:sp>
    </p:spTree>
    <p:extLst>
      <p:ext uri="{BB962C8B-B14F-4D97-AF65-F5344CB8AC3E}">
        <p14:creationId xmlns:p14="http://schemas.microsoft.com/office/powerpoint/2010/main" val="2249724443"/>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Grp="1" noChangeArrowheads="1"/>
          </p:cNvSpPr>
          <p:nvPr>
            <p:ph type="title"/>
          </p:nvPr>
        </p:nvSpPr>
        <p:spPr>
          <a:xfrm>
            <a:off x="796925" y="163513"/>
            <a:ext cx="7889875" cy="576262"/>
          </a:xfrm>
        </p:spPr>
        <p:txBody>
          <a:bodyPr/>
          <a:lstStyle/>
          <a:p>
            <a:pPr eaLnBrk="1" hangingPunct="1"/>
            <a:r>
              <a:rPr lang="en-US" altLang="en-US"/>
              <a:t>Page-Fault Frequency</a:t>
            </a:r>
          </a:p>
        </p:txBody>
      </p:sp>
      <p:sp>
        <p:nvSpPr>
          <p:cNvPr id="109571" name="Rectangle 3"/>
          <p:cNvSpPr>
            <a:spLocks noGrp="1" noChangeArrowheads="1"/>
          </p:cNvSpPr>
          <p:nvPr>
            <p:ph type="body" idx="1"/>
          </p:nvPr>
        </p:nvSpPr>
        <p:spPr>
          <a:xfrm>
            <a:off x="888069" y="997555"/>
            <a:ext cx="7296925" cy="2013273"/>
          </a:xfrm>
        </p:spPr>
        <p:txBody>
          <a:bodyPr/>
          <a:lstStyle/>
          <a:p>
            <a:r>
              <a:rPr lang="en-US" altLang="en-US" sz="2400" dirty="0">
                <a:latin typeface="Calibri Light" panose="020F0302020204030204" pitchFamily="34" charset="0"/>
                <a:cs typeface="Calibri Light" panose="020F0302020204030204" pitchFamily="34" charset="0"/>
              </a:rPr>
              <a:t>If actual rate too low, process loses frame (we think too many frames assigned, remove some frames)</a:t>
            </a:r>
          </a:p>
          <a:p>
            <a:r>
              <a:rPr lang="en-US" altLang="en-US" sz="2400" dirty="0">
                <a:latin typeface="Calibri Light" panose="020F0302020204030204" pitchFamily="34" charset="0"/>
                <a:cs typeface="Calibri Light" panose="020F0302020204030204" pitchFamily="34" charset="0"/>
              </a:rPr>
              <a:t>If actual rate too high, process gains frame</a:t>
            </a:r>
          </a:p>
        </p:txBody>
      </p:sp>
      <p:pic>
        <p:nvPicPr>
          <p:cNvPr id="109572" name="Picture 1" descr="9_21.pd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25515" y="2438055"/>
            <a:ext cx="5594464" cy="323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681137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014892" y="4362034"/>
            <a:ext cx="3335389" cy="2450224"/>
          </a:xfrm>
          <a:prstGeom prst="rect">
            <a:avLst/>
          </a:prstGeom>
          <a:noFill/>
          <a:ln w="9525">
            <a:solidFill>
              <a:schemeClr val="bg2"/>
            </a:solidFill>
            <a:miter lim="800000"/>
            <a:headEnd/>
            <a:tailEnd/>
          </a:ln>
          <a:extLst>
            <a:ext uri="{909E8E84-426E-40DD-AFC4-6F175D3DCCD1}">
              <a14:hiddenFill xmlns:a14="http://schemas.microsoft.com/office/drawing/2010/main">
                <a:solidFill>
                  <a:srgbClr val="FFFFFF"/>
                </a:solidFill>
              </a14:hiddenFill>
            </a:ext>
          </a:extLst>
        </p:spPr>
      </p:pic>
      <p:pic>
        <p:nvPicPr>
          <p:cNvPr id="82947" name="Picture 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67621" y="4264705"/>
            <a:ext cx="3581400" cy="2386013"/>
          </a:xfrm>
          <a:prstGeom prst="rect">
            <a:avLst/>
          </a:prstGeom>
          <a:noFill/>
          <a:ln w="9525">
            <a:solidFill>
              <a:schemeClr val="bg2"/>
            </a:solidFill>
            <a:miter lim="800000"/>
            <a:headEnd/>
            <a:tailEnd/>
          </a:ln>
          <a:extLst>
            <a:ext uri="{909E8E84-426E-40DD-AFC4-6F175D3DCCD1}">
              <a14:hiddenFill xmlns:a14="http://schemas.microsoft.com/office/drawing/2010/main">
                <a:solidFill>
                  <a:srgbClr val="FFFFFF"/>
                </a:solidFill>
              </a14:hiddenFill>
            </a:ext>
          </a:extLst>
        </p:spPr>
      </p:pic>
      <p:sp>
        <p:nvSpPr>
          <p:cNvPr id="82945" name="Title 1"/>
          <p:cNvSpPr>
            <a:spLocks noGrp="1"/>
          </p:cNvSpPr>
          <p:nvPr>
            <p:ph type="title"/>
          </p:nvPr>
        </p:nvSpPr>
        <p:spPr>
          <a:xfrm>
            <a:off x="865188" y="277813"/>
            <a:ext cx="7821612" cy="576262"/>
          </a:xfrm>
        </p:spPr>
        <p:txBody>
          <a:bodyPr/>
          <a:lstStyle/>
          <a:p>
            <a:pPr eaLnBrk="1" hangingPunct="1"/>
            <a:r>
              <a:rPr lang="en-US" altLang="en-US" dirty="0"/>
              <a:t>Real-Time CPU Scheduling</a:t>
            </a:r>
          </a:p>
        </p:txBody>
      </p:sp>
      <p:sp>
        <p:nvSpPr>
          <p:cNvPr id="82946" name="Content Placeholder 2"/>
          <p:cNvSpPr>
            <a:spLocks noGrp="1"/>
          </p:cNvSpPr>
          <p:nvPr>
            <p:ph idx="1"/>
          </p:nvPr>
        </p:nvSpPr>
        <p:spPr>
          <a:xfrm>
            <a:off x="374755" y="896287"/>
            <a:ext cx="8164561" cy="4859494"/>
          </a:xfrm>
        </p:spPr>
        <p:txBody>
          <a:bodyPr/>
          <a:lstStyle/>
          <a:p>
            <a:r>
              <a:rPr lang="en-US" altLang="en-US" dirty="0">
                <a:solidFill>
                  <a:srgbClr val="0000FF"/>
                </a:solidFill>
              </a:rPr>
              <a:t>Event latency </a:t>
            </a:r>
            <a:r>
              <a:rPr lang="en-US" altLang="en-US" dirty="0"/>
              <a:t>– the amount of time that elapses from when an event occurs to when it is serviced.</a:t>
            </a:r>
          </a:p>
          <a:p>
            <a:r>
              <a:rPr lang="en-US" altLang="en-US" dirty="0"/>
              <a:t>Two types of latencies affect performance</a:t>
            </a:r>
          </a:p>
          <a:p>
            <a:pPr marL="539750" lvl="1" indent="-274638">
              <a:buFont typeface="Arial" pitchFamily="34" charset="0"/>
              <a:buAutoNum type="arabicPeriod"/>
            </a:pPr>
            <a:r>
              <a:rPr lang="en-US" altLang="en-US" dirty="0">
                <a:solidFill>
                  <a:srgbClr val="FF0000"/>
                </a:solidFill>
              </a:rPr>
              <a:t>Interrupt latency </a:t>
            </a:r>
            <a:r>
              <a:rPr lang="en-US" altLang="en-US" dirty="0"/>
              <a:t>– time from arrival of interrupt to start of kernel </a:t>
            </a:r>
            <a:r>
              <a:rPr lang="en-US" altLang="en-US" dirty="0">
                <a:solidFill>
                  <a:srgbClr val="0000FF"/>
                </a:solidFill>
              </a:rPr>
              <a:t>interrupt service routine</a:t>
            </a:r>
            <a:r>
              <a:rPr lang="en-US" altLang="en-US" dirty="0">
                <a:solidFill>
                  <a:srgbClr val="FF0000"/>
                </a:solidFill>
              </a:rPr>
              <a:t> (ISR) </a:t>
            </a:r>
            <a:r>
              <a:rPr lang="en-US" altLang="en-US" dirty="0"/>
              <a:t>that services interrupt</a:t>
            </a:r>
          </a:p>
          <a:p>
            <a:pPr marL="539750" lvl="1" indent="-274638">
              <a:buFont typeface="Arial" pitchFamily="34" charset="0"/>
              <a:buAutoNum type="arabicPeriod"/>
            </a:pPr>
            <a:r>
              <a:rPr lang="en-US" altLang="en-US" dirty="0">
                <a:solidFill>
                  <a:srgbClr val="FF0000"/>
                </a:solidFill>
              </a:rPr>
              <a:t>Dispatch latency</a:t>
            </a:r>
            <a:r>
              <a:rPr lang="en-US" altLang="en-US" dirty="0"/>
              <a:t>(</a:t>
            </a:r>
            <a:r>
              <a:rPr lang="zh-CN" altLang="en-US" dirty="0"/>
              <a:t>调度延迟</a:t>
            </a:r>
            <a:r>
              <a:rPr lang="en-US" altLang="en-US" dirty="0"/>
              <a:t>) – time for  scheduler to take current process off CPU  and switch to another</a:t>
            </a:r>
          </a:p>
          <a:p>
            <a:endParaRPr lang="en-US" altLang="en-US" dirty="0"/>
          </a:p>
          <a:p>
            <a:pPr lvl="1">
              <a:buFont typeface="Monotype Sorts" pitchFamily="-84" charset="2"/>
              <a:buNone/>
            </a:pPr>
            <a:r>
              <a:rPr lang="en-US" altLang="en-US" dirty="0"/>
              <a:t> </a:t>
            </a:r>
          </a:p>
        </p:txBody>
      </p:sp>
      <p:sp>
        <p:nvSpPr>
          <p:cNvPr id="9" name="Rectangle 8"/>
          <p:cNvSpPr/>
          <p:nvPr/>
        </p:nvSpPr>
        <p:spPr bwMode="auto">
          <a:xfrm>
            <a:off x="6140357" y="5196558"/>
            <a:ext cx="1084458" cy="258868"/>
          </a:xfrm>
          <a:prstGeom prst="rect">
            <a:avLst/>
          </a:prstGeom>
          <a:noFill/>
          <a:ln w="9525" cap="flat" cmpd="sng" algn="ctr">
            <a:solidFill>
              <a:srgbClr val="FF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dirty="0">
              <a:ln>
                <a:noFill/>
              </a:ln>
              <a:solidFill>
                <a:schemeClr val="tx1"/>
              </a:solidFill>
              <a:effectLst/>
              <a:latin typeface="Calibri Light" panose="020F0302020204030204" pitchFamily="34" charset="0"/>
            </a:endParaRPr>
          </a:p>
        </p:txBody>
      </p:sp>
      <p:sp>
        <p:nvSpPr>
          <p:cNvPr id="12" name="Rectangle 11"/>
          <p:cNvSpPr/>
          <p:nvPr/>
        </p:nvSpPr>
        <p:spPr bwMode="auto">
          <a:xfrm>
            <a:off x="4825857" y="4816323"/>
            <a:ext cx="1084458" cy="258868"/>
          </a:xfrm>
          <a:prstGeom prst="rect">
            <a:avLst/>
          </a:prstGeom>
          <a:noFill/>
          <a:ln w="9525" cap="flat" cmpd="sng" algn="ctr">
            <a:solidFill>
              <a:srgbClr val="FF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dirty="0">
              <a:ln>
                <a:noFill/>
              </a:ln>
              <a:solidFill>
                <a:schemeClr val="tx1"/>
              </a:solidFill>
              <a:effectLst/>
              <a:latin typeface="Calibri Light" panose="020F0302020204030204" pitchFamily="34" charset="0"/>
            </a:endParaRPr>
          </a:p>
        </p:txBody>
      </p:sp>
      <p:sp>
        <p:nvSpPr>
          <p:cNvPr id="13" name="Rectangle 12"/>
          <p:cNvSpPr/>
          <p:nvPr/>
        </p:nvSpPr>
        <p:spPr bwMode="auto">
          <a:xfrm>
            <a:off x="1433492" y="4790108"/>
            <a:ext cx="1084458" cy="258868"/>
          </a:xfrm>
          <a:prstGeom prst="rect">
            <a:avLst/>
          </a:prstGeom>
          <a:noFill/>
          <a:ln w="9525" cap="flat" cmpd="sng" algn="ctr">
            <a:solidFill>
              <a:srgbClr val="FF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dirty="0">
              <a:ln>
                <a:noFill/>
              </a:ln>
              <a:solidFill>
                <a:schemeClr val="tx1"/>
              </a:solidFill>
              <a:effectLst/>
              <a:latin typeface="Calibri Light" panose="020F0302020204030204" pitchFamily="34" charset="0"/>
            </a:endParaRPr>
          </a:p>
        </p:txBody>
      </p:sp>
    </p:spTree>
    <p:extLst>
      <p:ext uri="{BB962C8B-B14F-4D97-AF65-F5344CB8AC3E}">
        <p14:creationId xmlns:p14="http://schemas.microsoft.com/office/powerpoint/2010/main" val="304047896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98120" y="2961132"/>
            <a:ext cx="8610600" cy="201295"/>
            <a:chOff x="198120" y="2961132"/>
            <a:chExt cx="8610600" cy="201295"/>
          </a:xfrm>
        </p:grpSpPr>
        <p:sp>
          <p:nvSpPr>
            <p:cNvPr id="3" name="object 3"/>
            <p:cNvSpPr/>
            <p:nvPr/>
          </p:nvSpPr>
          <p:spPr>
            <a:xfrm>
              <a:off x="198120" y="2961132"/>
              <a:ext cx="2871470" cy="201295"/>
            </a:xfrm>
            <a:custGeom>
              <a:avLst/>
              <a:gdLst/>
              <a:ahLst/>
              <a:cxnLst/>
              <a:rect l="l" t="t" r="r" b="b"/>
              <a:pathLst>
                <a:path w="2871470" h="201294">
                  <a:moveTo>
                    <a:pt x="2871216" y="0"/>
                  </a:moveTo>
                  <a:lnTo>
                    <a:pt x="0" y="0"/>
                  </a:lnTo>
                  <a:lnTo>
                    <a:pt x="0" y="201167"/>
                  </a:lnTo>
                  <a:lnTo>
                    <a:pt x="2871216" y="201167"/>
                  </a:lnTo>
                  <a:lnTo>
                    <a:pt x="2871216" y="0"/>
                  </a:lnTo>
                  <a:close/>
                </a:path>
              </a:pathLst>
            </a:custGeom>
            <a:solidFill>
              <a:srgbClr val="336699"/>
            </a:solidFill>
          </p:spPr>
          <p:txBody>
            <a:bodyPr wrap="square" lIns="0" tIns="0" rIns="0" bIns="0" rtlCol="0"/>
            <a:lstStyle/>
            <a:p>
              <a:endParaRPr/>
            </a:p>
          </p:txBody>
        </p:sp>
        <p:sp>
          <p:nvSpPr>
            <p:cNvPr id="4" name="object 4"/>
            <p:cNvSpPr/>
            <p:nvPr/>
          </p:nvSpPr>
          <p:spPr>
            <a:xfrm>
              <a:off x="3069336" y="2961132"/>
              <a:ext cx="2870200" cy="201295"/>
            </a:xfrm>
            <a:custGeom>
              <a:avLst/>
              <a:gdLst/>
              <a:ahLst/>
              <a:cxnLst/>
              <a:rect l="l" t="t" r="r" b="b"/>
              <a:pathLst>
                <a:path w="2870200" h="201294">
                  <a:moveTo>
                    <a:pt x="2869691" y="0"/>
                  </a:moveTo>
                  <a:lnTo>
                    <a:pt x="0" y="0"/>
                  </a:lnTo>
                  <a:lnTo>
                    <a:pt x="0" y="201167"/>
                  </a:lnTo>
                  <a:lnTo>
                    <a:pt x="2869691" y="201167"/>
                  </a:lnTo>
                  <a:lnTo>
                    <a:pt x="2869691" y="0"/>
                  </a:lnTo>
                  <a:close/>
                </a:path>
              </a:pathLst>
            </a:custGeom>
            <a:solidFill>
              <a:srgbClr val="99CCFF"/>
            </a:solidFill>
          </p:spPr>
          <p:txBody>
            <a:bodyPr wrap="square" lIns="0" tIns="0" rIns="0" bIns="0" rtlCol="0"/>
            <a:lstStyle/>
            <a:p>
              <a:endParaRPr/>
            </a:p>
          </p:txBody>
        </p:sp>
        <p:sp>
          <p:nvSpPr>
            <p:cNvPr id="5" name="object 5"/>
            <p:cNvSpPr/>
            <p:nvPr/>
          </p:nvSpPr>
          <p:spPr>
            <a:xfrm>
              <a:off x="5939028" y="2961132"/>
              <a:ext cx="2870200" cy="201295"/>
            </a:xfrm>
            <a:custGeom>
              <a:avLst/>
              <a:gdLst/>
              <a:ahLst/>
              <a:cxnLst/>
              <a:rect l="l" t="t" r="r" b="b"/>
              <a:pathLst>
                <a:path w="2870200" h="201294">
                  <a:moveTo>
                    <a:pt x="2869692" y="0"/>
                  </a:moveTo>
                  <a:lnTo>
                    <a:pt x="0" y="0"/>
                  </a:lnTo>
                  <a:lnTo>
                    <a:pt x="0" y="201167"/>
                  </a:lnTo>
                  <a:lnTo>
                    <a:pt x="2869692" y="201167"/>
                  </a:lnTo>
                  <a:lnTo>
                    <a:pt x="2869692" y="0"/>
                  </a:lnTo>
                  <a:close/>
                </a:path>
              </a:pathLst>
            </a:custGeom>
            <a:solidFill>
              <a:srgbClr val="336699"/>
            </a:solidFill>
          </p:spPr>
          <p:txBody>
            <a:bodyPr wrap="square" lIns="0" tIns="0" rIns="0" bIns="0" rtlCol="0"/>
            <a:lstStyle/>
            <a:p>
              <a:endParaRPr/>
            </a:p>
          </p:txBody>
        </p:sp>
      </p:grpSp>
      <p:sp>
        <p:nvSpPr>
          <p:cNvPr id="6" name="object 6"/>
          <p:cNvSpPr txBox="1"/>
          <p:nvPr/>
        </p:nvSpPr>
        <p:spPr>
          <a:xfrm>
            <a:off x="6684391" y="6619747"/>
            <a:ext cx="2323465" cy="177800"/>
          </a:xfrm>
          <a:prstGeom prst="rect">
            <a:avLst/>
          </a:prstGeom>
        </p:spPr>
        <p:txBody>
          <a:bodyPr vert="horz" wrap="square" lIns="0" tIns="12065" rIns="0" bIns="0" rtlCol="0">
            <a:spAutoFit/>
          </a:bodyPr>
          <a:lstStyle/>
          <a:p>
            <a:pPr marL="12700">
              <a:lnSpc>
                <a:spcPct val="100000"/>
              </a:lnSpc>
              <a:spcBef>
                <a:spcPts val="95"/>
              </a:spcBef>
            </a:pPr>
            <a:r>
              <a:rPr sz="1000" b="1" dirty="0">
                <a:solidFill>
                  <a:srgbClr val="336699"/>
                </a:solidFill>
                <a:latin typeface="Arial"/>
                <a:cs typeface="Arial"/>
              </a:rPr>
              <a:t>Silberschatz,</a:t>
            </a:r>
            <a:r>
              <a:rPr sz="1000" b="1" spc="-40" dirty="0">
                <a:solidFill>
                  <a:srgbClr val="336699"/>
                </a:solidFill>
                <a:latin typeface="Arial"/>
                <a:cs typeface="Arial"/>
              </a:rPr>
              <a:t> </a:t>
            </a:r>
            <a:r>
              <a:rPr sz="1000" b="1" dirty="0">
                <a:solidFill>
                  <a:srgbClr val="336699"/>
                </a:solidFill>
                <a:latin typeface="Arial"/>
                <a:cs typeface="Arial"/>
              </a:rPr>
              <a:t>Galvin</a:t>
            </a:r>
            <a:r>
              <a:rPr sz="1000" b="1" spc="-45" dirty="0">
                <a:solidFill>
                  <a:srgbClr val="336699"/>
                </a:solidFill>
                <a:latin typeface="Arial"/>
                <a:cs typeface="Arial"/>
              </a:rPr>
              <a:t> </a:t>
            </a:r>
            <a:r>
              <a:rPr sz="1000" b="1" dirty="0">
                <a:solidFill>
                  <a:srgbClr val="336699"/>
                </a:solidFill>
                <a:latin typeface="Arial"/>
                <a:cs typeface="Arial"/>
              </a:rPr>
              <a:t>and</a:t>
            </a:r>
            <a:r>
              <a:rPr sz="1000" b="1" spc="-20" dirty="0">
                <a:solidFill>
                  <a:srgbClr val="336699"/>
                </a:solidFill>
                <a:latin typeface="Arial"/>
                <a:cs typeface="Arial"/>
              </a:rPr>
              <a:t> </a:t>
            </a:r>
            <a:r>
              <a:rPr sz="1000" b="1" dirty="0">
                <a:solidFill>
                  <a:srgbClr val="336699"/>
                </a:solidFill>
                <a:latin typeface="Arial"/>
                <a:cs typeface="Arial"/>
              </a:rPr>
              <a:t>Gagne</a:t>
            </a:r>
            <a:r>
              <a:rPr sz="1000" b="1" spc="-25" dirty="0">
                <a:solidFill>
                  <a:srgbClr val="336699"/>
                </a:solidFill>
                <a:latin typeface="Arial"/>
                <a:cs typeface="Arial"/>
              </a:rPr>
              <a:t> </a:t>
            </a:r>
            <a:r>
              <a:rPr sz="1000" b="1" spc="-20" dirty="0">
                <a:solidFill>
                  <a:srgbClr val="336699"/>
                </a:solidFill>
                <a:latin typeface="Arial"/>
                <a:cs typeface="Arial"/>
              </a:rPr>
              <a:t>©2018</a:t>
            </a:r>
            <a:endParaRPr sz="1000">
              <a:latin typeface="Arial"/>
              <a:cs typeface="Arial"/>
            </a:endParaRPr>
          </a:p>
        </p:txBody>
      </p:sp>
      <p:sp>
        <p:nvSpPr>
          <p:cNvPr id="7" name="object 7"/>
          <p:cNvSpPr txBox="1"/>
          <p:nvPr/>
        </p:nvSpPr>
        <p:spPr>
          <a:xfrm>
            <a:off x="80467" y="6645046"/>
            <a:ext cx="2596515" cy="177800"/>
          </a:xfrm>
          <a:prstGeom prst="rect">
            <a:avLst/>
          </a:prstGeom>
        </p:spPr>
        <p:txBody>
          <a:bodyPr vert="horz" wrap="square" lIns="0" tIns="12065" rIns="0" bIns="0" rtlCol="0">
            <a:spAutoFit/>
          </a:bodyPr>
          <a:lstStyle/>
          <a:p>
            <a:pPr marL="38100">
              <a:lnSpc>
                <a:spcPct val="100000"/>
              </a:lnSpc>
              <a:spcBef>
                <a:spcPts val="95"/>
              </a:spcBef>
            </a:pPr>
            <a:r>
              <a:rPr sz="1000" b="1" dirty="0">
                <a:solidFill>
                  <a:srgbClr val="336699"/>
                </a:solidFill>
                <a:latin typeface="Arial"/>
                <a:cs typeface="Arial"/>
              </a:rPr>
              <a:t>Operating</a:t>
            </a:r>
            <a:r>
              <a:rPr sz="1000" b="1" spc="-20" dirty="0">
                <a:solidFill>
                  <a:srgbClr val="336699"/>
                </a:solidFill>
                <a:latin typeface="Arial"/>
                <a:cs typeface="Arial"/>
              </a:rPr>
              <a:t> </a:t>
            </a:r>
            <a:r>
              <a:rPr sz="1000" b="1" dirty="0">
                <a:solidFill>
                  <a:srgbClr val="336699"/>
                </a:solidFill>
                <a:latin typeface="Arial"/>
                <a:cs typeface="Arial"/>
              </a:rPr>
              <a:t>System</a:t>
            </a:r>
            <a:r>
              <a:rPr sz="1000" b="1" spc="-20" dirty="0">
                <a:solidFill>
                  <a:srgbClr val="336699"/>
                </a:solidFill>
                <a:latin typeface="Arial"/>
                <a:cs typeface="Arial"/>
              </a:rPr>
              <a:t> </a:t>
            </a:r>
            <a:r>
              <a:rPr sz="1000" b="1" dirty="0">
                <a:solidFill>
                  <a:srgbClr val="336699"/>
                </a:solidFill>
                <a:latin typeface="Arial"/>
                <a:cs typeface="Arial"/>
              </a:rPr>
              <a:t>Concepts</a:t>
            </a:r>
            <a:r>
              <a:rPr sz="1000" b="1" spc="-15" dirty="0">
                <a:solidFill>
                  <a:srgbClr val="336699"/>
                </a:solidFill>
                <a:latin typeface="Arial"/>
                <a:cs typeface="Arial"/>
              </a:rPr>
              <a:t> </a:t>
            </a:r>
            <a:r>
              <a:rPr sz="1000" b="1" dirty="0">
                <a:solidFill>
                  <a:srgbClr val="336699"/>
                </a:solidFill>
                <a:latin typeface="Arial"/>
                <a:cs typeface="Arial"/>
              </a:rPr>
              <a:t>–</a:t>
            </a:r>
            <a:r>
              <a:rPr sz="1000" b="1" spc="-20" dirty="0">
                <a:solidFill>
                  <a:srgbClr val="336699"/>
                </a:solidFill>
                <a:latin typeface="Arial"/>
                <a:cs typeface="Arial"/>
              </a:rPr>
              <a:t> </a:t>
            </a:r>
            <a:r>
              <a:rPr sz="1000" b="1" dirty="0">
                <a:solidFill>
                  <a:srgbClr val="336699"/>
                </a:solidFill>
                <a:latin typeface="Arial"/>
                <a:cs typeface="Arial"/>
              </a:rPr>
              <a:t>10</a:t>
            </a:r>
            <a:r>
              <a:rPr sz="975" b="1" baseline="25641" dirty="0">
                <a:solidFill>
                  <a:srgbClr val="336699"/>
                </a:solidFill>
                <a:latin typeface="Arial"/>
                <a:cs typeface="Arial"/>
              </a:rPr>
              <a:t>th</a:t>
            </a:r>
            <a:r>
              <a:rPr sz="975" b="1" spc="97" baseline="25641" dirty="0">
                <a:solidFill>
                  <a:srgbClr val="336699"/>
                </a:solidFill>
                <a:latin typeface="Arial"/>
                <a:cs typeface="Arial"/>
              </a:rPr>
              <a:t> </a:t>
            </a:r>
            <a:r>
              <a:rPr sz="1000" b="1" spc="-10" dirty="0">
                <a:solidFill>
                  <a:srgbClr val="336699"/>
                </a:solidFill>
                <a:latin typeface="Arial"/>
                <a:cs typeface="Arial"/>
              </a:rPr>
              <a:t>Edition</a:t>
            </a:r>
            <a:endParaRPr sz="1000">
              <a:latin typeface="Arial"/>
              <a:cs typeface="Arial"/>
            </a:endParaRPr>
          </a:p>
        </p:txBody>
      </p:sp>
      <p:sp>
        <p:nvSpPr>
          <p:cNvPr id="8" name="object 8"/>
          <p:cNvSpPr txBox="1">
            <a:spLocks noGrp="1"/>
          </p:cNvSpPr>
          <p:nvPr>
            <p:ph type="title"/>
          </p:nvPr>
        </p:nvSpPr>
        <p:spPr>
          <a:xfrm>
            <a:off x="1813941" y="1557909"/>
            <a:ext cx="5516245" cy="1336040"/>
          </a:xfrm>
          <a:prstGeom prst="rect">
            <a:avLst/>
          </a:prstGeom>
        </p:spPr>
        <p:txBody>
          <a:bodyPr vert="horz" wrap="square" lIns="0" tIns="12065" rIns="0" bIns="0" rtlCol="0">
            <a:spAutoFit/>
          </a:bodyPr>
          <a:lstStyle/>
          <a:p>
            <a:pPr algn="ctr">
              <a:lnSpc>
                <a:spcPct val="100000"/>
              </a:lnSpc>
              <a:spcBef>
                <a:spcPts val="95"/>
              </a:spcBef>
            </a:pPr>
            <a:r>
              <a:rPr sz="4300" dirty="0"/>
              <a:t>Chapter</a:t>
            </a:r>
            <a:r>
              <a:rPr sz="4300" spc="-200" dirty="0"/>
              <a:t> </a:t>
            </a:r>
            <a:r>
              <a:rPr sz="4300" spc="-25" dirty="0"/>
              <a:t>13:</a:t>
            </a:r>
            <a:endParaRPr sz="4300"/>
          </a:p>
          <a:p>
            <a:pPr algn="ctr">
              <a:lnSpc>
                <a:spcPct val="100000"/>
              </a:lnSpc>
            </a:pPr>
            <a:r>
              <a:rPr sz="4300" spc="-30" dirty="0"/>
              <a:t>File-</a:t>
            </a:r>
            <a:r>
              <a:rPr sz="4300" dirty="0"/>
              <a:t>System</a:t>
            </a:r>
            <a:r>
              <a:rPr sz="4300" spc="30" dirty="0"/>
              <a:t> </a:t>
            </a:r>
            <a:r>
              <a:rPr sz="4300" spc="-10" dirty="0"/>
              <a:t>Interface</a:t>
            </a:r>
            <a:endParaRPr sz="4300"/>
          </a:p>
        </p:txBody>
      </p:sp>
    </p:spTree>
    <p:extLst>
      <p:ext uri="{BB962C8B-B14F-4D97-AF65-F5344CB8AC3E}">
        <p14:creationId xmlns:p14="http://schemas.microsoft.com/office/powerpoint/2010/main" val="1675757680"/>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16585" rIns="0" bIns="0" rtlCol="0">
            <a:spAutoFit/>
          </a:bodyPr>
          <a:lstStyle/>
          <a:p>
            <a:pPr marL="3263265">
              <a:lnSpc>
                <a:spcPct val="100000"/>
              </a:lnSpc>
              <a:spcBef>
                <a:spcPts val="100"/>
              </a:spcBef>
            </a:pPr>
            <a:r>
              <a:rPr spc="-10" dirty="0"/>
              <a:t>Outline</a:t>
            </a:r>
          </a:p>
        </p:txBody>
      </p:sp>
      <p:sp>
        <p:nvSpPr>
          <p:cNvPr id="4" name="object 4"/>
          <p:cNvSpPr txBox="1">
            <a:spLocks noGrp="1"/>
          </p:cNvSpPr>
          <p:nvPr>
            <p:ph type="dt" sz="half" idx="4294967295"/>
          </p:nvPr>
        </p:nvSpPr>
        <p:spPr>
          <a:xfrm>
            <a:off x="6684391" y="6631730"/>
            <a:ext cx="2323465" cy="167004"/>
          </a:xfrm>
          <a:prstGeom prst="rect">
            <a:avLst/>
          </a:prstGeom>
        </p:spPr>
        <p:txBody>
          <a:bodyPr vert="horz" wrap="square" lIns="0" tIns="0" rIns="0" bIns="0" rtlCol="0">
            <a:spAutoFit/>
          </a:bodyPr>
          <a:lstStyle/>
          <a:p>
            <a:pPr marL="12700">
              <a:lnSpc>
                <a:spcPct val="100000"/>
              </a:lnSpc>
            </a:pPr>
            <a:r>
              <a:rPr dirty="0"/>
              <a:t>Silberschatz,</a:t>
            </a:r>
            <a:r>
              <a:rPr spc="-40" dirty="0"/>
              <a:t> </a:t>
            </a:r>
            <a:r>
              <a:rPr dirty="0"/>
              <a:t>Galvin</a:t>
            </a:r>
            <a:r>
              <a:rPr spc="-45" dirty="0"/>
              <a:t> </a:t>
            </a:r>
            <a:r>
              <a:rPr dirty="0"/>
              <a:t>and</a:t>
            </a:r>
            <a:r>
              <a:rPr spc="-20" dirty="0"/>
              <a:t> </a:t>
            </a:r>
            <a:r>
              <a:rPr dirty="0"/>
              <a:t>Gagne</a:t>
            </a:r>
            <a:r>
              <a:rPr spc="-25" dirty="0"/>
              <a:t> </a:t>
            </a:r>
            <a:r>
              <a:rPr spc="-20" dirty="0"/>
              <a:t>©2018</a:t>
            </a:r>
          </a:p>
        </p:txBody>
      </p:sp>
      <p:sp>
        <p:nvSpPr>
          <p:cNvPr id="5" name="object 5"/>
          <p:cNvSpPr txBox="1">
            <a:spLocks noGrp="1"/>
          </p:cNvSpPr>
          <p:nvPr>
            <p:ph type="sldNum" sz="quarter" idx="4294967295"/>
          </p:nvPr>
        </p:nvSpPr>
        <p:spPr>
          <a:xfrm>
            <a:off x="4310253" y="6657028"/>
            <a:ext cx="379095" cy="167004"/>
          </a:xfrm>
          <a:prstGeom prst="rect">
            <a:avLst/>
          </a:prstGeom>
        </p:spPr>
        <p:txBody>
          <a:bodyPr vert="horz" wrap="square" lIns="0" tIns="0" rIns="0" bIns="0" rtlCol="0">
            <a:spAutoFit/>
          </a:bodyPr>
          <a:lstStyle/>
          <a:p>
            <a:pPr marL="12700">
              <a:lnSpc>
                <a:spcPct val="100000"/>
              </a:lnSpc>
            </a:pPr>
            <a:r>
              <a:rPr spc="-10" dirty="0"/>
              <a:t>13.</a:t>
            </a:r>
            <a:fld id="{81D60167-4931-47E6-BA6A-407CBD079E47}" type="slidenum">
              <a:rPr spc="-10" dirty="0"/>
              <a:t>131</a:t>
            </a:fld>
            <a:endParaRPr spc="-10" dirty="0"/>
          </a:p>
        </p:txBody>
      </p:sp>
      <p:sp>
        <p:nvSpPr>
          <p:cNvPr id="6" name="object 6"/>
          <p:cNvSpPr txBox="1">
            <a:spLocks noGrp="1"/>
          </p:cNvSpPr>
          <p:nvPr>
            <p:ph type="ftr" sz="quarter" idx="4294967295"/>
          </p:nvPr>
        </p:nvSpPr>
        <p:spPr>
          <a:xfrm>
            <a:off x="264668" y="6664103"/>
            <a:ext cx="2545715" cy="167640"/>
          </a:xfrm>
          <a:prstGeom prst="rect">
            <a:avLst/>
          </a:prstGeom>
        </p:spPr>
        <p:txBody>
          <a:bodyPr vert="horz" wrap="square" lIns="0" tIns="635" rIns="0" bIns="0" rtlCol="0">
            <a:spAutoFit/>
          </a:bodyPr>
          <a:lstStyle/>
          <a:p>
            <a:pPr marL="12700">
              <a:lnSpc>
                <a:spcPct val="100000"/>
              </a:lnSpc>
              <a:spcBef>
                <a:spcPts val="5"/>
              </a:spcBef>
            </a:pPr>
            <a:r>
              <a:rPr dirty="0"/>
              <a:t>Operating</a:t>
            </a:r>
            <a:r>
              <a:rPr spc="-20" dirty="0"/>
              <a:t> </a:t>
            </a:r>
            <a:r>
              <a:rPr dirty="0"/>
              <a:t>System</a:t>
            </a:r>
            <a:r>
              <a:rPr spc="-20" dirty="0"/>
              <a:t> </a:t>
            </a:r>
            <a:r>
              <a:rPr dirty="0"/>
              <a:t>Concepts</a:t>
            </a:r>
            <a:r>
              <a:rPr spc="-10" dirty="0"/>
              <a:t> </a:t>
            </a:r>
            <a:r>
              <a:rPr dirty="0"/>
              <a:t>–</a:t>
            </a:r>
            <a:r>
              <a:rPr spc="-25" dirty="0"/>
              <a:t> </a:t>
            </a:r>
            <a:r>
              <a:rPr dirty="0"/>
              <a:t>10</a:t>
            </a:r>
            <a:r>
              <a:rPr sz="975" baseline="25641" dirty="0"/>
              <a:t>th</a:t>
            </a:r>
            <a:r>
              <a:rPr sz="975" spc="104" baseline="25641" dirty="0"/>
              <a:t> </a:t>
            </a:r>
            <a:r>
              <a:rPr sz="1000" spc="-10" dirty="0"/>
              <a:t>Edition</a:t>
            </a:r>
            <a:endParaRPr sz="1000"/>
          </a:p>
        </p:txBody>
      </p:sp>
      <p:sp>
        <p:nvSpPr>
          <p:cNvPr id="3" name="object 3"/>
          <p:cNvSpPr txBox="1"/>
          <p:nvPr/>
        </p:nvSpPr>
        <p:spPr>
          <a:xfrm>
            <a:off x="616102" y="1044016"/>
            <a:ext cx="4321175" cy="2784475"/>
          </a:xfrm>
          <a:prstGeom prst="rect">
            <a:avLst/>
          </a:prstGeom>
        </p:spPr>
        <p:txBody>
          <a:bodyPr vert="horz" wrap="square" lIns="0" tIns="12065" rIns="0" bIns="0" rtlCol="0">
            <a:spAutoFit/>
          </a:bodyPr>
          <a:lstStyle/>
          <a:p>
            <a:pPr marL="281305" indent="-268605">
              <a:lnSpc>
                <a:spcPct val="100000"/>
              </a:lnSpc>
              <a:spcBef>
                <a:spcPts val="95"/>
              </a:spcBef>
              <a:buClr>
                <a:srgbClr val="993300"/>
              </a:buClr>
              <a:buSzPct val="108928"/>
              <a:buFont typeface="Wingdings"/>
              <a:buChar char=""/>
              <a:tabLst>
                <a:tab pos="281305" algn="l"/>
              </a:tabLst>
            </a:pPr>
            <a:r>
              <a:rPr sz="2800" dirty="0">
                <a:latin typeface="Calibri Light"/>
                <a:cs typeface="Calibri Light"/>
              </a:rPr>
              <a:t>File</a:t>
            </a:r>
            <a:r>
              <a:rPr sz="2800" spc="-15" dirty="0">
                <a:latin typeface="Calibri Light"/>
                <a:cs typeface="Calibri Light"/>
              </a:rPr>
              <a:t> </a:t>
            </a:r>
            <a:r>
              <a:rPr sz="2800" spc="-10" dirty="0">
                <a:latin typeface="Calibri Light"/>
                <a:cs typeface="Calibri Light"/>
              </a:rPr>
              <a:t>Concept</a:t>
            </a:r>
            <a:endParaRPr sz="2800">
              <a:latin typeface="Calibri Light"/>
              <a:cs typeface="Calibri Light"/>
            </a:endParaRPr>
          </a:p>
          <a:p>
            <a:pPr marL="281940" indent="-269240">
              <a:lnSpc>
                <a:spcPct val="100000"/>
              </a:lnSpc>
              <a:spcBef>
                <a:spcPts val="305"/>
              </a:spcBef>
              <a:buClr>
                <a:srgbClr val="993300"/>
              </a:buClr>
              <a:buSzPct val="108928"/>
              <a:buFont typeface="Wingdings"/>
              <a:buChar char=""/>
              <a:tabLst>
                <a:tab pos="281940" algn="l"/>
              </a:tabLst>
            </a:pPr>
            <a:r>
              <a:rPr sz="2800" dirty="0">
                <a:latin typeface="Calibri Light"/>
                <a:cs typeface="Calibri Light"/>
              </a:rPr>
              <a:t>Access</a:t>
            </a:r>
            <a:r>
              <a:rPr sz="2800" spc="-65" dirty="0">
                <a:latin typeface="Calibri Light"/>
                <a:cs typeface="Calibri Light"/>
              </a:rPr>
              <a:t> </a:t>
            </a:r>
            <a:r>
              <a:rPr sz="2800" spc="-10" dirty="0">
                <a:latin typeface="Calibri Light"/>
                <a:cs typeface="Calibri Light"/>
              </a:rPr>
              <a:t>Methods</a:t>
            </a:r>
            <a:endParaRPr sz="2800">
              <a:latin typeface="Calibri Light"/>
              <a:cs typeface="Calibri Light"/>
            </a:endParaRPr>
          </a:p>
          <a:p>
            <a:pPr marL="281940" indent="-269240">
              <a:lnSpc>
                <a:spcPct val="100000"/>
              </a:lnSpc>
              <a:spcBef>
                <a:spcPts val="300"/>
              </a:spcBef>
              <a:buClr>
                <a:srgbClr val="993300"/>
              </a:buClr>
              <a:buSzPct val="108928"/>
              <a:buFont typeface="Wingdings"/>
              <a:buChar char=""/>
              <a:tabLst>
                <a:tab pos="281940" algn="l"/>
              </a:tabLst>
            </a:pPr>
            <a:r>
              <a:rPr sz="2800" dirty="0">
                <a:latin typeface="Calibri Light"/>
                <a:cs typeface="Calibri Light"/>
              </a:rPr>
              <a:t>Disk</a:t>
            </a:r>
            <a:r>
              <a:rPr sz="2800" spc="-30" dirty="0">
                <a:latin typeface="Calibri Light"/>
                <a:cs typeface="Calibri Light"/>
              </a:rPr>
              <a:t> </a:t>
            </a:r>
            <a:r>
              <a:rPr sz="2800" dirty="0">
                <a:latin typeface="Calibri Light"/>
                <a:cs typeface="Calibri Light"/>
              </a:rPr>
              <a:t>and</a:t>
            </a:r>
            <a:r>
              <a:rPr sz="2800" spc="-50" dirty="0">
                <a:latin typeface="Calibri Light"/>
                <a:cs typeface="Calibri Light"/>
              </a:rPr>
              <a:t> </a:t>
            </a:r>
            <a:r>
              <a:rPr sz="2800" dirty="0">
                <a:latin typeface="Calibri Light"/>
                <a:cs typeface="Calibri Light"/>
              </a:rPr>
              <a:t>Directory</a:t>
            </a:r>
            <a:r>
              <a:rPr sz="2800" spc="-20" dirty="0">
                <a:latin typeface="Calibri Light"/>
                <a:cs typeface="Calibri Light"/>
              </a:rPr>
              <a:t> </a:t>
            </a:r>
            <a:r>
              <a:rPr sz="2800" spc="-10" dirty="0">
                <a:latin typeface="Calibri Light"/>
                <a:cs typeface="Calibri Light"/>
              </a:rPr>
              <a:t>Structure</a:t>
            </a:r>
            <a:endParaRPr sz="2800">
              <a:latin typeface="Calibri Light"/>
              <a:cs typeface="Calibri Light"/>
            </a:endParaRPr>
          </a:p>
          <a:p>
            <a:pPr marL="281305" indent="-268605">
              <a:lnSpc>
                <a:spcPct val="100000"/>
              </a:lnSpc>
              <a:spcBef>
                <a:spcPts val="300"/>
              </a:spcBef>
              <a:buClr>
                <a:srgbClr val="993300"/>
              </a:buClr>
              <a:buSzPct val="108928"/>
              <a:buFont typeface="Wingdings"/>
              <a:buChar char=""/>
              <a:tabLst>
                <a:tab pos="281305" algn="l"/>
              </a:tabLst>
            </a:pPr>
            <a:r>
              <a:rPr sz="2800" spc="-10" dirty="0">
                <a:latin typeface="Calibri Light"/>
                <a:cs typeface="Calibri Light"/>
              </a:rPr>
              <a:t>File-</a:t>
            </a:r>
            <a:r>
              <a:rPr sz="2800" dirty="0">
                <a:latin typeface="Calibri Light"/>
                <a:cs typeface="Calibri Light"/>
              </a:rPr>
              <a:t>System</a:t>
            </a:r>
            <a:r>
              <a:rPr sz="2800" spc="-40" dirty="0">
                <a:latin typeface="Calibri Light"/>
                <a:cs typeface="Calibri Light"/>
              </a:rPr>
              <a:t> </a:t>
            </a:r>
            <a:r>
              <a:rPr sz="2800" spc="-10" dirty="0">
                <a:latin typeface="Calibri Light"/>
                <a:cs typeface="Calibri Light"/>
              </a:rPr>
              <a:t>Mounting</a:t>
            </a:r>
            <a:endParaRPr sz="2800">
              <a:latin typeface="Calibri Light"/>
              <a:cs typeface="Calibri Light"/>
            </a:endParaRPr>
          </a:p>
          <a:p>
            <a:pPr marL="281940" indent="-269240">
              <a:lnSpc>
                <a:spcPct val="100000"/>
              </a:lnSpc>
              <a:spcBef>
                <a:spcPts val="300"/>
              </a:spcBef>
              <a:buClr>
                <a:srgbClr val="993300"/>
              </a:buClr>
              <a:buSzPct val="108928"/>
              <a:buFont typeface="Wingdings"/>
              <a:buChar char=""/>
              <a:tabLst>
                <a:tab pos="281940" algn="l"/>
              </a:tabLst>
            </a:pPr>
            <a:r>
              <a:rPr sz="2800" dirty="0">
                <a:latin typeface="Calibri Light"/>
                <a:cs typeface="Calibri Light"/>
              </a:rPr>
              <a:t>File</a:t>
            </a:r>
            <a:r>
              <a:rPr sz="2800" spc="-25" dirty="0">
                <a:latin typeface="Calibri Light"/>
                <a:cs typeface="Calibri Light"/>
              </a:rPr>
              <a:t> </a:t>
            </a:r>
            <a:r>
              <a:rPr sz="2800" spc="-10" dirty="0">
                <a:latin typeface="Calibri Light"/>
                <a:cs typeface="Calibri Light"/>
              </a:rPr>
              <a:t>Sharing</a:t>
            </a:r>
            <a:endParaRPr sz="2800">
              <a:latin typeface="Calibri Light"/>
              <a:cs typeface="Calibri Light"/>
            </a:endParaRPr>
          </a:p>
          <a:p>
            <a:pPr marL="281940" indent="-269240">
              <a:lnSpc>
                <a:spcPct val="100000"/>
              </a:lnSpc>
              <a:spcBef>
                <a:spcPts val="300"/>
              </a:spcBef>
              <a:buClr>
                <a:srgbClr val="993300"/>
              </a:buClr>
              <a:buSzPct val="108928"/>
              <a:buFont typeface="Wingdings"/>
              <a:buChar char=""/>
              <a:tabLst>
                <a:tab pos="281940" algn="l"/>
              </a:tabLst>
            </a:pPr>
            <a:r>
              <a:rPr sz="2800" spc="-10" dirty="0">
                <a:latin typeface="Calibri Light"/>
                <a:cs typeface="Calibri Light"/>
              </a:rPr>
              <a:t>Protection</a:t>
            </a:r>
            <a:endParaRPr sz="2800">
              <a:latin typeface="Calibri Light"/>
              <a:cs typeface="Calibri Light"/>
            </a:endParaRPr>
          </a:p>
        </p:txBody>
      </p:sp>
    </p:spTree>
    <p:extLst>
      <p:ext uri="{BB962C8B-B14F-4D97-AF65-F5344CB8AC3E}">
        <p14:creationId xmlns:p14="http://schemas.microsoft.com/office/powerpoint/2010/main" val="337635581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15951" rIns="0" bIns="0" rtlCol="0">
            <a:spAutoFit/>
          </a:bodyPr>
          <a:lstStyle/>
          <a:p>
            <a:pPr marL="2491105">
              <a:lnSpc>
                <a:spcPct val="100000"/>
              </a:lnSpc>
              <a:spcBef>
                <a:spcPts val="100"/>
              </a:spcBef>
            </a:pPr>
            <a:r>
              <a:rPr spc="-10" dirty="0"/>
              <a:t>Objectives</a:t>
            </a:r>
          </a:p>
        </p:txBody>
      </p:sp>
      <p:sp>
        <p:nvSpPr>
          <p:cNvPr id="4" name="object 4"/>
          <p:cNvSpPr txBox="1">
            <a:spLocks noGrp="1"/>
          </p:cNvSpPr>
          <p:nvPr>
            <p:ph type="dt" sz="half" idx="4294967295"/>
          </p:nvPr>
        </p:nvSpPr>
        <p:spPr>
          <a:xfrm>
            <a:off x="6684391" y="6631730"/>
            <a:ext cx="2323465" cy="167004"/>
          </a:xfrm>
          <a:prstGeom prst="rect">
            <a:avLst/>
          </a:prstGeom>
        </p:spPr>
        <p:txBody>
          <a:bodyPr vert="horz" wrap="square" lIns="0" tIns="0" rIns="0" bIns="0" rtlCol="0">
            <a:spAutoFit/>
          </a:bodyPr>
          <a:lstStyle/>
          <a:p>
            <a:pPr marL="12700">
              <a:lnSpc>
                <a:spcPct val="100000"/>
              </a:lnSpc>
            </a:pPr>
            <a:r>
              <a:rPr dirty="0"/>
              <a:t>Silberschatz,</a:t>
            </a:r>
            <a:r>
              <a:rPr spc="-40" dirty="0"/>
              <a:t> </a:t>
            </a:r>
            <a:r>
              <a:rPr dirty="0"/>
              <a:t>Galvin</a:t>
            </a:r>
            <a:r>
              <a:rPr spc="-45" dirty="0"/>
              <a:t> </a:t>
            </a:r>
            <a:r>
              <a:rPr dirty="0"/>
              <a:t>and</a:t>
            </a:r>
            <a:r>
              <a:rPr spc="-20" dirty="0"/>
              <a:t> </a:t>
            </a:r>
            <a:r>
              <a:rPr dirty="0"/>
              <a:t>Gagne</a:t>
            </a:r>
            <a:r>
              <a:rPr spc="-25" dirty="0"/>
              <a:t> </a:t>
            </a:r>
            <a:r>
              <a:rPr spc="-20" dirty="0"/>
              <a:t>©2018</a:t>
            </a:r>
          </a:p>
        </p:txBody>
      </p:sp>
      <p:sp>
        <p:nvSpPr>
          <p:cNvPr id="5" name="object 5"/>
          <p:cNvSpPr txBox="1">
            <a:spLocks noGrp="1"/>
          </p:cNvSpPr>
          <p:nvPr>
            <p:ph type="sldNum" sz="quarter" idx="4294967295"/>
          </p:nvPr>
        </p:nvSpPr>
        <p:spPr>
          <a:xfrm>
            <a:off x="4310253" y="6657028"/>
            <a:ext cx="379095" cy="167004"/>
          </a:xfrm>
          <a:prstGeom prst="rect">
            <a:avLst/>
          </a:prstGeom>
        </p:spPr>
        <p:txBody>
          <a:bodyPr vert="horz" wrap="square" lIns="0" tIns="0" rIns="0" bIns="0" rtlCol="0">
            <a:spAutoFit/>
          </a:bodyPr>
          <a:lstStyle/>
          <a:p>
            <a:pPr marL="12700">
              <a:lnSpc>
                <a:spcPct val="100000"/>
              </a:lnSpc>
            </a:pPr>
            <a:r>
              <a:rPr spc="-10" dirty="0"/>
              <a:t>13.</a:t>
            </a:r>
            <a:fld id="{81D60167-4931-47E6-BA6A-407CBD079E47}" type="slidenum">
              <a:rPr spc="-10" dirty="0"/>
              <a:t>132</a:t>
            </a:fld>
            <a:endParaRPr spc="-10" dirty="0"/>
          </a:p>
        </p:txBody>
      </p:sp>
      <p:sp>
        <p:nvSpPr>
          <p:cNvPr id="6" name="object 6"/>
          <p:cNvSpPr txBox="1">
            <a:spLocks noGrp="1"/>
          </p:cNvSpPr>
          <p:nvPr>
            <p:ph type="ftr" sz="quarter" idx="4294967295"/>
          </p:nvPr>
        </p:nvSpPr>
        <p:spPr>
          <a:xfrm>
            <a:off x="264668" y="6664103"/>
            <a:ext cx="2545715" cy="167640"/>
          </a:xfrm>
          <a:prstGeom prst="rect">
            <a:avLst/>
          </a:prstGeom>
        </p:spPr>
        <p:txBody>
          <a:bodyPr vert="horz" wrap="square" lIns="0" tIns="635" rIns="0" bIns="0" rtlCol="0">
            <a:spAutoFit/>
          </a:bodyPr>
          <a:lstStyle/>
          <a:p>
            <a:pPr marL="12700">
              <a:lnSpc>
                <a:spcPct val="100000"/>
              </a:lnSpc>
              <a:spcBef>
                <a:spcPts val="5"/>
              </a:spcBef>
            </a:pPr>
            <a:r>
              <a:rPr dirty="0"/>
              <a:t>Operating</a:t>
            </a:r>
            <a:r>
              <a:rPr spc="-20" dirty="0"/>
              <a:t> </a:t>
            </a:r>
            <a:r>
              <a:rPr dirty="0"/>
              <a:t>System</a:t>
            </a:r>
            <a:r>
              <a:rPr spc="-20" dirty="0"/>
              <a:t> </a:t>
            </a:r>
            <a:r>
              <a:rPr dirty="0"/>
              <a:t>Concepts</a:t>
            </a:r>
            <a:r>
              <a:rPr spc="-10" dirty="0"/>
              <a:t> </a:t>
            </a:r>
            <a:r>
              <a:rPr dirty="0"/>
              <a:t>–</a:t>
            </a:r>
            <a:r>
              <a:rPr spc="-25" dirty="0"/>
              <a:t> </a:t>
            </a:r>
            <a:r>
              <a:rPr dirty="0"/>
              <a:t>10</a:t>
            </a:r>
            <a:r>
              <a:rPr sz="975" baseline="25641" dirty="0"/>
              <a:t>th</a:t>
            </a:r>
            <a:r>
              <a:rPr sz="975" spc="104" baseline="25641" dirty="0"/>
              <a:t> </a:t>
            </a:r>
            <a:r>
              <a:rPr sz="1000" spc="-10" dirty="0"/>
              <a:t>Edition</a:t>
            </a:r>
            <a:endParaRPr sz="1000"/>
          </a:p>
        </p:txBody>
      </p:sp>
      <p:sp>
        <p:nvSpPr>
          <p:cNvPr id="3" name="object 3"/>
          <p:cNvSpPr txBox="1"/>
          <p:nvPr/>
        </p:nvSpPr>
        <p:spPr>
          <a:xfrm>
            <a:off x="685291" y="1030985"/>
            <a:ext cx="7401559" cy="1974850"/>
          </a:xfrm>
          <a:prstGeom prst="rect">
            <a:avLst/>
          </a:prstGeom>
        </p:spPr>
        <p:txBody>
          <a:bodyPr vert="horz" wrap="square" lIns="0" tIns="12700" rIns="0" bIns="0" rtlCol="0">
            <a:spAutoFit/>
          </a:bodyPr>
          <a:lstStyle/>
          <a:p>
            <a:pPr marL="286385" indent="-273685">
              <a:lnSpc>
                <a:spcPct val="100000"/>
              </a:lnSpc>
              <a:spcBef>
                <a:spcPts val="100"/>
              </a:spcBef>
              <a:buClr>
                <a:srgbClr val="993300"/>
              </a:buClr>
              <a:buSzPct val="110416"/>
              <a:buFont typeface="Wingdings"/>
              <a:buChar char=""/>
              <a:tabLst>
                <a:tab pos="286385" algn="l"/>
              </a:tabLst>
            </a:pPr>
            <a:r>
              <a:rPr sz="2400" dirty="0">
                <a:latin typeface="Calibri Light"/>
                <a:cs typeface="Calibri Light"/>
              </a:rPr>
              <a:t>To</a:t>
            </a:r>
            <a:r>
              <a:rPr sz="2400" spc="-35" dirty="0">
                <a:latin typeface="Calibri Light"/>
                <a:cs typeface="Calibri Light"/>
              </a:rPr>
              <a:t> </a:t>
            </a:r>
            <a:r>
              <a:rPr sz="2400" dirty="0">
                <a:latin typeface="Calibri Light"/>
                <a:cs typeface="Calibri Light"/>
              </a:rPr>
              <a:t>explain</a:t>
            </a:r>
            <a:r>
              <a:rPr sz="2400" spc="-55" dirty="0">
                <a:latin typeface="Calibri Light"/>
                <a:cs typeface="Calibri Light"/>
              </a:rPr>
              <a:t> </a:t>
            </a:r>
            <a:r>
              <a:rPr sz="2400" dirty="0">
                <a:latin typeface="Calibri Light"/>
                <a:cs typeface="Calibri Light"/>
              </a:rPr>
              <a:t>the</a:t>
            </a:r>
            <a:r>
              <a:rPr sz="2400" spc="-30" dirty="0">
                <a:latin typeface="Calibri Light"/>
                <a:cs typeface="Calibri Light"/>
              </a:rPr>
              <a:t> </a:t>
            </a:r>
            <a:r>
              <a:rPr sz="2400" dirty="0">
                <a:latin typeface="Calibri Light"/>
                <a:cs typeface="Calibri Light"/>
              </a:rPr>
              <a:t>function</a:t>
            </a:r>
            <a:r>
              <a:rPr sz="2400" spc="-40" dirty="0">
                <a:latin typeface="Calibri Light"/>
                <a:cs typeface="Calibri Light"/>
              </a:rPr>
              <a:t> </a:t>
            </a:r>
            <a:r>
              <a:rPr sz="2400" dirty="0">
                <a:latin typeface="Calibri Light"/>
                <a:cs typeface="Calibri Light"/>
              </a:rPr>
              <a:t>of</a:t>
            </a:r>
            <a:r>
              <a:rPr sz="2400" spc="-40" dirty="0">
                <a:latin typeface="Calibri Light"/>
                <a:cs typeface="Calibri Light"/>
              </a:rPr>
              <a:t> </a:t>
            </a:r>
            <a:r>
              <a:rPr sz="2400" dirty="0">
                <a:latin typeface="Calibri Light"/>
                <a:cs typeface="Calibri Light"/>
              </a:rPr>
              <a:t>file</a:t>
            </a:r>
            <a:r>
              <a:rPr sz="2400" spc="-40" dirty="0">
                <a:latin typeface="Calibri Light"/>
                <a:cs typeface="Calibri Light"/>
              </a:rPr>
              <a:t> </a:t>
            </a:r>
            <a:r>
              <a:rPr sz="2400" spc="-10" dirty="0">
                <a:latin typeface="Calibri Light"/>
                <a:cs typeface="Calibri Light"/>
              </a:rPr>
              <a:t>systems</a:t>
            </a:r>
            <a:endParaRPr sz="2400">
              <a:latin typeface="Calibri Light"/>
              <a:cs typeface="Calibri Light"/>
            </a:endParaRPr>
          </a:p>
          <a:p>
            <a:pPr marL="286385" indent="-273685">
              <a:lnSpc>
                <a:spcPct val="100000"/>
              </a:lnSpc>
              <a:spcBef>
                <a:spcPts val="300"/>
              </a:spcBef>
              <a:buClr>
                <a:srgbClr val="993300"/>
              </a:buClr>
              <a:buSzPct val="110416"/>
              <a:buFont typeface="Wingdings"/>
              <a:buChar char=""/>
              <a:tabLst>
                <a:tab pos="286385" algn="l"/>
              </a:tabLst>
            </a:pPr>
            <a:r>
              <a:rPr sz="2400" dirty="0">
                <a:latin typeface="Calibri Light"/>
                <a:cs typeface="Calibri Light"/>
              </a:rPr>
              <a:t>To</a:t>
            </a:r>
            <a:r>
              <a:rPr sz="2400" spc="-45" dirty="0">
                <a:latin typeface="Calibri Light"/>
                <a:cs typeface="Calibri Light"/>
              </a:rPr>
              <a:t> </a:t>
            </a:r>
            <a:r>
              <a:rPr sz="2400" dirty="0">
                <a:latin typeface="Calibri Light"/>
                <a:cs typeface="Calibri Light"/>
              </a:rPr>
              <a:t>describe</a:t>
            </a:r>
            <a:r>
              <a:rPr sz="2400" spc="-40" dirty="0">
                <a:latin typeface="Calibri Light"/>
                <a:cs typeface="Calibri Light"/>
              </a:rPr>
              <a:t> </a:t>
            </a:r>
            <a:r>
              <a:rPr sz="2400" dirty="0">
                <a:latin typeface="Calibri Light"/>
                <a:cs typeface="Calibri Light"/>
              </a:rPr>
              <a:t>the</a:t>
            </a:r>
            <a:r>
              <a:rPr sz="2400" spc="-45" dirty="0">
                <a:latin typeface="Calibri Light"/>
                <a:cs typeface="Calibri Light"/>
              </a:rPr>
              <a:t> </a:t>
            </a:r>
            <a:r>
              <a:rPr sz="2400" dirty="0">
                <a:latin typeface="Calibri Light"/>
                <a:cs typeface="Calibri Light"/>
              </a:rPr>
              <a:t>interfaces</a:t>
            </a:r>
            <a:r>
              <a:rPr sz="2400" spc="-50" dirty="0">
                <a:latin typeface="Calibri Light"/>
                <a:cs typeface="Calibri Light"/>
              </a:rPr>
              <a:t> </a:t>
            </a:r>
            <a:r>
              <a:rPr sz="2400" dirty="0">
                <a:latin typeface="Calibri Light"/>
                <a:cs typeface="Calibri Light"/>
              </a:rPr>
              <a:t>to</a:t>
            </a:r>
            <a:r>
              <a:rPr sz="2400" spc="-40" dirty="0">
                <a:latin typeface="Calibri Light"/>
                <a:cs typeface="Calibri Light"/>
              </a:rPr>
              <a:t> </a:t>
            </a:r>
            <a:r>
              <a:rPr sz="2400" dirty="0">
                <a:latin typeface="Calibri Light"/>
                <a:cs typeface="Calibri Light"/>
              </a:rPr>
              <a:t>file</a:t>
            </a:r>
            <a:r>
              <a:rPr sz="2400" spc="-65" dirty="0">
                <a:latin typeface="Calibri Light"/>
                <a:cs typeface="Calibri Light"/>
              </a:rPr>
              <a:t> </a:t>
            </a:r>
            <a:r>
              <a:rPr sz="2400" spc="-10" dirty="0">
                <a:latin typeface="Calibri Light"/>
                <a:cs typeface="Calibri Light"/>
              </a:rPr>
              <a:t>systems</a:t>
            </a:r>
            <a:endParaRPr sz="2400">
              <a:latin typeface="Calibri Light"/>
              <a:cs typeface="Calibri Light"/>
            </a:endParaRPr>
          </a:p>
          <a:p>
            <a:pPr marL="286385" indent="-273685">
              <a:lnSpc>
                <a:spcPct val="100000"/>
              </a:lnSpc>
              <a:spcBef>
                <a:spcPts val="300"/>
              </a:spcBef>
              <a:buClr>
                <a:srgbClr val="993300"/>
              </a:buClr>
              <a:buSzPct val="110416"/>
              <a:buFont typeface="Wingdings"/>
              <a:buChar char=""/>
              <a:tabLst>
                <a:tab pos="286385" algn="l"/>
              </a:tabLst>
            </a:pPr>
            <a:r>
              <a:rPr sz="2400" dirty="0">
                <a:latin typeface="Calibri Light"/>
                <a:cs typeface="Calibri Light"/>
              </a:rPr>
              <a:t>To</a:t>
            </a:r>
            <a:r>
              <a:rPr sz="2400" spc="-30" dirty="0">
                <a:latin typeface="Calibri Light"/>
                <a:cs typeface="Calibri Light"/>
              </a:rPr>
              <a:t> </a:t>
            </a:r>
            <a:r>
              <a:rPr sz="2400" dirty="0">
                <a:latin typeface="Calibri Light"/>
                <a:cs typeface="Calibri Light"/>
              </a:rPr>
              <a:t>discuss</a:t>
            </a:r>
            <a:r>
              <a:rPr sz="2400" spc="-30" dirty="0">
                <a:latin typeface="Calibri Light"/>
                <a:cs typeface="Calibri Light"/>
              </a:rPr>
              <a:t> </a:t>
            </a:r>
            <a:r>
              <a:rPr sz="2400" spc="-10" dirty="0">
                <a:latin typeface="Calibri Light"/>
                <a:cs typeface="Calibri Light"/>
              </a:rPr>
              <a:t>file-</a:t>
            </a:r>
            <a:r>
              <a:rPr sz="2400" dirty="0">
                <a:latin typeface="Calibri Light"/>
                <a:cs typeface="Calibri Light"/>
              </a:rPr>
              <a:t>system</a:t>
            </a:r>
            <a:r>
              <a:rPr sz="2400" spc="-35" dirty="0">
                <a:latin typeface="Calibri Light"/>
                <a:cs typeface="Calibri Light"/>
              </a:rPr>
              <a:t> </a:t>
            </a:r>
            <a:r>
              <a:rPr sz="2400" dirty="0">
                <a:latin typeface="Calibri Light"/>
                <a:cs typeface="Calibri Light"/>
              </a:rPr>
              <a:t>design</a:t>
            </a:r>
            <a:r>
              <a:rPr sz="2400" spc="-20" dirty="0">
                <a:latin typeface="Calibri Light"/>
                <a:cs typeface="Calibri Light"/>
              </a:rPr>
              <a:t> </a:t>
            </a:r>
            <a:r>
              <a:rPr sz="2400" dirty="0">
                <a:latin typeface="Calibri Light"/>
                <a:cs typeface="Calibri Light"/>
              </a:rPr>
              <a:t>tradeoffs,</a:t>
            </a:r>
            <a:r>
              <a:rPr sz="2400" spc="-55" dirty="0">
                <a:latin typeface="Calibri Light"/>
                <a:cs typeface="Calibri Light"/>
              </a:rPr>
              <a:t> </a:t>
            </a:r>
            <a:r>
              <a:rPr sz="2400" dirty="0">
                <a:latin typeface="Calibri Light"/>
                <a:cs typeface="Calibri Light"/>
              </a:rPr>
              <a:t>including</a:t>
            </a:r>
            <a:r>
              <a:rPr sz="2400" spc="-30" dirty="0">
                <a:latin typeface="Calibri Light"/>
                <a:cs typeface="Calibri Light"/>
              </a:rPr>
              <a:t> </a:t>
            </a:r>
            <a:r>
              <a:rPr sz="2400" spc="-10" dirty="0">
                <a:latin typeface="Calibri Light"/>
                <a:cs typeface="Calibri Light"/>
              </a:rPr>
              <a:t>access</a:t>
            </a:r>
            <a:endParaRPr sz="2400">
              <a:latin typeface="Calibri Light"/>
              <a:cs typeface="Calibri Light"/>
            </a:endParaRPr>
          </a:p>
          <a:p>
            <a:pPr marL="287020">
              <a:lnSpc>
                <a:spcPct val="100000"/>
              </a:lnSpc>
            </a:pPr>
            <a:r>
              <a:rPr sz="2400" dirty="0">
                <a:latin typeface="Calibri Light"/>
                <a:cs typeface="Calibri Light"/>
              </a:rPr>
              <a:t>methods,</a:t>
            </a:r>
            <a:r>
              <a:rPr sz="2400" spc="-50" dirty="0">
                <a:latin typeface="Calibri Light"/>
                <a:cs typeface="Calibri Light"/>
              </a:rPr>
              <a:t> </a:t>
            </a:r>
            <a:r>
              <a:rPr sz="2400" dirty="0">
                <a:latin typeface="Calibri Light"/>
                <a:cs typeface="Calibri Light"/>
              </a:rPr>
              <a:t>file</a:t>
            </a:r>
            <a:r>
              <a:rPr sz="2400" spc="-65" dirty="0">
                <a:latin typeface="Calibri Light"/>
                <a:cs typeface="Calibri Light"/>
              </a:rPr>
              <a:t> </a:t>
            </a:r>
            <a:r>
              <a:rPr sz="2400" dirty="0">
                <a:latin typeface="Calibri Light"/>
                <a:cs typeface="Calibri Light"/>
              </a:rPr>
              <a:t>sharing,</a:t>
            </a:r>
            <a:r>
              <a:rPr sz="2400" spc="-65" dirty="0">
                <a:latin typeface="Calibri Light"/>
                <a:cs typeface="Calibri Light"/>
              </a:rPr>
              <a:t> </a:t>
            </a:r>
            <a:r>
              <a:rPr sz="2400" dirty="0">
                <a:latin typeface="Calibri Light"/>
                <a:cs typeface="Calibri Light"/>
              </a:rPr>
              <a:t>file</a:t>
            </a:r>
            <a:r>
              <a:rPr sz="2400" spc="-60" dirty="0">
                <a:latin typeface="Calibri Light"/>
                <a:cs typeface="Calibri Light"/>
              </a:rPr>
              <a:t> </a:t>
            </a:r>
            <a:r>
              <a:rPr sz="2400" dirty="0">
                <a:latin typeface="Calibri Light"/>
                <a:cs typeface="Calibri Light"/>
              </a:rPr>
              <a:t>locking,</a:t>
            </a:r>
            <a:r>
              <a:rPr sz="2400" spc="-50" dirty="0">
                <a:latin typeface="Calibri Light"/>
                <a:cs typeface="Calibri Light"/>
              </a:rPr>
              <a:t> </a:t>
            </a:r>
            <a:r>
              <a:rPr sz="2400" dirty="0">
                <a:latin typeface="Calibri Light"/>
                <a:cs typeface="Calibri Light"/>
              </a:rPr>
              <a:t>and</a:t>
            </a:r>
            <a:r>
              <a:rPr sz="2400" spc="-60" dirty="0">
                <a:latin typeface="Calibri Light"/>
                <a:cs typeface="Calibri Light"/>
              </a:rPr>
              <a:t> </a:t>
            </a:r>
            <a:r>
              <a:rPr sz="2400" dirty="0">
                <a:latin typeface="Calibri Light"/>
                <a:cs typeface="Calibri Light"/>
              </a:rPr>
              <a:t>directory</a:t>
            </a:r>
            <a:r>
              <a:rPr sz="2400" spc="-50" dirty="0">
                <a:latin typeface="Calibri Light"/>
                <a:cs typeface="Calibri Light"/>
              </a:rPr>
              <a:t> </a:t>
            </a:r>
            <a:r>
              <a:rPr sz="2400" spc="-10" dirty="0">
                <a:latin typeface="Calibri Light"/>
                <a:cs typeface="Calibri Light"/>
              </a:rPr>
              <a:t>structures</a:t>
            </a:r>
            <a:endParaRPr sz="2400">
              <a:latin typeface="Calibri Light"/>
              <a:cs typeface="Calibri Light"/>
            </a:endParaRPr>
          </a:p>
          <a:p>
            <a:pPr marL="286385" indent="-273685">
              <a:lnSpc>
                <a:spcPct val="100000"/>
              </a:lnSpc>
              <a:spcBef>
                <a:spcPts val="300"/>
              </a:spcBef>
              <a:buClr>
                <a:srgbClr val="993300"/>
              </a:buClr>
              <a:buSzPct val="110416"/>
              <a:buFont typeface="Wingdings"/>
              <a:buChar char=""/>
              <a:tabLst>
                <a:tab pos="286385" algn="l"/>
              </a:tabLst>
            </a:pPr>
            <a:r>
              <a:rPr sz="2400" dirty="0">
                <a:latin typeface="Calibri Light"/>
                <a:cs typeface="Calibri Light"/>
              </a:rPr>
              <a:t>To</a:t>
            </a:r>
            <a:r>
              <a:rPr sz="2400" spc="-25" dirty="0">
                <a:latin typeface="Calibri Light"/>
                <a:cs typeface="Calibri Light"/>
              </a:rPr>
              <a:t> </a:t>
            </a:r>
            <a:r>
              <a:rPr sz="2400" dirty="0">
                <a:latin typeface="Calibri Light"/>
                <a:cs typeface="Calibri Light"/>
              </a:rPr>
              <a:t>explore</a:t>
            </a:r>
            <a:r>
              <a:rPr sz="2400" spc="-35" dirty="0">
                <a:latin typeface="Calibri Light"/>
                <a:cs typeface="Calibri Light"/>
              </a:rPr>
              <a:t> </a:t>
            </a:r>
            <a:r>
              <a:rPr sz="2400" spc="-10" dirty="0">
                <a:latin typeface="Calibri Light"/>
                <a:cs typeface="Calibri Light"/>
              </a:rPr>
              <a:t>file-</a:t>
            </a:r>
            <a:r>
              <a:rPr sz="2400" dirty="0">
                <a:latin typeface="Calibri Light"/>
                <a:cs typeface="Calibri Light"/>
              </a:rPr>
              <a:t>system</a:t>
            </a:r>
            <a:r>
              <a:rPr sz="2400" spc="-40" dirty="0">
                <a:latin typeface="Calibri Light"/>
                <a:cs typeface="Calibri Light"/>
              </a:rPr>
              <a:t> </a:t>
            </a:r>
            <a:r>
              <a:rPr sz="2400" spc="-10" dirty="0">
                <a:latin typeface="Calibri Light"/>
                <a:cs typeface="Calibri Light"/>
              </a:rPr>
              <a:t>protection</a:t>
            </a:r>
            <a:endParaRPr sz="2400">
              <a:latin typeface="Calibri Light"/>
              <a:cs typeface="Calibri Light"/>
            </a:endParaRPr>
          </a:p>
        </p:txBody>
      </p:sp>
    </p:spTree>
    <p:extLst>
      <p:ext uri="{BB962C8B-B14F-4D97-AF65-F5344CB8AC3E}">
        <p14:creationId xmlns:p14="http://schemas.microsoft.com/office/powerpoint/2010/main" val="190709727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16585" rIns="0" bIns="0" rtlCol="0">
            <a:spAutoFit/>
          </a:bodyPr>
          <a:lstStyle/>
          <a:p>
            <a:pPr marL="2347595">
              <a:lnSpc>
                <a:spcPct val="100000"/>
              </a:lnSpc>
              <a:spcBef>
                <a:spcPts val="100"/>
              </a:spcBef>
            </a:pPr>
            <a:r>
              <a:rPr dirty="0"/>
              <a:t>File</a:t>
            </a:r>
            <a:r>
              <a:rPr spc="-45" dirty="0"/>
              <a:t> </a:t>
            </a:r>
            <a:r>
              <a:rPr spc="-10" dirty="0"/>
              <a:t>Concept</a:t>
            </a:r>
          </a:p>
        </p:txBody>
      </p:sp>
      <p:sp>
        <p:nvSpPr>
          <p:cNvPr id="4" name="object 4"/>
          <p:cNvSpPr txBox="1">
            <a:spLocks noGrp="1"/>
          </p:cNvSpPr>
          <p:nvPr>
            <p:ph type="dt" sz="half" idx="4294967295"/>
          </p:nvPr>
        </p:nvSpPr>
        <p:spPr>
          <a:xfrm>
            <a:off x="6684391" y="6631730"/>
            <a:ext cx="2323465" cy="167004"/>
          </a:xfrm>
          <a:prstGeom prst="rect">
            <a:avLst/>
          </a:prstGeom>
        </p:spPr>
        <p:txBody>
          <a:bodyPr vert="horz" wrap="square" lIns="0" tIns="0" rIns="0" bIns="0" rtlCol="0">
            <a:spAutoFit/>
          </a:bodyPr>
          <a:lstStyle/>
          <a:p>
            <a:pPr marL="12700">
              <a:lnSpc>
                <a:spcPct val="100000"/>
              </a:lnSpc>
            </a:pPr>
            <a:r>
              <a:rPr dirty="0"/>
              <a:t>Silberschatz,</a:t>
            </a:r>
            <a:r>
              <a:rPr spc="-40" dirty="0"/>
              <a:t> </a:t>
            </a:r>
            <a:r>
              <a:rPr dirty="0"/>
              <a:t>Galvin</a:t>
            </a:r>
            <a:r>
              <a:rPr spc="-45" dirty="0"/>
              <a:t> </a:t>
            </a:r>
            <a:r>
              <a:rPr dirty="0"/>
              <a:t>and</a:t>
            </a:r>
            <a:r>
              <a:rPr spc="-20" dirty="0"/>
              <a:t> </a:t>
            </a:r>
            <a:r>
              <a:rPr dirty="0"/>
              <a:t>Gagne</a:t>
            </a:r>
            <a:r>
              <a:rPr spc="-25" dirty="0"/>
              <a:t> </a:t>
            </a:r>
            <a:r>
              <a:rPr spc="-20" dirty="0"/>
              <a:t>©2018</a:t>
            </a:r>
          </a:p>
        </p:txBody>
      </p:sp>
      <p:sp>
        <p:nvSpPr>
          <p:cNvPr id="5" name="object 5"/>
          <p:cNvSpPr txBox="1">
            <a:spLocks noGrp="1"/>
          </p:cNvSpPr>
          <p:nvPr>
            <p:ph type="sldNum" sz="quarter" idx="4294967295"/>
          </p:nvPr>
        </p:nvSpPr>
        <p:spPr>
          <a:xfrm>
            <a:off x="4310253" y="6657028"/>
            <a:ext cx="379095" cy="167004"/>
          </a:xfrm>
          <a:prstGeom prst="rect">
            <a:avLst/>
          </a:prstGeom>
        </p:spPr>
        <p:txBody>
          <a:bodyPr vert="horz" wrap="square" lIns="0" tIns="0" rIns="0" bIns="0" rtlCol="0">
            <a:spAutoFit/>
          </a:bodyPr>
          <a:lstStyle/>
          <a:p>
            <a:pPr marL="12700">
              <a:lnSpc>
                <a:spcPct val="100000"/>
              </a:lnSpc>
            </a:pPr>
            <a:r>
              <a:rPr spc="-10" dirty="0"/>
              <a:t>13.</a:t>
            </a:r>
            <a:fld id="{81D60167-4931-47E6-BA6A-407CBD079E47}" type="slidenum">
              <a:rPr spc="-10" dirty="0"/>
              <a:t>133</a:t>
            </a:fld>
            <a:endParaRPr spc="-10" dirty="0"/>
          </a:p>
        </p:txBody>
      </p:sp>
      <p:sp>
        <p:nvSpPr>
          <p:cNvPr id="6" name="object 6"/>
          <p:cNvSpPr txBox="1">
            <a:spLocks noGrp="1"/>
          </p:cNvSpPr>
          <p:nvPr>
            <p:ph type="ftr" sz="quarter" idx="4294967295"/>
          </p:nvPr>
        </p:nvSpPr>
        <p:spPr>
          <a:xfrm>
            <a:off x="264668" y="6664103"/>
            <a:ext cx="2545715" cy="167640"/>
          </a:xfrm>
          <a:prstGeom prst="rect">
            <a:avLst/>
          </a:prstGeom>
        </p:spPr>
        <p:txBody>
          <a:bodyPr vert="horz" wrap="square" lIns="0" tIns="635" rIns="0" bIns="0" rtlCol="0">
            <a:spAutoFit/>
          </a:bodyPr>
          <a:lstStyle/>
          <a:p>
            <a:pPr marL="12700">
              <a:lnSpc>
                <a:spcPct val="100000"/>
              </a:lnSpc>
              <a:spcBef>
                <a:spcPts val="5"/>
              </a:spcBef>
            </a:pPr>
            <a:r>
              <a:rPr dirty="0"/>
              <a:t>Operating</a:t>
            </a:r>
            <a:r>
              <a:rPr spc="-20" dirty="0"/>
              <a:t> </a:t>
            </a:r>
            <a:r>
              <a:rPr dirty="0"/>
              <a:t>System</a:t>
            </a:r>
            <a:r>
              <a:rPr spc="-20" dirty="0"/>
              <a:t> </a:t>
            </a:r>
            <a:r>
              <a:rPr dirty="0"/>
              <a:t>Concepts</a:t>
            </a:r>
            <a:r>
              <a:rPr spc="-10" dirty="0"/>
              <a:t> </a:t>
            </a:r>
            <a:r>
              <a:rPr dirty="0"/>
              <a:t>–</a:t>
            </a:r>
            <a:r>
              <a:rPr spc="-25" dirty="0"/>
              <a:t> </a:t>
            </a:r>
            <a:r>
              <a:rPr dirty="0"/>
              <a:t>10</a:t>
            </a:r>
            <a:r>
              <a:rPr sz="975" baseline="25641" dirty="0"/>
              <a:t>th</a:t>
            </a:r>
            <a:r>
              <a:rPr sz="975" spc="104" baseline="25641" dirty="0"/>
              <a:t> </a:t>
            </a:r>
            <a:r>
              <a:rPr sz="1000" spc="-10" dirty="0"/>
              <a:t>Edition</a:t>
            </a:r>
            <a:endParaRPr sz="1000"/>
          </a:p>
        </p:txBody>
      </p:sp>
      <p:sp>
        <p:nvSpPr>
          <p:cNvPr id="3" name="object 3"/>
          <p:cNvSpPr txBox="1"/>
          <p:nvPr/>
        </p:nvSpPr>
        <p:spPr>
          <a:xfrm>
            <a:off x="609701" y="981583"/>
            <a:ext cx="8111490" cy="5124450"/>
          </a:xfrm>
          <a:prstGeom prst="rect">
            <a:avLst/>
          </a:prstGeom>
        </p:spPr>
        <p:txBody>
          <a:bodyPr vert="horz" wrap="square" lIns="0" tIns="12700" rIns="0" bIns="0" rtlCol="0">
            <a:spAutoFit/>
          </a:bodyPr>
          <a:lstStyle/>
          <a:p>
            <a:pPr marL="286385" indent="-273685">
              <a:lnSpc>
                <a:spcPct val="100000"/>
              </a:lnSpc>
              <a:spcBef>
                <a:spcPts val="100"/>
              </a:spcBef>
              <a:buClr>
                <a:srgbClr val="993300"/>
              </a:buClr>
              <a:buSzPct val="110416"/>
              <a:buFont typeface="Wingdings"/>
              <a:buChar char=""/>
              <a:tabLst>
                <a:tab pos="286385" algn="l"/>
              </a:tabLst>
            </a:pPr>
            <a:r>
              <a:rPr sz="2400" dirty="0">
                <a:latin typeface="Calibri Light"/>
                <a:cs typeface="Calibri Light"/>
              </a:rPr>
              <a:t>A</a:t>
            </a:r>
            <a:r>
              <a:rPr sz="2400" spc="-25" dirty="0">
                <a:latin typeface="Calibri Light"/>
                <a:cs typeface="Calibri Light"/>
              </a:rPr>
              <a:t> </a:t>
            </a:r>
            <a:r>
              <a:rPr sz="2400" dirty="0">
                <a:solidFill>
                  <a:srgbClr val="3366FF"/>
                </a:solidFill>
                <a:latin typeface="Calibri Light"/>
                <a:cs typeface="Calibri Light"/>
              </a:rPr>
              <a:t>file</a:t>
            </a:r>
            <a:r>
              <a:rPr sz="2400" spc="-15" dirty="0">
                <a:solidFill>
                  <a:srgbClr val="3366FF"/>
                </a:solidFill>
                <a:latin typeface="Calibri Light"/>
                <a:cs typeface="Calibri Light"/>
              </a:rPr>
              <a:t> </a:t>
            </a:r>
            <a:r>
              <a:rPr sz="2400" spc="-25" dirty="0">
                <a:latin typeface="Calibri Light"/>
                <a:cs typeface="Calibri Light"/>
              </a:rPr>
              <a:t>is</a:t>
            </a:r>
            <a:endParaRPr sz="2400">
              <a:latin typeface="Calibri Light"/>
              <a:cs typeface="Calibri Light"/>
            </a:endParaRPr>
          </a:p>
          <a:p>
            <a:pPr marL="545465" lvl="1" indent="-258445">
              <a:lnSpc>
                <a:spcPct val="100000"/>
              </a:lnSpc>
              <a:spcBef>
                <a:spcPts val="300"/>
              </a:spcBef>
              <a:buClr>
                <a:srgbClr val="CC6600"/>
              </a:buClr>
              <a:buSzPct val="110416"/>
              <a:buFont typeface="Arial"/>
              <a:buChar char="•"/>
              <a:tabLst>
                <a:tab pos="545465" algn="l"/>
              </a:tabLst>
            </a:pPr>
            <a:r>
              <a:rPr sz="2400" dirty="0">
                <a:latin typeface="Calibri Light"/>
                <a:cs typeface="Calibri Light"/>
              </a:rPr>
              <a:t>a</a:t>
            </a:r>
            <a:r>
              <a:rPr sz="2400" spc="-5" dirty="0">
                <a:latin typeface="Calibri Light"/>
                <a:cs typeface="Calibri Light"/>
              </a:rPr>
              <a:t> </a:t>
            </a:r>
            <a:r>
              <a:rPr sz="2400" dirty="0">
                <a:latin typeface="Calibri Light"/>
                <a:cs typeface="Calibri Light"/>
              </a:rPr>
              <a:t>named</a:t>
            </a:r>
            <a:r>
              <a:rPr sz="2400" spc="-5" dirty="0">
                <a:latin typeface="Calibri Light"/>
                <a:cs typeface="Calibri Light"/>
              </a:rPr>
              <a:t> </a:t>
            </a:r>
            <a:r>
              <a:rPr sz="2400" dirty="0">
                <a:latin typeface="Calibri Light"/>
                <a:cs typeface="Calibri Light"/>
              </a:rPr>
              <a:t>collection</a:t>
            </a:r>
            <a:r>
              <a:rPr sz="2400" spc="-5" dirty="0">
                <a:latin typeface="Calibri Light"/>
                <a:cs typeface="Calibri Light"/>
              </a:rPr>
              <a:t> </a:t>
            </a:r>
            <a:r>
              <a:rPr sz="2400" dirty="0">
                <a:latin typeface="Calibri Light"/>
                <a:cs typeface="Calibri Light"/>
              </a:rPr>
              <a:t>of</a:t>
            </a:r>
            <a:r>
              <a:rPr sz="2400" spc="-20" dirty="0">
                <a:latin typeface="Calibri Light"/>
                <a:cs typeface="Calibri Light"/>
              </a:rPr>
              <a:t> </a:t>
            </a:r>
            <a:r>
              <a:rPr sz="2400" dirty="0">
                <a:latin typeface="Calibri Light"/>
                <a:cs typeface="Calibri Light"/>
              </a:rPr>
              <a:t>related</a:t>
            </a:r>
            <a:r>
              <a:rPr sz="2400" spc="-10" dirty="0">
                <a:latin typeface="Calibri Light"/>
                <a:cs typeface="Calibri Light"/>
              </a:rPr>
              <a:t> </a:t>
            </a:r>
            <a:r>
              <a:rPr sz="2400" dirty="0">
                <a:latin typeface="Calibri Light"/>
                <a:cs typeface="Calibri Light"/>
              </a:rPr>
              <a:t>information</a:t>
            </a:r>
            <a:r>
              <a:rPr sz="2400" spc="-5" dirty="0">
                <a:latin typeface="Calibri Light"/>
                <a:cs typeface="Calibri Light"/>
              </a:rPr>
              <a:t> </a:t>
            </a:r>
            <a:r>
              <a:rPr sz="2400" dirty="0">
                <a:latin typeface="Calibri Light"/>
                <a:cs typeface="Calibri Light"/>
              </a:rPr>
              <a:t>that</a:t>
            </a:r>
            <a:r>
              <a:rPr sz="2400" spc="-20" dirty="0">
                <a:latin typeface="Calibri Light"/>
                <a:cs typeface="Calibri Light"/>
              </a:rPr>
              <a:t> </a:t>
            </a:r>
            <a:r>
              <a:rPr sz="2400" dirty="0">
                <a:latin typeface="Calibri Light"/>
                <a:cs typeface="Calibri Light"/>
              </a:rPr>
              <a:t>is</a:t>
            </a:r>
            <a:r>
              <a:rPr sz="2400" spc="-20" dirty="0">
                <a:latin typeface="Calibri Light"/>
                <a:cs typeface="Calibri Light"/>
              </a:rPr>
              <a:t> </a:t>
            </a:r>
            <a:r>
              <a:rPr sz="2400" dirty="0">
                <a:latin typeface="Calibri Light"/>
                <a:cs typeface="Calibri Light"/>
              </a:rPr>
              <a:t>recorded</a:t>
            </a:r>
            <a:r>
              <a:rPr sz="2400" spc="-5" dirty="0">
                <a:latin typeface="Calibri Light"/>
                <a:cs typeface="Calibri Light"/>
              </a:rPr>
              <a:t> </a:t>
            </a:r>
            <a:r>
              <a:rPr sz="2400" spc="-25" dirty="0">
                <a:latin typeface="Calibri Light"/>
                <a:cs typeface="Calibri Light"/>
              </a:rPr>
              <a:t>on</a:t>
            </a:r>
            <a:endParaRPr sz="2400">
              <a:latin typeface="Calibri Light"/>
              <a:cs typeface="Calibri Light"/>
            </a:endParaRPr>
          </a:p>
          <a:p>
            <a:pPr marL="545465">
              <a:lnSpc>
                <a:spcPct val="100000"/>
              </a:lnSpc>
            </a:pPr>
            <a:r>
              <a:rPr sz="2400" dirty="0">
                <a:latin typeface="Calibri Light"/>
                <a:cs typeface="Calibri Light"/>
              </a:rPr>
              <a:t>secondary</a:t>
            </a:r>
            <a:r>
              <a:rPr sz="2400" spc="-20" dirty="0">
                <a:latin typeface="Calibri Light"/>
                <a:cs typeface="Calibri Light"/>
              </a:rPr>
              <a:t> </a:t>
            </a:r>
            <a:r>
              <a:rPr sz="2400" dirty="0">
                <a:latin typeface="Calibri Light"/>
                <a:cs typeface="Calibri Light"/>
              </a:rPr>
              <a:t>storage</a:t>
            </a:r>
            <a:r>
              <a:rPr sz="2400" spc="-30" dirty="0">
                <a:latin typeface="Calibri Light"/>
                <a:cs typeface="Calibri Light"/>
              </a:rPr>
              <a:t> </a:t>
            </a:r>
            <a:r>
              <a:rPr sz="2400" dirty="0">
                <a:latin typeface="Calibri Light"/>
                <a:cs typeface="Calibri Light"/>
              </a:rPr>
              <a:t>(e.g.</a:t>
            </a:r>
            <a:r>
              <a:rPr sz="2400" spc="-45" dirty="0">
                <a:latin typeface="Calibri Light"/>
                <a:cs typeface="Calibri Light"/>
              </a:rPr>
              <a:t> </a:t>
            </a:r>
            <a:r>
              <a:rPr sz="2400" dirty="0">
                <a:latin typeface="Calibri Light"/>
                <a:cs typeface="Calibri Light"/>
              </a:rPr>
              <a:t>Disk,</a:t>
            </a:r>
            <a:r>
              <a:rPr sz="2400" spc="-20" dirty="0">
                <a:latin typeface="Calibri Light"/>
                <a:cs typeface="Calibri Light"/>
              </a:rPr>
              <a:t> </a:t>
            </a:r>
            <a:r>
              <a:rPr sz="2400" dirty="0">
                <a:latin typeface="Calibri Light"/>
                <a:cs typeface="Calibri Light"/>
              </a:rPr>
              <a:t>SSD,</a:t>
            </a:r>
            <a:r>
              <a:rPr sz="2400" spc="-25" dirty="0">
                <a:latin typeface="Calibri Light"/>
                <a:cs typeface="Calibri Light"/>
              </a:rPr>
              <a:t> </a:t>
            </a:r>
            <a:r>
              <a:rPr sz="2400" dirty="0">
                <a:latin typeface="Calibri Light"/>
                <a:cs typeface="Calibri Light"/>
              </a:rPr>
              <a:t>Flash,</a:t>
            </a:r>
            <a:r>
              <a:rPr sz="2400" spc="-25" dirty="0">
                <a:latin typeface="Calibri Light"/>
                <a:cs typeface="Calibri Light"/>
              </a:rPr>
              <a:t> </a:t>
            </a:r>
            <a:r>
              <a:rPr sz="2400" spc="-10" dirty="0">
                <a:latin typeface="Calibri Light"/>
                <a:cs typeface="Calibri Light"/>
              </a:rPr>
              <a:t>etc.)</a:t>
            </a:r>
            <a:endParaRPr sz="2400">
              <a:latin typeface="Calibri Light"/>
              <a:cs typeface="Calibri Light"/>
            </a:endParaRPr>
          </a:p>
          <a:p>
            <a:pPr marL="545465" marR="416559" lvl="1" indent="-259079">
              <a:lnSpc>
                <a:spcPct val="100000"/>
              </a:lnSpc>
              <a:spcBef>
                <a:spcPts val="300"/>
              </a:spcBef>
              <a:buClr>
                <a:srgbClr val="CC6600"/>
              </a:buClr>
              <a:buSzPct val="110416"/>
              <a:buFont typeface="Arial"/>
              <a:buChar char="•"/>
              <a:tabLst>
                <a:tab pos="545465" algn="l"/>
              </a:tabLst>
            </a:pPr>
            <a:r>
              <a:rPr sz="2400" dirty="0">
                <a:latin typeface="Calibri Light"/>
                <a:cs typeface="Calibri Light"/>
              </a:rPr>
              <a:t>a</a:t>
            </a:r>
            <a:r>
              <a:rPr sz="2400" spc="-30" dirty="0">
                <a:latin typeface="Calibri Light"/>
                <a:cs typeface="Calibri Light"/>
              </a:rPr>
              <a:t> </a:t>
            </a:r>
            <a:r>
              <a:rPr sz="2400" dirty="0">
                <a:latin typeface="Calibri Light"/>
                <a:cs typeface="Calibri Light"/>
              </a:rPr>
              <a:t>sequence</a:t>
            </a:r>
            <a:r>
              <a:rPr sz="2400" spc="-25" dirty="0">
                <a:latin typeface="Calibri Light"/>
                <a:cs typeface="Calibri Light"/>
              </a:rPr>
              <a:t> </a:t>
            </a:r>
            <a:r>
              <a:rPr sz="2400" dirty="0">
                <a:latin typeface="Calibri Light"/>
                <a:cs typeface="Calibri Light"/>
              </a:rPr>
              <a:t>of</a:t>
            </a:r>
            <a:r>
              <a:rPr sz="2400" spc="-30" dirty="0">
                <a:latin typeface="Calibri Light"/>
                <a:cs typeface="Calibri Light"/>
              </a:rPr>
              <a:t> </a:t>
            </a:r>
            <a:r>
              <a:rPr sz="2400" dirty="0">
                <a:latin typeface="Calibri Light"/>
                <a:cs typeface="Calibri Light"/>
              </a:rPr>
              <a:t>bits,</a:t>
            </a:r>
            <a:r>
              <a:rPr sz="2400" spc="-30" dirty="0">
                <a:latin typeface="Calibri Light"/>
                <a:cs typeface="Calibri Light"/>
              </a:rPr>
              <a:t> </a:t>
            </a:r>
            <a:r>
              <a:rPr sz="2400" dirty="0">
                <a:latin typeface="Calibri Light"/>
                <a:cs typeface="Calibri Light"/>
              </a:rPr>
              <a:t>bytes,</a:t>
            </a:r>
            <a:r>
              <a:rPr sz="2400" spc="-25" dirty="0">
                <a:latin typeface="Calibri Light"/>
                <a:cs typeface="Calibri Light"/>
              </a:rPr>
              <a:t> </a:t>
            </a:r>
            <a:r>
              <a:rPr sz="2400" dirty="0">
                <a:latin typeface="Calibri Light"/>
                <a:cs typeface="Calibri Light"/>
              </a:rPr>
              <a:t>lines,</a:t>
            </a:r>
            <a:r>
              <a:rPr sz="2400" spc="-30" dirty="0">
                <a:latin typeface="Calibri Light"/>
                <a:cs typeface="Calibri Light"/>
              </a:rPr>
              <a:t> </a:t>
            </a:r>
            <a:r>
              <a:rPr sz="2400" dirty="0">
                <a:latin typeface="Calibri Light"/>
                <a:cs typeface="Calibri Light"/>
              </a:rPr>
              <a:t>or</a:t>
            </a:r>
            <a:r>
              <a:rPr sz="2400" spc="-40" dirty="0">
                <a:latin typeface="Calibri Light"/>
                <a:cs typeface="Calibri Light"/>
              </a:rPr>
              <a:t> </a:t>
            </a:r>
            <a:r>
              <a:rPr sz="2400" dirty="0">
                <a:latin typeface="Calibri Light"/>
                <a:cs typeface="Calibri Light"/>
              </a:rPr>
              <a:t>records,</a:t>
            </a:r>
            <a:r>
              <a:rPr sz="2400" spc="-30" dirty="0">
                <a:latin typeface="Calibri Light"/>
                <a:cs typeface="Calibri Light"/>
              </a:rPr>
              <a:t> </a:t>
            </a:r>
            <a:r>
              <a:rPr sz="2400" dirty="0">
                <a:latin typeface="Calibri Light"/>
                <a:cs typeface="Calibri Light"/>
              </a:rPr>
              <a:t>the</a:t>
            </a:r>
            <a:r>
              <a:rPr sz="2400" spc="-25" dirty="0">
                <a:latin typeface="Calibri Light"/>
                <a:cs typeface="Calibri Light"/>
              </a:rPr>
              <a:t> </a:t>
            </a:r>
            <a:r>
              <a:rPr sz="2400" dirty="0">
                <a:latin typeface="Calibri Light"/>
                <a:cs typeface="Calibri Light"/>
              </a:rPr>
              <a:t>meaning</a:t>
            </a:r>
            <a:r>
              <a:rPr sz="2400" spc="-40" dirty="0">
                <a:latin typeface="Calibri Light"/>
                <a:cs typeface="Calibri Light"/>
              </a:rPr>
              <a:t> </a:t>
            </a:r>
            <a:r>
              <a:rPr sz="2400" spc="-25" dirty="0">
                <a:latin typeface="Calibri Light"/>
                <a:cs typeface="Calibri Light"/>
              </a:rPr>
              <a:t>of </a:t>
            </a:r>
            <a:r>
              <a:rPr sz="2400" dirty="0">
                <a:latin typeface="Calibri Light"/>
                <a:cs typeface="Calibri Light"/>
              </a:rPr>
              <a:t>which</a:t>
            </a:r>
            <a:r>
              <a:rPr sz="2400" spc="-30" dirty="0">
                <a:latin typeface="Calibri Light"/>
                <a:cs typeface="Calibri Light"/>
              </a:rPr>
              <a:t> </a:t>
            </a:r>
            <a:r>
              <a:rPr sz="2400" dirty="0">
                <a:latin typeface="Calibri Light"/>
                <a:cs typeface="Calibri Light"/>
              </a:rPr>
              <a:t>is</a:t>
            </a:r>
            <a:r>
              <a:rPr sz="2400" spc="-35" dirty="0">
                <a:latin typeface="Calibri Light"/>
                <a:cs typeface="Calibri Light"/>
              </a:rPr>
              <a:t> </a:t>
            </a:r>
            <a:r>
              <a:rPr sz="2400" dirty="0">
                <a:latin typeface="Calibri Light"/>
                <a:cs typeface="Calibri Light"/>
              </a:rPr>
              <a:t>defined</a:t>
            </a:r>
            <a:r>
              <a:rPr sz="2400" spc="-20" dirty="0">
                <a:latin typeface="Calibri Light"/>
                <a:cs typeface="Calibri Light"/>
              </a:rPr>
              <a:t> </a:t>
            </a:r>
            <a:r>
              <a:rPr sz="2400" dirty="0">
                <a:latin typeface="Calibri Light"/>
                <a:cs typeface="Calibri Light"/>
              </a:rPr>
              <a:t>by</a:t>
            </a:r>
            <a:r>
              <a:rPr sz="2400" spc="-30" dirty="0">
                <a:latin typeface="Calibri Light"/>
                <a:cs typeface="Calibri Light"/>
              </a:rPr>
              <a:t> </a:t>
            </a:r>
            <a:r>
              <a:rPr sz="2400" dirty="0">
                <a:latin typeface="Calibri Light"/>
                <a:cs typeface="Calibri Light"/>
              </a:rPr>
              <a:t>the</a:t>
            </a:r>
            <a:r>
              <a:rPr sz="2400" spc="-25" dirty="0">
                <a:latin typeface="Calibri Light"/>
                <a:cs typeface="Calibri Light"/>
              </a:rPr>
              <a:t> </a:t>
            </a:r>
            <a:r>
              <a:rPr sz="2400" dirty="0">
                <a:latin typeface="Calibri Light"/>
                <a:cs typeface="Calibri Light"/>
              </a:rPr>
              <a:t>file’s</a:t>
            </a:r>
            <a:r>
              <a:rPr sz="2400" spc="-40" dirty="0">
                <a:latin typeface="Calibri Light"/>
                <a:cs typeface="Calibri Light"/>
              </a:rPr>
              <a:t> </a:t>
            </a:r>
            <a:r>
              <a:rPr sz="2400" spc="-10" dirty="0">
                <a:latin typeface="Calibri Light"/>
                <a:cs typeface="Calibri Light"/>
              </a:rPr>
              <a:t>creator</a:t>
            </a:r>
            <a:endParaRPr sz="2400">
              <a:latin typeface="Calibri Light"/>
              <a:cs typeface="Calibri Light"/>
            </a:endParaRPr>
          </a:p>
          <a:p>
            <a:pPr marL="545465" lvl="1" indent="-258445">
              <a:lnSpc>
                <a:spcPct val="100000"/>
              </a:lnSpc>
              <a:spcBef>
                <a:spcPts val="300"/>
              </a:spcBef>
              <a:buClr>
                <a:srgbClr val="CC6600"/>
              </a:buClr>
              <a:buSzPct val="110416"/>
              <a:buFont typeface="Arial"/>
              <a:buChar char="•"/>
              <a:tabLst>
                <a:tab pos="545465" algn="l"/>
              </a:tabLst>
            </a:pPr>
            <a:r>
              <a:rPr sz="2400" dirty="0">
                <a:latin typeface="Calibri Light"/>
                <a:cs typeface="Calibri Light"/>
              </a:rPr>
              <a:t>Smallest</a:t>
            </a:r>
            <a:r>
              <a:rPr sz="2400" spc="-10" dirty="0">
                <a:latin typeface="Calibri Light"/>
                <a:cs typeface="Calibri Light"/>
              </a:rPr>
              <a:t> </a:t>
            </a:r>
            <a:r>
              <a:rPr sz="2400" dirty="0">
                <a:latin typeface="Calibri Light"/>
                <a:cs typeface="Calibri Light"/>
              </a:rPr>
              <a:t>logical</a:t>
            </a:r>
            <a:r>
              <a:rPr sz="2400" spc="-15" dirty="0">
                <a:latin typeface="Calibri Light"/>
                <a:cs typeface="Calibri Light"/>
              </a:rPr>
              <a:t> </a:t>
            </a:r>
            <a:r>
              <a:rPr sz="2400" dirty="0">
                <a:latin typeface="Calibri Light"/>
                <a:cs typeface="Calibri Light"/>
              </a:rPr>
              <a:t>storage</a:t>
            </a:r>
            <a:r>
              <a:rPr sz="2400" spc="-10" dirty="0">
                <a:latin typeface="Calibri Light"/>
                <a:cs typeface="Calibri Light"/>
              </a:rPr>
              <a:t> </a:t>
            </a:r>
            <a:r>
              <a:rPr sz="2400" dirty="0">
                <a:latin typeface="Calibri Light"/>
                <a:cs typeface="Calibri Light"/>
              </a:rPr>
              <a:t>unit</a:t>
            </a:r>
            <a:r>
              <a:rPr sz="2400" spc="-20" dirty="0">
                <a:latin typeface="Calibri Light"/>
                <a:cs typeface="Calibri Light"/>
              </a:rPr>
              <a:t> </a:t>
            </a:r>
            <a:r>
              <a:rPr sz="2400" dirty="0">
                <a:latin typeface="Calibri Light"/>
                <a:cs typeface="Calibri Light"/>
              </a:rPr>
              <a:t>for</a:t>
            </a:r>
            <a:r>
              <a:rPr sz="2400" spc="-20" dirty="0">
                <a:latin typeface="Calibri Light"/>
                <a:cs typeface="Calibri Light"/>
              </a:rPr>
              <a:t> </a:t>
            </a:r>
            <a:r>
              <a:rPr sz="2400" dirty="0">
                <a:latin typeface="Calibri Light"/>
                <a:cs typeface="Calibri Light"/>
              </a:rPr>
              <a:t>user</a:t>
            </a:r>
            <a:r>
              <a:rPr sz="2400" spc="-5" dirty="0">
                <a:latin typeface="Calibri Light"/>
                <a:cs typeface="Calibri Light"/>
              </a:rPr>
              <a:t> </a:t>
            </a:r>
            <a:r>
              <a:rPr sz="2400" spc="-20" dirty="0">
                <a:latin typeface="Calibri Light"/>
                <a:cs typeface="Calibri Light"/>
              </a:rPr>
              <a:t>view</a:t>
            </a:r>
            <a:endParaRPr sz="2400">
              <a:latin typeface="Calibri Light"/>
              <a:cs typeface="Calibri Light"/>
            </a:endParaRPr>
          </a:p>
          <a:p>
            <a:pPr marL="286385" indent="-273685">
              <a:lnSpc>
                <a:spcPct val="100000"/>
              </a:lnSpc>
              <a:spcBef>
                <a:spcPts val="305"/>
              </a:spcBef>
              <a:buClr>
                <a:srgbClr val="993300"/>
              </a:buClr>
              <a:buSzPct val="110416"/>
              <a:buFont typeface="Wingdings"/>
              <a:buChar char=""/>
              <a:tabLst>
                <a:tab pos="286385" algn="l"/>
              </a:tabLst>
            </a:pPr>
            <a:r>
              <a:rPr sz="2400" dirty="0">
                <a:latin typeface="Calibri Light"/>
                <a:cs typeface="Calibri Light"/>
              </a:rPr>
              <a:t>A</a:t>
            </a:r>
            <a:r>
              <a:rPr sz="2400" spc="-15" dirty="0">
                <a:latin typeface="Calibri Light"/>
                <a:cs typeface="Calibri Light"/>
              </a:rPr>
              <a:t> </a:t>
            </a:r>
            <a:r>
              <a:rPr sz="2400" spc="-20" dirty="0">
                <a:latin typeface="Calibri Light"/>
                <a:cs typeface="Calibri Light"/>
              </a:rPr>
              <a:t>file</a:t>
            </a:r>
            <a:endParaRPr sz="2400">
              <a:latin typeface="Calibri Light"/>
              <a:cs typeface="Calibri Light"/>
            </a:endParaRPr>
          </a:p>
          <a:p>
            <a:pPr marL="545465" lvl="1" indent="-258445">
              <a:lnSpc>
                <a:spcPct val="100000"/>
              </a:lnSpc>
              <a:spcBef>
                <a:spcPts val="300"/>
              </a:spcBef>
              <a:buClr>
                <a:srgbClr val="CC6600"/>
              </a:buClr>
              <a:buSzPct val="110416"/>
              <a:buFont typeface="Arial"/>
              <a:buChar char="•"/>
              <a:tabLst>
                <a:tab pos="545465" algn="l"/>
              </a:tabLst>
            </a:pPr>
            <a:r>
              <a:rPr sz="2400" dirty="0">
                <a:latin typeface="Calibri Light"/>
                <a:cs typeface="Calibri Light"/>
              </a:rPr>
              <a:t>uses</a:t>
            </a:r>
            <a:r>
              <a:rPr sz="2400" spc="-40" dirty="0">
                <a:latin typeface="Calibri Light"/>
                <a:cs typeface="Calibri Light"/>
              </a:rPr>
              <a:t> </a:t>
            </a:r>
            <a:r>
              <a:rPr sz="2400" dirty="0">
                <a:solidFill>
                  <a:srgbClr val="FF0000"/>
                </a:solidFill>
                <a:latin typeface="Calibri Light"/>
                <a:cs typeface="Calibri Light"/>
              </a:rPr>
              <a:t>contiguous</a:t>
            </a:r>
            <a:r>
              <a:rPr sz="2400" spc="-40" dirty="0">
                <a:solidFill>
                  <a:srgbClr val="FF0000"/>
                </a:solidFill>
                <a:latin typeface="Calibri Light"/>
                <a:cs typeface="Calibri Light"/>
              </a:rPr>
              <a:t> </a:t>
            </a:r>
            <a:r>
              <a:rPr sz="2400" dirty="0">
                <a:solidFill>
                  <a:srgbClr val="FF0000"/>
                </a:solidFill>
                <a:latin typeface="Calibri Light"/>
                <a:cs typeface="Calibri Light"/>
              </a:rPr>
              <a:t>logical</a:t>
            </a:r>
            <a:r>
              <a:rPr sz="2400" spc="-55" dirty="0">
                <a:solidFill>
                  <a:srgbClr val="FF0000"/>
                </a:solidFill>
                <a:latin typeface="Calibri Light"/>
                <a:cs typeface="Calibri Light"/>
              </a:rPr>
              <a:t> </a:t>
            </a:r>
            <a:r>
              <a:rPr sz="2400" dirty="0">
                <a:latin typeface="Calibri Light"/>
                <a:cs typeface="Calibri Light"/>
              </a:rPr>
              <a:t>address</a:t>
            </a:r>
            <a:r>
              <a:rPr sz="2400" spc="-40" dirty="0">
                <a:latin typeface="Calibri Light"/>
                <a:cs typeface="Calibri Light"/>
              </a:rPr>
              <a:t> </a:t>
            </a:r>
            <a:r>
              <a:rPr sz="2400" spc="-10" dirty="0">
                <a:latin typeface="Calibri Light"/>
                <a:cs typeface="Calibri Light"/>
              </a:rPr>
              <a:t>space</a:t>
            </a:r>
            <a:endParaRPr sz="2400">
              <a:latin typeface="Calibri Light"/>
              <a:cs typeface="Calibri Light"/>
            </a:endParaRPr>
          </a:p>
          <a:p>
            <a:pPr marL="545465" lvl="1" indent="-258445">
              <a:lnSpc>
                <a:spcPct val="100000"/>
              </a:lnSpc>
              <a:spcBef>
                <a:spcPts val="300"/>
              </a:spcBef>
              <a:buClr>
                <a:srgbClr val="CC6600"/>
              </a:buClr>
              <a:buSzPct val="110416"/>
              <a:buFont typeface="Arial"/>
              <a:buChar char="•"/>
              <a:tabLst>
                <a:tab pos="545465" algn="l"/>
              </a:tabLst>
            </a:pPr>
            <a:r>
              <a:rPr sz="2400" dirty="0">
                <a:latin typeface="Calibri Light"/>
                <a:cs typeface="Calibri Light"/>
              </a:rPr>
              <a:t>represents</a:t>
            </a:r>
            <a:r>
              <a:rPr sz="2400" spc="-30" dirty="0">
                <a:latin typeface="Calibri Light"/>
                <a:cs typeface="Calibri Light"/>
              </a:rPr>
              <a:t> </a:t>
            </a:r>
            <a:r>
              <a:rPr sz="2400" dirty="0">
                <a:latin typeface="Calibri Light"/>
                <a:cs typeface="Calibri Light"/>
              </a:rPr>
              <a:t>programs</a:t>
            </a:r>
            <a:r>
              <a:rPr sz="2400" spc="5" dirty="0">
                <a:latin typeface="Calibri Light"/>
                <a:cs typeface="Calibri Light"/>
              </a:rPr>
              <a:t> </a:t>
            </a:r>
            <a:r>
              <a:rPr sz="2400" dirty="0">
                <a:latin typeface="Calibri Light"/>
                <a:cs typeface="Calibri Light"/>
              </a:rPr>
              <a:t>or</a:t>
            </a:r>
            <a:r>
              <a:rPr sz="2400" spc="5" dirty="0">
                <a:latin typeface="Calibri Light"/>
                <a:cs typeface="Calibri Light"/>
              </a:rPr>
              <a:t> </a:t>
            </a:r>
            <a:r>
              <a:rPr sz="2400" spc="-20" dirty="0">
                <a:latin typeface="Calibri Light"/>
                <a:cs typeface="Calibri Light"/>
              </a:rPr>
              <a:t>data</a:t>
            </a:r>
            <a:endParaRPr sz="2400">
              <a:latin typeface="Calibri Light"/>
              <a:cs typeface="Calibri Light"/>
            </a:endParaRPr>
          </a:p>
          <a:p>
            <a:pPr marL="286385" indent="-273685">
              <a:lnSpc>
                <a:spcPct val="100000"/>
              </a:lnSpc>
              <a:spcBef>
                <a:spcPts val="300"/>
              </a:spcBef>
              <a:buClr>
                <a:srgbClr val="993300"/>
              </a:buClr>
              <a:buSzPct val="110416"/>
              <a:buFont typeface="Wingdings"/>
              <a:buChar char=""/>
              <a:tabLst>
                <a:tab pos="286385" algn="l"/>
              </a:tabLst>
            </a:pPr>
            <a:r>
              <a:rPr sz="2400" dirty="0">
                <a:solidFill>
                  <a:srgbClr val="3366FF"/>
                </a:solidFill>
                <a:latin typeface="Calibri Light"/>
                <a:cs typeface="Calibri Light"/>
              </a:rPr>
              <a:t>File</a:t>
            </a:r>
            <a:r>
              <a:rPr sz="2400" spc="-55" dirty="0">
                <a:solidFill>
                  <a:srgbClr val="3366FF"/>
                </a:solidFill>
                <a:latin typeface="Calibri Light"/>
                <a:cs typeface="Calibri Light"/>
              </a:rPr>
              <a:t> </a:t>
            </a:r>
            <a:r>
              <a:rPr sz="2400" dirty="0">
                <a:solidFill>
                  <a:srgbClr val="3366FF"/>
                </a:solidFill>
                <a:latin typeface="Calibri Light"/>
                <a:cs typeface="Calibri Light"/>
              </a:rPr>
              <a:t>system</a:t>
            </a:r>
            <a:r>
              <a:rPr sz="2400" spc="-35" dirty="0">
                <a:solidFill>
                  <a:srgbClr val="3366FF"/>
                </a:solidFill>
                <a:latin typeface="Calibri Light"/>
                <a:cs typeface="Calibri Light"/>
              </a:rPr>
              <a:t> </a:t>
            </a:r>
            <a:r>
              <a:rPr sz="2400" dirty="0">
                <a:latin typeface="Calibri Light"/>
                <a:cs typeface="Calibri Light"/>
              </a:rPr>
              <a:t>resides</a:t>
            </a:r>
            <a:r>
              <a:rPr sz="2400" spc="-45" dirty="0">
                <a:latin typeface="Calibri Light"/>
                <a:cs typeface="Calibri Light"/>
              </a:rPr>
              <a:t> </a:t>
            </a:r>
            <a:r>
              <a:rPr sz="2400" dirty="0">
                <a:latin typeface="Calibri Light"/>
                <a:cs typeface="Calibri Light"/>
              </a:rPr>
              <a:t>on</a:t>
            </a:r>
            <a:r>
              <a:rPr sz="2400" spc="-35" dirty="0">
                <a:latin typeface="Calibri Light"/>
                <a:cs typeface="Calibri Light"/>
              </a:rPr>
              <a:t> </a:t>
            </a:r>
            <a:r>
              <a:rPr sz="2400" dirty="0">
                <a:latin typeface="Calibri Light"/>
                <a:cs typeface="Calibri Light"/>
              </a:rPr>
              <a:t>secondary</a:t>
            </a:r>
            <a:r>
              <a:rPr sz="2400" spc="-35" dirty="0">
                <a:latin typeface="Calibri Light"/>
                <a:cs typeface="Calibri Light"/>
              </a:rPr>
              <a:t> </a:t>
            </a:r>
            <a:r>
              <a:rPr sz="2400" dirty="0">
                <a:latin typeface="Calibri Light"/>
                <a:cs typeface="Calibri Light"/>
              </a:rPr>
              <a:t>storage</a:t>
            </a:r>
            <a:r>
              <a:rPr sz="2400" spc="-45" dirty="0">
                <a:latin typeface="Calibri Light"/>
                <a:cs typeface="Calibri Light"/>
              </a:rPr>
              <a:t> </a:t>
            </a:r>
            <a:r>
              <a:rPr sz="2400" spc="-10" dirty="0">
                <a:latin typeface="Calibri Light"/>
                <a:cs typeface="Calibri Light"/>
              </a:rPr>
              <a:t>(disks)</a:t>
            </a:r>
            <a:endParaRPr sz="2400">
              <a:latin typeface="Calibri Light"/>
              <a:cs typeface="Calibri Light"/>
            </a:endParaRPr>
          </a:p>
          <a:p>
            <a:pPr marL="545465" lvl="1" indent="-258445">
              <a:lnSpc>
                <a:spcPct val="100000"/>
              </a:lnSpc>
              <a:spcBef>
                <a:spcPts val="300"/>
              </a:spcBef>
              <a:buClr>
                <a:srgbClr val="CC6600"/>
              </a:buClr>
              <a:buSzPct val="110416"/>
              <a:buFont typeface="Arial"/>
              <a:buChar char="•"/>
              <a:tabLst>
                <a:tab pos="545465" algn="l"/>
              </a:tabLst>
            </a:pPr>
            <a:r>
              <a:rPr sz="2400" dirty="0">
                <a:latin typeface="Calibri Light"/>
                <a:cs typeface="Calibri Light"/>
              </a:rPr>
              <a:t>Provides</a:t>
            </a:r>
            <a:r>
              <a:rPr sz="2400" spc="-45" dirty="0">
                <a:latin typeface="Calibri Light"/>
                <a:cs typeface="Calibri Light"/>
              </a:rPr>
              <a:t> </a:t>
            </a:r>
            <a:r>
              <a:rPr sz="2400" dirty="0">
                <a:solidFill>
                  <a:srgbClr val="FF0000"/>
                </a:solidFill>
                <a:latin typeface="Calibri Light"/>
                <a:cs typeface="Calibri Light"/>
              </a:rPr>
              <a:t>user</a:t>
            </a:r>
            <a:r>
              <a:rPr sz="2400" spc="-15" dirty="0">
                <a:solidFill>
                  <a:srgbClr val="FF0000"/>
                </a:solidFill>
                <a:latin typeface="Calibri Light"/>
                <a:cs typeface="Calibri Light"/>
              </a:rPr>
              <a:t> </a:t>
            </a:r>
            <a:r>
              <a:rPr sz="2400" dirty="0">
                <a:solidFill>
                  <a:srgbClr val="FF0000"/>
                </a:solidFill>
                <a:latin typeface="Calibri Light"/>
                <a:cs typeface="Calibri Light"/>
              </a:rPr>
              <a:t>interface</a:t>
            </a:r>
            <a:r>
              <a:rPr sz="2400" spc="-25" dirty="0">
                <a:solidFill>
                  <a:srgbClr val="FF0000"/>
                </a:solidFill>
                <a:latin typeface="Calibri Light"/>
                <a:cs typeface="Calibri Light"/>
              </a:rPr>
              <a:t> </a:t>
            </a:r>
            <a:r>
              <a:rPr sz="2400" dirty="0">
                <a:latin typeface="Calibri Light"/>
                <a:cs typeface="Calibri Light"/>
              </a:rPr>
              <a:t>to</a:t>
            </a:r>
            <a:r>
              <a:rPr sz="2400" spc="-35" dirty="0">
                <a:latin typeface="Calibri Light"/>
                <a:cs typeface="Calibri Light"/>
              </a:rPr>
              <a:t> </a:t>
            </a:r>
            <a:r>
              <a:rPr sz="2400" dirty="0">
                <a:latin typeface="Calibri Light"/>
                <a:cs typeface="Calibri Light"/>
              </a:rPr>
              <a:t>storage,</a:t>
            </a:r>
            <a:r>
              <a:rPr sz="2400" spc="-25" dirty="0">
                <a:latin typeface="Calibri Light"/>
                <a:cs typeface="Calibri Light"/>
              </a:rPr>
              <a:t> </a:t>
            </a:r>
            <a:r>
              <a:rPr sz="2400" dirty="0">
                <a:solidFill>
                  <a:srgbClr val="FF0000"/>
                </a:solidFill>
                <a:latin typeface="Calibri Light"/>
                <a:cs typeface="Calibri Light"/>
              </a:rPr>
              <a:t>mapping</a:t>
            </a:r>
            <a:r>
              <a:rPr sz="2400" spc="-20" dirty="0">
                <a:solidFill>
                  <a:srgbClr val="FF0000"/>
                </a:solidFill>
                <a:latin typeface="Calibri Light"/>
                <a:cs typeface="Calibri Light"/>
              </a:rPr>
              <a:t> </a:t>
            </a:r>
            <a:r>
              <a:rPr sz="2400" dirty="0">
                <a:solidFill>
                  <a:srgbClr val="FF0000"/>
                </a:solidFill>
                <a:latin typeface="Calibri Light"/>
                <a:cs typeface="Calibri Light"/>
              </a:rPr>
              <a:t>logical</a:t>
            </a:r>
            <a:r>
              <a:rPr sz="2400" spc="-35" dirty="0">
                <a:solidFill>
                  <a:srgbClr val="FF0000"/>
                </a:solidFill>
                <a:latin typeface="Calibri Light"/>
                <a:cs typeface="Calibri Light"/>
              </a:rPr>
              <a:t> </a:t>
            </a:r>
            <a:r>
              <a:rPr sz="2400" dirty="0">
                <a:latin typeface="Calibri Light"/>
                <a:cs typeface="Calibri Light"/>
              </a:rPr>
              <a:t>to</a:t>
            </a:r>
            <a:r>
              <a:rPr sz="2400" spc="-20" dirty="0">
                <a:latin typeface="Calibri Light"/>
                <a:cs typeface="Calibri Light"/>
              </a:rPr>
              <a:t> </a:t>
            </a:r>
            <a:r>
              <a:rPr sz="2400" spc="-10" dirty="0">
                <a:solidFill>
                  <a:srgbClr val="FF0000"/>
                </a:solidFill>
                <a:latin typeface="Calibri Light"/>
                <a:cs typeface="Calibri Light"/>
              </a:rPr>
              <a:t>physical</a:t>
            </a:r>
            <a:endParaRPr sz="2400">
              <a:latin typeface="Calibri Light"/>
              <a:cs typeface="Calibri Light"/>
            </a:endParaRPr>
          </a:p>
          <a:p>
            <a:pPr marL="545465" marR="294640" lvl="1" indent="-259079">
              <a:lnSpc>
                <a:spcPct val="100000"/>
              </a:lnSpc>
              <a:spcBef>
                <a:spcPts val="300"/>
              </a:spcBef>
              <a:buClr>
                <a:srgbClr val="CC6600"/>
              </a:buClr>
              <a:buSzPct val="110416"/>
              <a:buFont typeface="Arial"/>
              <a:buChar char="•"/>
              <a:tabLst>
                <a:tab pos="545465" algn="l"/>
              </a:tabLst>
            </a:pPr>
            <a:r>
              <a:rPr sz="2400" dirty="0">
                <a:latin typeface="Calibri Light"/>
                <a:cs typeface="Calibri Light"/>
              </a:rPr>
              <a:t>Provides</a:t>
            </a:r>
            <a:r>
              <a:rPr sz="2400" spc="-35" dirty="0">
                <a:latin typeface="Calibri Light"/>
                <a:cs typeface="Calibri Light"/>
              </a:rPr>
              <a:t> </a:t>
            </a:r>
            <a:r>
              <a:rPr sz="2400" dirty="0">
                <a:latin typeface="Calibri Light"/>
                <a:cs typeface="Calibri Light"/>
              </a:rPr>
              <a:t>efficient</a:t>
            </a:r>
            <a:r>
              <a:rPr sz="2400" spc="-45" dirty="0">
                <a:latin typeface="Calibri Light"/>
                <a:cs typeface="Calibri Light"/>
              </a:rPr>
              <a:t> </a:t>
            </a:r>
            <a:r>
              <a:rPr sz="2400" dirty="0">
                <a:latin typeface="Calibri Light"/>
                <a:cs typeface="Calibri Light"/>
              </a:rPr>
              <a:t>and</a:t>
            </a:r>
            <a:r>
              <a:rPr sz="2400" spc="-65" dirty="0">
                <a:latin typeface="Calibri Light"/>
                <a:cs typeface="Calibri Light"/>
              </a:rPr>
              <a:t> </a:t>
            </a:r>
            <a:r>
              <a:rPr sz="2400" dirty="0">
                <a:solidFill>
                  <a:srgbClr val="FF0000"/>
                </a:solidFill>
                <a:latin typeface="Calibri Light"/>
                <a:cs typeface="Calibri Light"/>
              </a:rPr>
              <a:t>convenient</a:t>
            </a:r>
            <a:r>
              <a:rPr sz="2400" spc="-25" dirty="0">
                <a:solidFill>
                  <a:srgbClr val="FF0000"/>
                </a:solidFill>
                <a:latin typeface="Calibri Light"/>
                <a:cs typeface="Calibri Light"/>
              </a:rPr>
              <a:t> </a:t>
            </a:r>
            <a:r>
              <a:rPr sz="2400" dirty="0">
                <a:solidFill>
                  <a:srgbClr val="FF0000"/>
                </a:solidFill>
                <a:latin typeface="Calibri Light"/>
                <a:cs typeface="Calibri Light"/>
              </a:rPr>
              <a:t>access</a:t>
            </a:r>
            <a:r>
              <a:rPr sz="2400" spc="-45" dirty="0">
                <a:solidFill>
                  <a:srgbClr val="FF0000"/>
                </a:solidFill>
                <a:latin typeface="Calibri Light"/>
                <a:cs typeface="Calibri Light"/>
              </a:rPr>
              <a:t> </a:t>
            </a:r>
            <a:r>
              <a:rPr sz="2400" dirty="0">
                <a:latin typeface="Calibri Light"/>
                <a:cs typeface="Calibri Light"/>
              </a:rPr>
              <a:t>to</a:t>
            </a:r>
            <a:r>
              <a:rPr sz="2400" spc="-30" dirty="0">
                <a:latin typeface="Calibri Light"/>
                <a:cs typeface="Calibri Light"/>
              </a:rPr>
              <a:t> </a:t>
            </a:r>
            <a:r>
              <a:rPr sz="2400" dirty="0">
                <a:latin typeface="Calibri Light"/>
                <a:cs typeface="Calibri Light"/>
              </a:rPr>
              <a:t>disk</a:t>
            </a:r>
            <a:r>
              <a:rPr sz="2400" spc="-20" dirty="0">
                <a:latin typeface="Calibri Light"/>
                <a:cs typeface="Calibri Light"/>
              </a:rPr>
              <a:t> </a:t>
            </a:r>
            <a:r>
              <a:rPr sz="2400" dirty="0">
                <a:latin typeface="Calibri Light"/>
                <a:cs typeface="Calibri Light"/>
              </a:rPr>
              <a:t>by</a:t>
            </a:r>
            <a:r>
              <a:rPr sz="2400" spc="-25" dirty="0">
                <a:latin typeface="Calibri Light"/>
                <a:cs typeface="Calibri Light"/>
              </a:rPr>
              <a:t> </a:t>
            </a:r>
            <a:r>
              <a:rPr sz="2400" spc="-10" dirty="0">
                <a:latin typeface="Calibri Light"/>
                <a:cs typeface="Calibri Light"/>
              </a:rPr>
              <a:t>allowing </a:t>
            </a:r>
            <a:r>
              <a:rPr sz="2400" dirty="0">
                <a:latin typeface="Calibri Light"/>
                <a:cs typeface="Calibri Light"/>
              </a:rPr>
              <a:t>data</a:t>
            </a:r>
            <a:r>
              <a:rPr sz="2400" spc="-25" dirty="0">
                <a:latin typeface="Calibri Light"/>
                <a:cs typeface="Calibri Light"/>
              </a:rPr>
              <a:t> </a:t>
            </a:r>
            <a:r>
              <a:rPr sz="2400" dirty="0">
                <a:latin typeface="Calibri Light"/>
                <a:cs typeface="Calibri Light"/>
              </a:rPr>
              <a:t>to</a:t>
            </a:r>
            <a:r>
              <a:rPr sz="2400" spc="-20" dirty="0">
                <a:latin typeface="Calibri Light"/>
                <a:cs typeface="Calibri Light"/>
              </a:rPr>
              <a:t> </a:t>
            </a:r>
            <a:r>
              <a:rPr sz="2400" dirty="0">
                <a:latin typeface="Calibri Light"/>
                <a:cs typeface="Calibri Light"/>
              </a:rPr>
              <a:t>be</a:t>
            </a:r>
            <a:r>
              <a:rPr sz="2400" spc="-25" dirty="0">
                <a:latin typeface="Calibri Light"/>
                <a:cs typeface="Calibri Light"/>
              </a:rPr>
              <a:t> </a:t>
            </a:r>
            <a:r>
              <a:rPr sz="2400" dirty="0">
                <a:solidFill>
                  <a:srgbClr val="FF0000"/>
                </a:solidFill>
                <a:latin typeface="Calibri Light"/>
                <a:cs typeface="Calibri Light"/>
              </a:rPr>
              <a:t>stored</a:t>
            </a:r>
            <a:r>
              <a:rPr sz="2400" dirty="0">
                <a:latin typeface="Calibri Light"/>
                <a:cs typeface="Calibri Light"/>
              </a:rPr>
              <a:t>,</a:t>
            </a:r>
            <a:r>
              <a:rPr sz="2400" spc="-30" dirty="0">
                <a:latin typeface="Calibri Light"/>
                <a:cs typeface="Calibri Light"/>
              </a:rPr>
              <a:t> </a:t>
            </a:r>
            <a:r>
              <a:rPr sz="2400" dirty="0">
                <a:solidFill>
                  <a:srgbClr val="FF0000"/>
                </a:solidFill>
                <a:latin typeface="Calibri Light"/>
                <a:cs typeface="Calibri Light"/>
              </a:rPr>
              <a:t>located</a:t>
            </a:r>
            <a:r>
              <a:rPr sz="2400" dirty="0">
                <a:latin typeface="Calibri Light"/>
                <a:cs typeface="Calibri Light"/>
              </a:rPr>
              <a:t>,</a:t>
            </a:r>
            <a:r>
              <a:rPr sz="2400" spc="-20" dirty="0">
                <a:latin typeface="Calibri Light"/>
                <a:cs typeface="Calibri Light"/>
              </a:rPr>
              <a:t> </a:t>
            </a:r>
            <a:r>
              <a:rPr sz="2400" dirty="0">
                <a:solidFill>
                  <a:srgbClr val="FF0000"/>
                </a:solidFill>
                <a:latin typeface="Calibri Light"/>
                <a:cs typeface="Calibri Light"/>
              </a:rPr>
              <a:t>retrieved</a:t>
            </a:r>
            <a:r>
              <a:rPr sz="2400" spc="-45" dirty="0">
                <a:solidFill>
                  <a:srgbClr val="FF0000"/>
                </a:solidFill>
                <a:latin typeface="Calibri Light"/>
                <a:cs typeface="Calibri Light"/>
              </a:rPr>
              <a:t> </a:t>
            </a:r>
            <a:r>
              <a:rPr sz="2400" spc="-10" dirty="0">
                <a:latin typeface="Calibri Light"/>
                <a:cs typeface="Calibri Light"/>
              </a:rPr>
              <a:t>easily</a:t>
            </a:r>
            <a:endParaRPr sz="2400">
              <a:latin typeface="Calibri Light"/>
              <a:cs typeface="Calibri Light"/>
            </a:endParaRPr>
          </a:p>
        </p:txBody>
      </p:sp>
    </p:spTree>
    <p:extLst>
      <p:ext uri="{BB962C8B-B14F-4D97-AF65-F5344CB8AC3E}">
        <p14:creationId xmlns:p14="http://schemas.microsoft.com/office/powerpoint/2010/main" val="295671337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12344" rIns="0" bIns="0" rtlCol="0">
            <a:spAutoFit/>
          </a:bodyPr>
          <a:lstStyle/>
          <a:p>
            <a:pPr marL="2209165">
              <a:lnSpc>
                <a:spcPct val="100000"/>
              </a:lnSpc>
              <a:spcBef>
                <a:spcPts val="105"/>
              </a:spcBef>
            </a:pPr>
            <a:r>
              <a:rPr dirty="0"/>
              <a:t>File</a:t>
            </a:r>
            <a:r>
              <a:rPr spc="-35" dirty="0"/>
              <a:t> </a:t>
            </a:r>
            <a:r>
              <a:rPr spc="-10" dirty="0"/>
              <a:t>Attributes</a:t>
            </a:r>
          </a:p>
        </p:txBody>
      </p:sp>
      <p:sp>
        <p:nvSpPr>
          <p:cNvPr id="4" name="object 4"/>
          <p:cNvSpPr txBox="1">
            <a:spLocks noGrp="1"/>
          </p:cNvSpPr>
          <p:nvPr>
            <p:ph type="dt" sz="half" idx="4294967295"/>
          </p:nvPr>
        </p:nvSpPr>
        <p:spPr>
          <a:xfrm>
            <a:off x="6684391" y="6631730"/>
            <a:ext cx="2323465" cy="167004"/>
          </a:xfrm>
          <a:prstGeom prst="rect">
            <a:avLst/>
          </a:prstGeom>
        </p:spPr>
        <p:txBody>
          <a:bodyPr vert="horz" wrap="square" lIns="0" tIns="0" rIns="0" bIns="0" rtlCol="0">
            <a:spAutoFit/>
          </a:bodyPr>
          <a:lstStyle/>
          <a:p>
            <a:pPr marL="12700">
              <a:lnSpc>
                <a:spcPct val="100000"/>
              </a:lnSpc>
            </a:pPr>
            <a:r>
              <a:rPr dirty="0"/>
              <a:t>Silberschatz,</a:t>
            </a:r>
            <a:r>
              <a:rPr spc="-40" dirty="0"/>
              <a:t> </a:t>
            </a:r>
            <a:r>
              <a:rPr dirty="0"/>
              <a:t>Galvin</a:t>
            </a:r>
            <a:r>
              <a:rPr spc="-45" dirty="0"/>
              <a:t> </a:t>
            </a:r>
            <a:r>
              <a:rPr dirty="0"/>
              <a:t>and</a:t>
            </a:r>
            <a:r>
              <a:rPr spc="-20" dirty="0"/>
              <a:t> </a:t>
            </a:r>
            <a:r>
              <a:rPr dirty="0"/>
              <a:t>Gagne</a:t>
            </a:r>
            <a:r>
              <a:rPr spc="-25" dirty="0"/>
              <a:t> </a:t>
            </a:r>
            <a:r>
              <a:rPr spc="-20" dirty="0"/>
              <a:t>©2018</a:t>
            </a:r>
          </a:p>
        </p:txBody>
      </p:sp>
      <p:sp>
        <p:nvSpPr>
          <p:cNvPr id="5" name="object 5"/>
          <p:cNvSpPr txBox="1">
            <a:spLocks noGrp="1"/>
          </p:cNvSpPr>
          <p:nvPr>
            <p:ph type="sldNum" sz="quarter" idx="4294967295"/>
          </p:nvPr>
        </p:nvSpPr>
        <p:spPr>
          <a:xfrm>
            <a:off x="4310253" y="6657028"/>
            <a:ext cx="379095" cy="167004"/>
          </a:xfrm>
          <a:prstGeom prst="rect">
            <a:avLst/>
          </a:prstGeom>
        </p:spPr>
        <p:txBody>
          <a:bodyPr vert="horz" wrap="square" lIns="0" tIns="0" rIns="0" bIns="0" rtlCol="0">
            <a:spAutoFit/>
          </a:bodyPr>
          <a:lstStyle/>
          <a:p>
            <a:pPr marL="12700">
              <a:lnSpc>
                <a:spcPct val="100000"/>
              </a:lnSpc>
            </a:pPr>
            <a:r>
              <a:rPr spc="-10" dirty="0"/>
              <a:t>13.</a:t>
            </a:r>
            <a:fld id="{81D60167-4931-47E6-BA6A-407CBD079E47}" type="slidenum">
              <a:rPr spc="-10" dirty="0"/>
              <a:t>134</a:t>
            </a:fld>
            <a:endParaRPr spc="-10" dirty="0"/>
          </a:p>
        </p:txBody>
      </p:sp>
      <p:sp>
        <p:nvSpPr>
          <p:cNvPr id="6" name="object 6"/>
          <p:cNvSpPr txBox="1">
            <a:spLocks noGrp="1"/>
          </p:cNvSpPr>
          <p:nvPr>
            <p:ph type="ftr" sz="quarter" idx="4294967295"/>
          </p:nvPr>
        </p:nvSpPr>
        <p:spPr>
          <a:xfrm>
            <a:off x="264668" y="6664103"/>
            <a:ext cx="2545715" cy="167640"/>
          </a:xfrm>
          <a:prstGeom prst="rect">
            <a:avLst/>
          </a:prstGeom>
        </p:spPr>
        <p:txBody>
          <a:bodyPr vert="horz" wrap="square" lIns="0" tIns="635" rIns="0" bIns="0" rtlCol="0">
            <a:spAutoFit/>
          </a:bodyPr>
          <a:lstStyle/>
          <a:p>
            <a:pPr marL="12700">
              <a:lnSpc>
                <a:spcPct val="100000"/>
              </a:lnSpc>
              <a:spcBef>
                <a:spcPts val="5"/>
              </a:spcBef>
            </a:pPr>
            <a:r>
              <a:rPr dirty="0"/>
              <a:t>Operating</a:t>
            </a:r>
            <a:r>
              <a:rPr spc="-20" dirty="0"/>
              <a:t> </a:t>
            </a:r>
            <a:r>
              <a:rPr dirty="0"/>
              <a:t>System</a:t>
            </a:r>
            <a:r>
              <a:rPr spc="-20" dirty="0"/>
              <a:t> </a:t>
            </a:r>
            <a:r>
              <a:rPr dirty="0"/>
              <a:t>Concepts</a:t>
            </a:r>
            <a:r>
              <a:rPr spc="-10" dirty="0"/>
              <a:t> </a:t>
            </a:r>
            <a:r>
              <a:rPr dirty="0"/>
              <a:t>–</a:t>
            </a:r>
            <a:r>
              <a:rPr spc="-25" dirty="0"/>
              <a:t> </a:t>
            </a:r>
            <a:r>
              <a:rPr dirty="0"/>
              <a:t>10</a:t>
            </a:r>
            <a:r>
              <a:rPr sz="975" baseline="25641" dirty="0"/>
              <a:t>th</a:t>
            </a:r>
            <a:r>
              <a:rPr sz="975" spc="104" baseline="25641" dirty="0"/>
              <a:t> </a:t>
            </a:r>
            <a:r>
              <a:rPr sz="1000" spc="-10" dirty="0"/>
              <a:t>Edition</a:t>
            </a:r>
            <a:endParaRPr sz="1000"/>
          </a:p>
        </p:txBody>
      </p:sp>
      <p:sp>
        <p:nvSpPr>
          <p:cNvPr id="3" name="object 3"/>
          <p:cNvSpPr txBox="1"/>
          <p:nvPr/>
        </p:nvSpPr>
        <p:spPr>
          <a:xfrm>
            <a:off x="607263" y="997711"/>
            <a:ext cx="7948930" cy="4720590"/>
          </a:xfrm>
          <a:prstGeom prst="rect">
            <a:avLst/>
          </a:prstGeom>
        </p:spPr>
        <p:txBody>
          <a:bodyPr vert="horz" wrap="square" lIns="0" tIns="12700" rIns="0" bIns="0" rtlCol="0">
            <a:spAutoFit/>
          </a:bodyPr>
          <a:lstStyle/>
          <a:p>
            <a:pPr marL="282575" indent="-269875">
              <a:lnSpc>
                <a:spcPct val="100000"/>
              </a:lnSpc>
              <a:spcBef>
                <a:spcPts val="100"/>
              </a:spcBef>
              <a:buClr>
                <a:srgbClr val="993300"/>
              </a:buClr>
              <a:buSzPct val="110416"/>
              <a:buFont typeface="Wingdings"/>
              <a:buChar char=""/>
              <a:tabLst>
                <a:tab pos="282575" algn="l"/>
              </a:tabLst>
            </a:pPr>
            <a:r>
              <a:rPr sz="2400" dirty="0">
                <a:latin typeface="Calibri Light"/>
                <a:cs typeface="Calibri Light"/>
              </a:rPr>
              <a:t>A</a:t>
            </a:r>
            <a:r>
              <a:rPr sz="2400" spc="-30" dirty="0">
                <a:latin typeface="Calibri Light"/>
                <a:cs typeface="Calibri Light"/>
              </a:rPr>
              <a:t> </a:t>
            </a:r>
            <a:r>
              <a:rPr sz="2400" dirty="0">
                <a:latin typeface="Calibri Light"/>
                <a:cs typeface="Calibri Light"/>
              </a:rPr>
              <a:t>file</a:t>
            </a:r>
            <a:r>
              <a:rPr sz="2400" spc="-25" dirty="0">
                <a:latin typeface="Calibri Light"/>
                <a:cs typeface="Calibri Light"/>
              </a:rPr>
              <a:t> </a:t>
            </a:r>
            <a:r>
              <a:rPr sz="2400" dirty="0">
                <a:latin typeface="Calibri Light"/>
                <a:cs typeface="Calibri Light"/>
              </a:rPr>
              <a:t>usually</a:t>
            </a:r>
            <a:r>
              <a:rPr sz="2400" spc="-25" dirty="0">
                <a:latin typeface="Calibri Light"/>
                <a:cs typeface="Calibri Light"/>
              </a:rPr>
              <a:t> </a:t>
            </a:r>
            <a:r>
              <a:rPr sz="2400" dirty="0">
                <a:latin typeface="Calibri Light"/>
                <a:cs typeface="Calibri Light"/>
              </a:rPr>
              <a:t>has</a:t>
            </a:r>
            <a:r>
              <a:rPr sz="2400" spc="-25" dirty="0">
                <a:latin typeface="Calibri Light"/>
                <a:cs typeface="Calibri Light"/>
              </a:rPr>
              <a:t> </a:t>
            </a:r>
            <a:r>
              <a:rPr sz="2400" dirty="0">
                <a:latin typeface="Calibri Light"/>
                <a:cs typeface="Calibri Light"/>
              </a:rPr>
              <a:t>following</a:t>
            </a:r>
            <a:r>
              <a:rPr sz="2400" spc="-35" dirty="0">
                <a:latin typeface="Calibri Light"/>
                <a:cs typeface="Calibri Light"/>
              </a:rPr>
              <a:t> </a:t>
            </a:r>
            <a:r>
              <a:rPr sz="2400" dirty="0">
                <a:latin typeface="Calibri Light"/>
                <a:cs typeface="Calibri Light"/>
              </a:rPr>
              <a:t>basic</a:t>
            </a:r>
            <a:r>
              <a:rPr sz="2400" spc="-20" dirty="0">
                <a:latin typeface="Calibri Light"/>
                <a:cs typeface="Calibri Light"/>
              </a:rPr>
              <a:t> </a:t>
            </a:r>
            <a:r>
              <a:rPr sz="2400" spc="-10" dirty="0">
                <a:latin typeface="Calibri Light"/>
                <a:cs typeface="Calibri Light"/>
              </a:rPr>
              <a:t>attributes</a:t>
            </a:r>
            <a:endParaRPr sz="2400">
              <a:latin typeface="Calibri Light"/>
              <a:cs typeface="Calibri Light"/>
            </a:endParaRPr>
          </a:p>
          <a:p>
            <a:pPr marL="551815" lvl="1" indent="-269240">
              <a:lnSpc>
                <a:spcPct val="100000"/>
              </a:lnSpc>
              <a:spcBef>
                <a:spcPts val="300"/>
              </a:spcBef>
              <a:buClr>
                <a:srgbClr val="CC6600"/>
              </a:buClr>
              <a:buSzPct val="110416"/>
              <a:buFont typeface="Arial"/>
              <a:buChar char="•"/>
              <a:tabLst>
                <a:tab pos="551815" algn="l"/>
              </a:tabLst>
            </a:pPr>
            <a:r>
              <a:rPr sz="2400" dirty="0">
                <a:latin typeface="Calibri Light"/>
                <a:cs typeface="Calibri Light"/>
              </a:rPr>
              <a:t>Name</a:t>
            </a:r>
            <a:r>
              <a:rPr sz="2400" spc="-30" dirty="0">
                <a:latin typeface="Calibri Light"/>
                <a:cs typeface="Calibri Light"/>
              </a:rPr>
              <a:t> </a:t>
            </a:r>
            <a:r>
              <a:rPr sz="2400" dirty="0">
                <a:latin typeface="Calibri Light"/>
                <a:cs typeface="Calibri Light"/>
              </a:rPr>
              <a:t>–</a:t>
            </a:r>
            <a:r>
              <a:rPr sz="2400" spc="-20" dirty="0">
                <a:latin typeface="Calibri Light"/>
                <a:cs typeface="Calibri Light"/>
              </a:rPr>
              <a:t> </a:t>
            </a:r>
            <a:r>
              <a:rPr sz="2400" dirty="0">
                <a:latin typeface="Calibri Light"/>
                <a:cs typeface="Calibri Light"/>
              </a:rPr>
              <a:t>only</a:t>
            </a:r>
            <a:r>
              <a:rPr sz="2400" spc="-20" dirty="0">
                <a:latin typeface="Calibri Light"/>
                <a:cs typeface="Calibri Light"/>
              </a:rPr>
              <a:t> </a:t>
            </a:r>
            <a:r>
              <a:rPr sz="2400" dirty="0">
                <a:latin typeface="Calibri Light"/>
                <a:cs typeface="Calibri Light"/>
              </a:rPr>
              <a:t>information</a:t>
            </a:r>
            <a:r>
              <a:rPr sz="2400" spc="-40" dirty="0">
                <a:latin typeface="Calibri Light"/>
                <a:cs typeface="Calibri Light"/>
              </a:rPr>
              <a:t> </a:t>
            </a:r>
            <a:r>
              <a:rPr sz="2400" dirty="0">
                <a:latin typeface="Calibri Light"/>
                <a:cs typeface="Calibri Light"/>
              </a:rPr>
              <a:t>kept</a:t>
            </a:r>
            <a:r>
              <a:rPr sz="2400" spc="-20" dirty="0">
                <a:latin typeface="Calibri Light"/>
                <a:cs typeface="Calibri Light"/>
              </a:rPr>
              <a:t> </a:t>
            </a:r>
            <a:r>
              <a:rPr sz="2400" dirty="0">
                <a:latin typeface="Calibri Light"/>
                <a:cs typeface="Calibri Light"/>
              </a:rPr>
              <a:t>in</a:t>
            </a:r>
            <a:r>
              <a:rPr sz="2400" spc="-20" dirty="0">
                <a:latin typeface="Calibri Light"/>
                <a:cs typeface="Calibri Light"/>
              </a:rPr>
              <a:t> human-</a:t>
            </a:r>
            <a:r>
              <a:rPr sz="2400" dirty="0">
                <a:latin typeface="Calibri Light"/>
                <a:cs typeface="Calibri Light"/>
              </a:rPr>
              <a:t>readable</a:t>
            </a:r>
            <a:r>
              <a:rPr sz="2400" spc="-20" dirty="0">
                <a:latin typeface="Calibri Light"/>
                <a:cs typeface="Calibri Light"/>
              </a:rPr>
              <a:t> form</a:t>
            </a:r>
            <a:endParaRPr sz="2400">
              <a:latin typeface="Calibri Light"/>
              <a:cs typeface="Calibri Light"/>
            </a:endParaRPr>
          </a:p>
          <a:p>
            <a:pPr marL="552450" marR="534035" lvl="1" indent="-269875">
              <a:lnSpc>
                <a:spcPct val="100000"/>
              </a:lnSpc>
              <a:spcBef>
                <a:spcPts val="300"/>
              </a:spcBef>
              <a:buClr>
                <a:srgbClr val="CC6600"/>
              </a:buClr>
              <a:buSzPct val="110416"/>
              <a:buFont typeface="Arial"/>
              <a:buChar char="•"/>
              <a:tabLst>
                <a:tab pos="552450" algn="l"/>
              </a:tabLst>
            </a:pPr>
            <a:r>
              <a:rPr sz="2400" dirty="0">
                <a:latin typeface="Calibri Light"/>
                <a:cs typeface="Calibri Light"/>
              </a:rPr>
              <a:t>Identifier</a:t>
            </a:r>
            <a:r>
              <a:rPr sz="2400" spc="-50" dirty="0">
                <a:latin typeface="Calibri Light"/>
                <a:cs typeface="Calibri Light"/>
              </a:rPr>
              <a:t> </a:t>
            </a:r>
            <a:r>
              <a:rPr sz="2400" dirty="0">
                <a:latin typeface="Calibri Light"/>
                <a:cs typeface="Calibri Light"/>
              </a:rPr>
              <a:t>–</a:t>
            </a:r>
            <a:r>
              <a:rPr sz="2400" spc="-25" dirty="0">
                <a:latin typeface="Calibri Light"/>
                <a:cs typeface="Calibri Light"/>
              </a:rPr>
              <a:t> </a:t>
            </a:r>
            <a:r>
              <a:rPr sz="2400" dirty="0">
                <a:latin typeface="Calibri Light"/>
                <a:cs typeface="Calibri Light"/>
              </a:rPr>
              <a:t>unique</a:t>
            </a:r>
            <a:r>
              <a:rPr sz="2400" spc="-25" dirty="0">
                <a:latin typeface="Calibri Light"/>
                <a:cs typeface="Calibri Light"/>
              </a:rPr>
              <a:t> </a:t>
            </a:r>
            <a:r>
              <a:rPr sz="2400" dirty="0">
                <a:latin typeface="Calibri Light"/>
                <a:cs typeface="Calibri Light"/>
              </a:rPr>
              <a:t>tag</a:t>
            </a:r>
            <a:r>
              <a:rPr sz="2400" spc="-35" dirty="0">
                <a:latin typeface="Calibri Light"/>
                <a:cs typeface="Calibri Light"/>
              </a:rPr>
              <a:t> </a:t>
            </a:r>
            <a:r>
              <a:rPr sz="2400" dirty="0">
                <a:latin typeface="Calibri Light"/>
                <a:cs typeface="Calibri Light"/>
              </a:rPr>
              <a:t>(number)</a:t>
            </a:r>
            <a:r>
              <a:rPr sz="2400" spc="-30" dirty="0">
                <a:latin typeface="Calibri Light"/>
                <a:cs typeface="Calibri Light"/>
              </a:rPr>
              <a:t> </a:t>
            </a:r>
            <a:r>
              <a:rPr sz="2400" dirty="0">
                <a:latin typeface="Calibri Light"/>
                <a:cs typeface="Calibri Light"/>
              </a:rPr>
              <a:t>identifies</a:t>
            </a:r>
            <a:r>
              <a:rPr sz="2400" spc="-40" dirty="0">
                <a:latin typeface="Calibri Light"/>
                <a:cs typeface="Calibri Light"/>
              </a:rPr>
              <a:t> </a:t>
            </a:r>
            <a:r>
              <a:rPr sz="2400" dirty="0">
                <a:latin typeface="Calibri Light"/>
                <a:cs typeface="Calibri Light"/>
              </a:rPr>
              <a:t>file</a:t>
            </a:r>
            <a:r>
              <a:rPr sz="2400" spc="-50" dirty="0">
                <a:latin typeface="Calibri Light"/>
                <a:cs typeface="Calibri Light"/>
              </a:rPr>
              <a:t> </a:t>
            </a:r>
            <a:r>
              <a:rPr sz="2400" dirty="0">
                <a:latin typeface="Calibri Light"/>
                <a:cs typeface="Calibri Light"/>
              </a:rPr>
              <a:t>within</a:t>
            </a:r>
            <a:r>
              <a:rPr sz="2400" spc="-35" dirty="0">
                <a:latin typeface="Calibri Light"/>
                <a:cs typeface="Calibri Light"/>
              </a:rPr>
              <a:t> </a:t>
            </a:r>
            <a:r>
              <a:rPr sz="2400" spc="-20" dirty="0">
                <a:latin typeface="Calibri Light"/>
                <a:cs typeface="Calibri Light"/>
              </a:rPr>
              <a:t>file </a:t>
            </a:r>
            <a:r>
              <a:rPr sz="2400" spc="-10" dirty="0">
                <a:latin typeface="Calibri Light"/>
                <a:cs typeface="Calibri Light"/>
              </a:rPr>
              <a:t>system</a:t>
            </a:r>
            <a:endParaRPr sz="2400">
              <a:latin typeface="Calibri Light"/>
              <a:cs typeface="Calibri Light"/>
            </a:endParaRPr>
          </a:p>
          <a:p>
            <a:pPr marL="551815" lvl="1" indent="-269240">
              <a:lnSpc>
                <a:spcPct val="100000"/>
              </a:lnSpc>
              <a:spcBef>
                <a:spcPts val="300"/>
              </a:spcBef>
              <a:buClr>
                <a:srgbClr val="CC6600"/>
              </a:buClr>
              <a:buSzPct val="110416"/>
              <a:buFont typeface="Arial"/>
              <a:buChar char="•"/>
              <a:tabLst>
                <a:tab pos="551815" algn="l"/>
              </a:tabLst>
            </a:pPr>
            <a:r>
              <a:rPr sz="2400" dirty="0">
                <a:latin typeface="Calibri Light"/>
                <a:cs typeface="Calibri Light"/>
              </a:rPr>
              <a:t>Type</a:t>
            </a:r>
            <a:r>
              <a:rPr sz="2400" spc="-45" dirty="0">
                <a:latin typeface="Calibri Light"/>
                <a:cs typeface="Calibri Light"/>
              </a:rPr>
              <a:t> </a:t>
            </a:r>
            <a:r>
              <a:rPr sz="2400" dirty="0">
                <a:latin typeface="Calibri Light"/>
                <a:cs typeface="Calibri Light"/>
              </a:rPr>
              <a:t>–</a:t>
            </a:r>
            <a:r>
              <a:rPr sz="2400" spc="-45" dirty="0">
                <a:latin typeface="Calibri Light"/>
                <a:cs typeface="Calibri Light"/>
              </a:rPr>
              <a:t> </a:t>
            </a:r>
            <a:r>
              <a:rPr sz="2400" dirty="0">
                <a:latin typeface="Calibri Light"/>
                <a:cs typeface="Calibri Light"/>
              </a:rPr>
              <a:t>needed</a:t>
            </a:r>
            <a:r>
              <a:rPr sz="2400" spc="-40" dirty="0">
                <a:latin typeface="Calibri Light"/>
                <a:cs typeface="Calibri Light"/>
              </a:rPr>
              <a:t> </a:t>
            </a:r>
            <a:r>
              <a:rPr sz="2400" dirty="0">
                <a:latin typeface="Calibri Light"/>
                <a:cs typeface="Calibri Light"/>
              </a:rPr>
              <a:t>for</a:t>
            </a:r>
            <a:r>
              <a:rPr sz="2400" spc="-60" dirty="0">
                <a:latin typeface="Calibri Light"/>
                <a:cs typeface="Calibri Light"/>
              </a:rPr>
              <a:t> </a:t>
            </a:r>
            <a:r>
              <a:rPr sz="2400" dirty="0">
                <a:latin typeface="Calibri Light"/>
                <a:cs typeface="Calibri Light"/>
              </a:rPr>
              <a:t>systems</a:t>
            </a:r>
            <a:r>
              <a:rPr sz="2400" spc="-45" dirty="0">
                <a:latin typeface="Calibri Light"/>
                <a:cs typeface="Calibri Light"/>
              </a:rPr>
              <a:t> </a:t>
            </a:r>
            <a:r>
              <a:rPr sz="2400" dirty="0">
                <a:latin typeface="Calibri Light"/>
                <a:cs typeface="Calibri Light"/>
              </a:rPr>
              <a:t>that</a:t>
            </a:r>
            <a:r>
              <a:rPr sz="2400" spc="-55" dirty="0">
                <a:latin typeface="Calibri Light"/>
                <a:cs typeface="Calibri Light"/>
              </a:rPr>
              <a:t> </a:t>
            </a:r>
            <a:r>
              <a:rPr sz="2400" dirty="0">
                <a:latin typeface="Calibri Light"/>
                <a:cs typeface="Calibri Light"/>
              </a:rPr>
              <a:t>support</a:t>
            </a:r>
            <a:r>
              <a:rPr sz="2400" spc="-45" dirty="0">
                <a:latin typeface="Calibri Light"/>
                <a:cs typeface="Calibri Light"/>
              </a:rPr>
              <a:t> </a:t>
            </a:r>
            <a:r>
              <a:rPr sz="2400" dirty="0">
                <a:latin typeface="Calibri Light"/>
                <a:cs typeface="Calibri Light"/>
              </a:rPr>
              <a:t>different</a:t>
            </a:r>
            <a:r>
              <a:rPr sz="2400" spc="-65" dirty="0">
                <a:latin typeface="Calibri Light"/>
                <a:cs typeface="Calibri Light"/>
              </a:rPr>
              <a:t> </a:t>
            </a:r>
            <a:r>
              <a:rPr sz="2400" spc="-10" dirty="0">
                <a:latin typeface="Calibri Light"/>
                <a:cs typeface="Calibri Light"/>
              </a:rPr>
              <a:t>types</a:t>
            </a:r>
            <a:endParaRPr sz="2400">
              <a:latin typeface="Calibri Light"/>
              <a:cs typeface="Calibri Light"/>
            </a:endParaRPr>
          </a:p>
          <a:p>
            <a:pPr marL="551815" lvl="1" indent="-269240">
              <a:lnSpc>
                <a:spcPct val="100000"/>
              </a:lnSpc>
              <a:spcBef>
                <a:spcPts val="305"/>
              </a:spcBef>
              <a:buClr>
                <a:srgbClr val="CC6600"/>
              </a:buClr>
              <a:buSzPct val="110416"/>
              <a:buFont typeface="Arial"/>
              <a:buChar char="•"/>
              <a:tabLst>
                <a:tab pos="551815" algn="l"/>
              </a:tabLst>
            </a:pPr>
            <a:r>
              <a:rPr sz="2400" dirty="0">
                <a:latin typeface="Calibri Light"/>
                <a:cs typeface="Calibri Light"/>
              </a:rPr>
              <a:t>Location</a:t>
            </a:r>
            <a:r>
              <a:rPr sz="2400" spc="-40" dirty="0">
                <a:latin typeface="Calibri Light"/>
                <a:cs typeface="Calibri Light"/>
              </a:rPr>
              <a:t> </a:t>
            </a:r>
            <a:r>
              <a:rPr sz="2400" dirty="0">
                <a:latin typeface="Calibri Light"/>
                <a:cs typeface="Calibri Light"/>
              </a:rPr>
              <a:t>–</a:t>
            </a:r>
            <a:r>
              <a:rPr sz="2400" spc="-10" dirty="0">
                <a:latin typeface="Calibri Light"/>
                <a:cs typeface="Calibri Light"/>
              </a:rPr>
              <a:t> </a:t>
            </a:r>
            <a:r>
              <a:rPr sz="2400" dirty="0">
                <a:latin typeface="Calibri Light"/>
                <a:cs typeface="Calibri Light"/>
              </a:rPr>
              <a:t>pointer</a:t>
            </a:r>
            <a:r>
              <a:rPr sz="2400" spc="-25" dirty="0">
                <a:latin typeface="Calibri Light"/>
                <a:cs typeface="Calibri Light"/>
              </a:rPr>
              <a:t> </a:t>
            </a:r>
            <a:r>
              <a:rPr sz="2400" dirty="0">
                <a:latin typeface="Calibri Light"/>
                <a:cs typeface="Calibri Light"/>
              </a:rPr>
              <a:t>to</a:t>
            </a:r>
            <a:r>
              <a:rPr sz="2400" spc="-15" dirty="0">
                <a:latin typeface="Calibri Light"/>
                <a:cs typeface="Calibri Light"/>
              </a:rPr>
              <a:t> </a:t>
            </a:r>
            <a:r>
              <a:rPr sz="2400" dirty="0">
                <a:latin typeface="Calibri Light"/>
                <a:cs typeface="Calibri Light"/>
              </a:rPr>
              <a:t>file</a:t>
            </a:r>
            <a:r>
              <a:rPr sz="2400" spc="-30" dirty="0">
                <a:latin typeface="Calibri Light"/>
                <a:cs typeface="Calibri Light"/>
              </a:rPr>
              <a:t> </a:t>
            </a:r>
            <a:r>
              <a:rPr sz="2400" dirty="0">
                <a:latin typeface="Calibri Light"/>
                <a:cs typeface="Calibri Light"/>
              </a:rPr>
              <a:t>location</a:t>
            </a:r>
            <a:r>
              <a:rPr sz="2400" spc="-30" dirty="0">
                <a:latin typeface="Calibri Light"/>
                <a:cs typeface="Calibri Light"/>
              </a:rPr>
              <a:t> </a:t>
            </a:r>
            <a:r>
              <a:rPr sz="2400" dirty="0">
                <a:latin typeface="Calibri Light"/>
                <a:cs typeface="Calibri Light"/>
              </a:rPr>
              <a:t>on</a:t>
            </a:r>
            <a:r>
              <a:rPr sz="2400" spc="-10" dirty="0">
                <a:latin typeface="Calibri Light"/>
                <a:cs typeface="Calibri Light"/>
              </a:rPr>
              <a:t> device</a:t>
            </a:r>
            <a:endParaRPr sz="2400">
              <a:latin typeface="Calibri Light"/>
              <a:cs typeface="Calibri Light"/>
            </a:endParaRPr>
          </a:p>
          <a:p>
            <a:pPr marL="551815" lvl="1" indent="-269240">
              <a:lnSpc>
                <a:spcPct val="100000"/>
              </a:lnSpc>
              <a:spcBef>
                <a:spcPts val="300"/>
              </a:spcBef>
              <a:buClr>
                <a:srgbClr val="CC6600"/>
              </a:buClr>
              <a:buSzPct val="110416"/>
              <a:buFont typeface="Arial"/>
              <a:buChar char="•"/>
              <a:tabLst>
                <a:tab pos="551815" algn="l"/>
              </a:tabLst>
            </a:pPr>
            <a:r>
              <a:rPr sz="2400" dirty="0">
                <a:latin typeface="Calibri Light"/>
                <a:cs typeface="Calibri Light"/>
              </a:rPr>
              <a:t>Size</a:t>
            </a:r>
            <a:r>
              <a:rPr sz="2400" spc="-45" dirty="0">
                <a:latin typeface="Calibri Light"/>
                <a:cs typeface="Calibri Light"/>
              </a:rPr>
              <a:t> </a:t>
            </a:r>
            <a:r>
              <a:rPr sz="2400" dirty="0">
                <a:latin typeface="Calibri Light"/>
                <a:cs typeface="Calibri Light"/>
              </a:rPr>
              <a:t>–</a:t>
            </a:r>
            <a:r>
              <a:rPr sz="2400" spc="-40" dirty="0">
                <a:latin typeface="Calibri Light"/>
                <a:cs typeface="Calibri Light"/>
              </a:rPr>
              <a:t> </a:t>
            </a:r>
            <a:r>
              <a:rPr sz="2400" dirty="0">
                <a:latin typeface="Calibri Light"/>
                <a:cs typeface="Calibri Light"/>
              </a:rPr>
              <a:t>current</a:t>
            </a:r>
            <a:r>
              <a:rPr sz="2400" spc="-35" dirty="0">
                <a:latin typeface="Calibri Light"/>
                <a:cs typeface="Calibri Light"/>
              </a:rPr>
              <a:t> </a:t>
            </a:r>
            <a:r>
              <a:rPr sz="2400" dirty="0">
                <a:latin typeface="Calibri Light"/>
                <a:cs typeface="Calibri Light"/>
              </a:rPr>
              <a:t>file</a:t>
            </a:r>
            <a:r>
              <a:rPr sz="2400" spc="-65" dirty="0">
                <a:latin typeface="Calibri Light"/>
                <a:cs typeface="Calibri Light"/>
              </a:rPr>
              <a:t> </a:t>
            </a:r>
            <a:r>
              <a:rPr sz="2400" spc="-20" dirty="0">
                <a:latin typeface="Calibri Light"/>
                <a:cs typeface="Calibri Light"/>
              </a:rPr>
              <a:t>size</a:t>
            </a:r>
            <a:endParaRPr sz="2400">
              <a:latin typeface="Calibri Light"/>
              <a:cs typeface="Calibri Light"/>
            </a:endParaRPr>
          </a:p>
          <a:p>
            <a:pPr marL="551815" lvl="1" indent="-269240">
              <a:lnSpc>
                <a:spcPct val="100000"/>
              </a:lnSpc>
              <a:spcBef>
                <a:spcPts val="300"/>
              </a:spcBef>
              <a:buClr>
                <a:srgbClr val="CC6600"/>
              </a:buClr>
              <a:buSzPct val="110416"/>
              <a:buFont typeface="Arial"/>
              <a:buChar char="•"/>
              <a:tabLst>
                <a:tab pos="551815" algn="l"/>
              </a:tabLst>
            </a:pPr>
            <a:r>
              <a:rPr sz="2400" dirty="0">
                <a:latin typeface="Calibri Light"/>
                <a:cs typeface="Calibri Light"/>
              </a:rPr>
              <a:t>Protection</a:t>
            </a:r>
            <a:r>
              <a:rPr sz="2400" spc="-45" dirty="0">
                <a:latin typeface="Calibri Light"/>
                <a:cs typeface="Calibri Light"/>
              </a:rPr>
              <a:t> </a:t>
            </a:r>
            <a:r>
              <a:rPr sz="2400" dirty="0">
                <a:latin typeface="Calibri Light"/>
                <a:cs typeface="Calibri Light"/>
              </a:rPr>
              <a:t>–</a:t>
            </a:r>
            <a:r>
              <a:rPr sz="2400" spc="-30" dirty="0">
                <a:latin typeface="Calibri Light"/>
                <a:cs typeface="Calibri Light"/>
              </a:rPr>
              <a:t> </a:t>
            </a:r>
            <a:r>
              <a:rPr sz="2400" dirty="0">
                <a:latin typeface="Calibri Light"/>
                <a:cs typeface="Calibri Light"/>
              </a:rPr>
              <a:t>controls</a:t>
            </a:r>
            <a:r>
              <a:rPr sz="2400" spc="-25" dirty="0">
                <a:latin typeface="Calibri Light"/>
                <a:cs typeface="Calibri Light"/>
              </a:rPr>
              <a:t> </a:t>
            </a:r>
            <a:r>
              <a:rPr sz="2400" dirty="0">
                <a:latin typeface="Calibri Light"/>
                <a:cs typeface="Calibri Light"/>
              </a:rPr>
              <a:t>who</a:t>
            </a:r>
            <a:r>
              <a:rPr sz="2400" spc="-30" dirty="0">
                <a:latin typeface="Calibri Light"/>
                <a:cs typeface="Calibri Light"/>
              </a:rPr>
              <a:t> </a:t>
            </a:r>
            <a:r>
              <a:rPr sz="2400" dirty="0">
                <a:latin typeface="Calibri Light"/>
                <a:cs typeface="Calibri Light"/>
              </a:rPr>
              <a:t>can</a:t>
            </a:r>
            <a:r>
              <a:rPr sz="2400" spc="-25" dirty="0">
                <a:latin typeface="Calibri Light"/>
                <a:cs typeface="Calibri Light"/>
              </a:rPr>
              <a:t> </a:t>
            </a:r>
            <a:r>
              <a:rPr sz="2400" dirty="0">
                <a:latin typeface="Calibri Light"/>
                <a:cs typeface="Calibri Light"/>
              </a:rPr>
              <a:t>do</a:t>
            </a:r>
            <a:r>
              <a:rPr sz="2400" spc="-30" dirty="0">
                <a:latin typeface="Calibri Light"/>
                <a:cs typeface="Calibri Light"/>
              </a:rPr>
              <a:t> </a:t>
            </a:r>
            <a:r>
              <a:rPr sz="2400" dirty="0">
                <a:latin typeface="Calibri Light"/>
                <a:cs typeface="Calibri Light"/>
              </a:rPr>
              <a:t>reading,</a:t>
            </a:r>
            <a:r>
              <a:rPr sz="2400" spc="-35" dirty="0">
                <a:latin typeface="Calibri Light"/>
                <a:cs typeface="Calibri Light"/>
              </a:rPr>
              <a:t> </a:t>
            </a:r>
            <a:r>
              <a:rPr sz="2400" dirty="0">
                <a:latin typeface="Calibri Light"/>
                <a:cs typeface="Calibri Light"/>
              </a:rPr>
              <a:t>writing,</a:t>
            </a:r>
            <a:r>
              <a:rPr sz="2400" spc="-45" dirty="0">
                <a:latin typeface="Calibri Light"/>
                <a:cs typeface="Calibri Light"/>
              </a:rPr>
              <a:t> </a:t>
            </a:r>
            <a:r>
              <a:rPr sz="2400" spc="-10" dirty="0">
                <a:latin typeface="Calibri Light"/>
                <a:cs typeface="Calibri Light"/>
              </a:rPr>
              <a:t>executing</a:t>
            </a:r>
            <a:endParaRPr sz="2400">
              <a:latin typeface="Calibri Light"/>
              <a:cs typeface="Calibri Light"/>
            </a:endParaRPr>
          </a:p>
          <a:p>
            <a:pPr marL="551815" lvl="1" indent="-269240">
              <a:lnSpc>
                <a:spcPct val="100000"/>
              </a:lnSpc>
              <a:spcBef>
                <a:spcPts val="300"/>
              </a:spcBef>
              <a:buClr>
                <a:srgbClr val="CC6600"/>
              </a:buClr>
              <a:buSzPct val="110416"/>
              <a:buFont typeface="Arial"/>
              <a:buChar char="•"/>
              <a:tabLst>
                <a:tab pos="551815" algn="l"/>
              </a:tabLst>
            </a:pPr>
            <a:r>
              <a:rPr sz="2400" dirty="0">
                <a:latin typeface="Calibri Light"/>
                <a:cs typeface="Calibri Light"/>
              </a:rPr>
              <a:t>Time,</a:t>
            </a:r>
            <a:r>
              <a:rPr sz="2400" spc="-15" dirty="0">
                <a:latin typeface="Calibri Light"/>
                <a:cs typeface="Calibri Light"/>
              </a:rPr>
              <a:t> </a:t>
            </a:r>
            <a:r>
              <a:rPr sz="2400" dirty="0">
                <a:latin typeface="Calibri Light"/>
                <a:cs typeface="Calibri Light"/>
              </a:rPr>
              <a:t>date,</a:t>
            </a:r>
            <a:r>
              <a:rPr sz="2400" spc="-30" dirty="0">
                <a:latin typeface="Calibri Light"/>
                <a:cs typeface="Calibri Light"/>
              </a:rPr>
              <a:t> </a:t>
            </a:r>
            <a:r>
              <a:rPr sz="2400" dirty="0">
                <a:latin typeface="Calibri Light"/>
                <a:cs typeface="Calibri Light"/>
              </a:rPr>
              <a:t>and</a:t>
            </a:r>
            <a:r>
              <a:rPr sz="2400" spc="-25" dirty="0">
                <a:latin typeface="Calibri Light"/>
                <a:cs typeface="Calibri Light"/>
              </a:rPr>
              <a:t> </a:t>
            </a:r>
            <a:r>
              <a:rPr sz="2400" dirty="0">
                <a:latin typeface="Calibri Light"/>
                <a:cs typeface="Calibri Light"/>
              </a:rPr>
              <a:t>user</a:t>
            </a:r>
            <a:r>
              <a:rPr sz="2400" spc="-25" dirty="0">
                <a:latin typeface="Calibri Light"/>
                <a:cs typeface="Calibri Light"/>
              </a:rPr>
              <a:t> </a:t>
            </a:r>
            <a:r>
              <a:rPr sz="2400" dirty="0">
                <a:latin typeface="Calibri Light"/>
                <a:cs typeface="Calibri Light"/>
              </a:rPr>
              <a:t>identification</a:t>
            </a:r>
            <a:r>
              <a:rPr sz="2400" spc="-30" dirty="0">
                <a:latin typeface="Calibri Light"/>
                <a:cs typeface="Calibri Light"/>
              </a:rPr>
              <a:t> </a:t>
            </a:r>
            <a:r>
              <a:rPr sz="2400" dirty="0">
                <a:latin typeface="Calibri Light"/>
                <a:cs typeface="Calibri Light"/>
              </a:rPr>
              <a:t>–</a:t>
            </a:r>
            <a:r>
              <a:rPr sz="2400" spc="-15" dirty="0">
                <a:latin typeface="Calibri Light"/>
                <a:cs typeface="Calibri Light"/>
              </a:rPr>
              <a:t> </a:t>
            </a:r>
            <a:r>
              <a:rPr sz="2400" dirty="0">
                <a:latin typeface="Calibri Light"/>
                <a:cs typeface="Calibri Light"/>
              </a:rPr>
              <a:t>data</a:t>
            </a:r>
            <a:r>
              <a:rPr sz="2400" spc="-40" dirty="0">
                <a:latin typeface="Calibri Light"/>
                <a:cs typeface="Calibri Light"/>
              </a:rPr>
              <a:t> </a:t>
            </a:r>
            <a:r>
              <a:rPr sz="2400" dirty="0">
                <a:latin typeface="Calibri Light"/>
                <a:cs typeface="Calibri Light"/>
              </a:rPr>
              <a:t>for</a:t>
            </a:r>
            <a:r>
              <a:rPr sz="2400" spc="-30" dirty="0">
                <a:latin typeface="Calibri Light"/>
                <a:cs typeface="Calibri Light"/>
              </a:rPr>
              <a:t> </a:t>
            </a:r>
            <a:r>
              <a:rPr sz="2400" spc="-10" dirty="0">
                <a:latin typeface="Calibri Light"/>
                <a:cs typeface="Calibri Light"/>
              </a:rPr>
              <a:t>protection,</a:t>
            </a:r>
            <a:endParaRPr sz="2400">
              <a:latin typeface="Calibri Light"/>
              <a:cs typeface="Calibri Light"/>
            </a:endParaRPr>
          </a:p>
          <a:p>
            <a:pPr marL="552450">
              <a:lnSpc>
                <a:spcPct val="100000"/>
              </a:lnSpc>
            </a:pPr>
            <a:r>
              <a:rPr sz="2400" dirty="0">
                <a:latin typeface="Calibri Light"/>
                <a:cs typeface="Calibri Light"/>
              </a:rPr>
              <a:t>security,</a:t>
            </a:r>
            <a:r>
              <a:rPr sz="2400" spc="-60" dirty="0">
                <a:latin typeface="Calibri Light"/>
                <a:cs typeface="Calibri Light"/>
              </a:rPr>
              <a:t> </a:t>
            </a:r>
            <a:r>
              <a:rPr sz="2400" dirty="0">
                <a:latin typeface="Calibri Light"/>
                <a:cs typeface="Calibri Light"/>
              </a:rPr>
              <a:t>and</a:t>
            </a:r>
            <a:r>
              <a:rPr sz="2400" spc="-45" dirty="0">
                <a:latin typeface="Calibri Light"/>
                <a:cs typeface="Calibri Light"/>
              </a:rPr>
              <a:t> </a:t>
            </a:r>
            <a:r>
              <a:rPr sz="2400" dirty="0">
                <a:latin typeface="Calibri Light"/>
                <a:cs typeface="Calibri Light"/>
              </a:rPr>
              <a:t>usage</a:t>
            </a:r>
            <a:r>
              <a:rPr sz="2400" spc="-60" dirty="0">
                <a:latin typeface="Calibri Light"/>
                <a:cs typeface="Calibri Light"/>
              </a:rPr>
              <a:t> </a:t>
            </a:r>
            <a:r>
              <a:rPr sz="2400" spc="-10" dirty="0">
                <a:latin typeface="Calibri Light"/>
                <a:cs typeface="Calibri Light"/>
              </a:rPr>
              <a:t>monitoring</a:t>
            </a:r>
            <a:endParaRPr sz="2400">
              <a:latin typeface="Calibri Light"/>
              <a:cs typeface="Calibri Light"/>
            </a:endParaRPr>
          </a:p>
          <a:p>
            <a:pPr marL="282575" marR="271780" indent="-270510">
              <a:lnSpc>
                <a:spcPts val="2830"/>
              </a:lnSpc>
              <a:spcBef>
                <a:spcPts val="484"/>
              </a:spcBef>
              <a:buClr>
                <a:srgbClr val="993300"/>
              </a:buClr>
              <a:buSzPct val="110416"/>
              <a:buFont typeface="Wingdings"/>
              <a:buChar char=""/>
              <a:tabLst>
                <a:tab pos="282575" algn="l"/>
              </a:tabLst>
            </a:pPr>
            <a:r>
              <a:rPr sz="2400" dirty="0">
                <a:latin typeface="Calibri Light"/>
                <a:cs typeface="Calibri Light"/>
              </a:rPr>
              <a:t>Information</a:t>
            </a:r>
            <a:r>
              <a:rPr sz="2400" spc="-50" dirty="0">
                <a:latin typeface="Calibri Light"/>
                <a:cs typeface="Calibri Light"/>
              </a:rPr>
              <a:t> </a:t>
            </a:r>
            <a:r>
              <a:rPr sz="2400" dirty="0">
                <a:latin typeface="Calibri Light"/>
                <a:cs typeface="Calibri Light"/>
              </a:rPr>
              <a:t>about</a:t>
            </a:r>
            <a:r>
              <a:rPr sz="2400" spc="-10" dirty="0">
                <a:latin typeface="Calibri Light"/>
                <a:cs typeface="Calibri Light"/>
              </a:rPr>
              <a:t> </a:t>
            </a:r>
            <a:r>
              <a:rPr sz="2400" dirty="0">
                <a:latin typeface="Calibri Light"/>
                <a:cs typeface="Calibri Light"/>
              </a:rPr>
              <a:t>files</a:t>
            </a:r>
            <a:r>
              <a:rPr sz="2400" spc="-55" dirty="0">
                <a:latin typeface="Calibri Light"/>
                <a:cs typeface="Calibri Light"/>
              </a:rPr>
              <a:t> </a:t>
            </a:r>
            <a:r>
              <a:rPr sz="2400" dirty="0">
                <a:latin typeface="MS PGothic"/>
                <a:cs typeface="MS PGothic"/>
              </a:rPr>
              <a:t>（</a:t>
            </a:r>
            <a:r>
              <a:rPr sz="2400" dirty="0">
                <a:solidFill>
                  <a:srgbClr val="3366FF"/>
                </a:solidFill>
                <a:latin typeface="Calibri Light"/>
                <a:cs typeface="Calibri Light"/>
              </a:rPr>
              <a:t>metadata</a:t>
            </a:r>
            <a:r>
              <a:rPr sz="2400" dirty="0">
                <a:latin typeface="MS PGothic"/>
                <a:cs typeface="MS PGothic"/>
              </a:rPr>
              <a:t>）</a:t>
            </a:r>
            <a:r>
              <a:rPr sz="2400" spc="-204" dirty="0">
                <a:latin typeface="MS PGothic"/>
                <a:cs typeface="MS PGothic"/>
              </a:rPr>
              <a:t> </a:t>
            </a:r>
            <a:r>
              <a:rPr sz="2400" dirty="0">
                <a:latin typeface="Calibri Light"/>
                <a:cs typeface="Calibri Light"/>
              </a:rPr>
              <a:t>are</a:t>
            </a:r>
            <a:r>
              <a:rPr sz="2400" spc="-25" dirty="0">
                <a:latin typeface="Calibri Light"/>
                <a:cs typeface="Calibri Light"/>
              </a:rPr>
              <a:t> </a:t>
            </a:r>
            <a:r>
              <a:rPr sz="2400" dirty="0">
                <a:latin typeface="Calibri Light"/>
                <a:cs typeface="Calibri Light"/>
              </a:rPr>
              <a:t>kept</a:t>
            </a:r>
            <a:r>
              <a:rPr sz="2400" spc="-15" dirty="0">
                <a:latin typeface="Calibri Light"/>
                <a:cs typeface="Calibri Light"/>
              </a:rPr>
              <a:t> </a:t>
            </a:r>
            <a:r>
              <a:rPr sz="2400" dirty="0">
                <a:latin typeface="Calibri Light"/>
                <a:cs typeface="Calibri Light"/>
              </a:rPr>
              <a:t>in</a:t>
            </a:r>
            <a:r>
              <a:rPr sz="2400" spc="-15" dirty="0">
                <a:latin typeface="Calibri Light"/>
                <a:cs typeface="Calibri Light"/>
              </a:rPr>
              <a:t> </a:t>
            </a:r>
            <a:r>
              <a:rPr sz="2400" dirty="0">
                <a:latin typeface="Calibri Light"/>
                <a:cs typeface="Calibri Light"/>
              </a:rPr>
              <a:t>the</a:t>
            </a:r>
            <a:r>
              <a:rPr sz="2400" spc="-20" dirty="0">
                <a:latin typeface="Calibri Light"/>
                <a:cs typeface="Calibri Light"/>
              </a:rPr>
              <a:t> </a:t>
            </a:r>
            <a:r>
              <a:rPr sz="2400" spc="-10" dirty="0">
                <a:latin typeface="Calibri Light"/>
                <a:cs typeface="Calibri Light"/>
              </a:rPr>
              <a:t>directory </a:t>
            </a:r>
            <a:r>
              <a:rPr sz="2400" dirty="0">
                <a:latin typeface="Calibri Light"/>
                <a:cs typeface="Calibri Light"/>
              </a:rPr>
              <a:t>structure,</a:t>
            </a:r>
            <a:r>
              <a:rPr sz="2400" spc="-25" dirty="0">
                <a:latin typeface="Calibri Light"/>
                <a:cs typeface="Calibri Light"/>
              </a:rPr>
              <a:t> </a:t>
            </a:r>
            <a:r>
              <a:rPr sz="2400" dirty="0">
                <a:latin typeface="Calibri Light"/>
                <a:cs typeface="Calibri Light"/>
              </a:rPr>
              <a:t>which</a:t>
            </a:r>
            <a:r>
              <a:rPr sz="2400" spc="-20" dirty="0">
                <a:latin typeface="Calibri Light"/>
                <a:cs typeface="Calibri Light"/>
              </a:rPr>
              <a:t> </a:t>
            </a:r>
            <a:r>
              <a:rPr sz="2400" dirty="0">
                <a:latin typeface="Calibri Light"/>
                <a:cs typeface="Calibri Light"/>
              </a:rPr>
              <a:t>is</a:t>
            </a:r>
            <a:r>
              <a:rPr sz="2400" spc="-20" dirty="0">
                <a:latin typeface="Calibri Light"/>
                <a:cs typeface="Calibri Light"/>
              </a:rPr>
              <a:t> </a:t>
            </a:r>
            <a:r>
              <a:rPr sz="2400" dirty="0">
                <a:latin typeface="Calibri Light"/>
                <a:cs typeface="Calibri Light"/>
              </a:rPr>
              <a:t>maintained</a:t>
            </a:r>
            <a:r>
              <a:rPr sz="2400" spc="-35" dirty="0">
                <a:latin typeface="Calibri Light"/>
                <a:cs typeface="Calibri Light"/>
              </a:rPr>
              <a:t> </a:t>
            </a:r>
            <a:r>
              <a:rPr sz="2400" dirty="0">
                <a:latin typeface="Calibri Light"/>
                <a:cs typeface="Calibri Light"/>
              </a:rPr>
              <a:t>on</a:t>
            </a:r>
            <a:r>
              <a:rPr sz="2400" spc="-20" dirty="0">
                <a:latin typeface="Calibri Light"/>
                <a:cs typeface="Calibri Light"/>
              </a:rPr>
              <a:t> </a:t>
            </a:r>
            <a:r>
              <a:rPr sz="2400" dirty="0">
                <a:latin typeface="Calibri Light"/>
                <a:cs typeface="Calibri Light"/>
              </a:rPr>
              <a:t>the</a:t>
            </a:r>
            <a:r>
              <a:rPr sz="2400" spc="-10" dirty="0">
                <a:latin typeface="Calibri Light"/>
                <a:cs typeface="Calibri Light"/>
              </a:rPr>
              <a:t> </a:t>
            </a:r>
            <a:r>
              <a:rPr sz="2400" spc="-20" dirty="0">
                <a:latin typeface="Calibri Light"/>
                <a:cs typeface="Calibri Light"/>
              </a:rPr>
              <a:t>disk</a:t>
            </a:r>
            <a:endParaRPr sz="2400">
              <a:latin typeface="Calibri Light"/>
              <a:cs typeface="Calibri Light"/>
            </a:endParaRPr>
          </a:p>
        </p:txBody>
      </p:sp>
    </p:spTree>
    <p:extLst>
      <p:ext uri="{BB962C8B-B14F-4D97-AF65-F5344CB8AC3E}">
        <p14:creationId xmlns:p14="http://schemas.microsoft.com/office/powerpoint/2010/main" val="816620045"/>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15951" rIns="0" bIns="0" rtlCol="0">
            <a:spAutoFit/>
          </a:bodyPr>
          <a:lstStyle/>
          <a:p>
            <a:pPr marL="2040255">
              <a:lnSpc>
                <a:spcPct val="100000"/>
              </a:lnSpc>
              <a:spcBef>
                <a:spcPts val="100"/>
              </a:spcBef>
            </a:pPr>
            <a:r>
              <a:rPr dirty="0"/>
              <a:t>File</a:t>
            </a:r>
            <a:r>
              <a:rPr spc="-45" dirty="0"/>
              <a:t> </a:t>
            </a:r>
            <a:r>
              <a:rPr spc="-10" dirty="0"/>
              <a:t>Operations</a:t>
            </a:r>
          </a:p>
        </p:txBody>
      </p:sp>
      <p:sp>
        <p:nvSpPr>
          <p:cNvPr id="4" name="object 4"/>
          <p:cNvSpPr txBox="1">
            <a:spLocks noGrp="1"/>
          </p:cNvSpPr>
          <p:nvPr>
            <p:ph type="dt" sz="half" idx="4294967295"/>
          </p:nvPr>
        </p:nvSpPr>
        <p:spPr>
          <a:xfrm>
            <a:off x="6684391" y="6631730"/>
            <a:ext cx="2323465" cy="167004"/>
          </a:xfrm>
          <a:prstGeom prst="rect">
            <a:avLst/>
          </a:prstGeom>
        </p:spPr>
        <p:txBody>
          <a:bodyPr vert="horz" wrap="square" lIns="0" tIns="0" rIns="0" bIns="0" rtlCol="0">
            <a:spAutoFit/>
          </a:bodyPr>
          <a:lstStyle/>
          <a:p>
            <a:pPr marL="12700">
              <a:lnSpc>
                <a:spcPct val="100000"/>
              </a:lnSpc>
            </a:pPr>
            <a:r>
              <a:rPr dirty="0"/>
              <a:t>Silberschatz,</a:t>
            </a:r>
            <a:r>
              <a:rPr spc="-40" dirty="0"/>
              <a:t> </a:t>
            </a:r>
            <a:r>
              <a:rPr dirty="0"/>
              <a:t>Galvin</a:t>
            </a:r>
            <a:r>
              <a:rPr spc="-45" dirty="0"/>
              <a:t> </a:t>
            </a:r>
            <a:r>
              <a:rPr dirty="0"/>
              <a:t>and</a:t>
            </a:r>
            <a:r>
              <a:rPr spc="-20" dirty="0"/>
              <a:t> </a:t>
            </a:r>
            <a:r>
              <a:rPr dirty="0"/>
              <a:t>Gagne</a:t>
            </a:r>
            <a:r>
              <a:rPr spc="-25" dirty="0"/>
              <a:t> </a:t>
            </a:r>
            <a:r>
              <a:rPr spc="-20" dirty="0"/>
              <a:t>©2018</a:t>
            </a:r>
          </a:p>
        </p:txBody>
      </p:sp>
      <p:sp>
        <p:nvSpPr>
          <p:cNvPr id="5" name="object 5"/>
          <p:cNvSpPr txBox="1">
            <a:spLocks noGrp="1"/>
          </p:cNvSpPr>
          <p:nvPr>
            <p:ph type="sldNum" sz="quarter" idx="4294967295"/>
          </p:nvPr>
        </p:nvSpPr>
        <p:spPr>
          <a:xfrm>
            <a:off x="4310253" y="6657028"/>
            <a:ext cx="379095" cy="167004"/>
          </a:xfrm>
          <a:prstGeom prst="rect">
            <a:avLst/>
          </a:prstGeom>
        </p:spPr>
        <p:txBody>
          <a:bodyPr vert="horz" wrap="square" lIns="0" tIns="0" rIns="0" bIns="0" rtlCol="0">
            <a:spAutoFit/>
          </a:bodyPr>
          <a:lstStyle/>
          <a:p>
            <a:pPr marL="12700">
              <a:lnSpc>
                <a:spcPct val="100000"/>
              </a:lnSpc>
            </a:pPr>
            <a:r>
              <a:rPr spc="-10" dirty="0"/>
              <a:t>13.</a:t>
            </a:r>
            <a:fld id="{81D60167-4931-47E6-BA6A-407CBD079E47}" type="slidenum">
              <a:rPr spc="-10" dirty="0"/>
              <a:t>135</a:t>
            </a:fld>
            <a:endParaRPr spc="-10" dirty="0"/>
          </a:p>
        </p:txBody>
      </p:sp>
      <p:sp>
        <p:nvSpPr>
          <p:cNvPr id="6" name="object 6"/>
          <p:cNvSpPr txBox="1">
            <a:spLocks noGrp="1"/>
          </p:cNvSpPr>
          <p:nvPr>
            <p:ph type="ftr" sz="quarter" idx="4294967295"/>
          </p:nvPr>
        </p:nvSpPr>
        <p:spPr>
          <a:xfrm>
            <a:off x="264668" y="6664103"/>
            <a:ext cx="2545715" cy="167640"/>
          </a:xfrm>
          <a:prstGeom prst="rect">
            <a:avLst/>
          </a:prstGeom>
        </p:spPr>
        <p:txBody>
          <a:bodyPr vert="horz" wrap="square" lIns="0" tIns="635" rIns="0" bIns="0" rtlCol="0">
            <a:spAutoFit/>
          </a:bodyPr>
          <a:lstStyle/>
          <a:p>
            <a:pPr marL="12700">
              <a:lnSpc>
                <a:spcPct val="100000"/>
              </a:lnSpc>
              <a:spcBef>
                <a:spcPts val="5"/>
              </a:spcBef>
            </a:pPr>
            <a:r>
              <a:rPr dirty="0"/>
              <a:t>Operating</a:t>
            </a:r>
            <a:r>
              <a:rPr spc="-20" dirty="0"/>
              <a:t> </a:t>
            </a:r>
            <a:r>
              <a:rPr dirty="0"/>
              <a:t>System</a:t>
            </a:r>
            <a:r>
              <a:rPr spc="-20" dirty="0"/>
              <a:t> </a:t>
            </a:r>
            <a:r>
              <a:rPr dirty="0"/>
              <a:t>Concepts</a:t>
            </a:r>
            <a:r>
              <a:rPr spc="-10" dirty="0"/>
              <a:t> </a:t>
            </a:r>
            <a:r>
              <a:rPr dirty="0"/>
              <a:t>–</a:t>
            </a:r>
            <a:r>
              <a:rPr spc="-25" dirty="0"/>
              <a:t> </a:t>
            </a:r>
            <a:r>
              <a:rPr dirty="0"/>
              <a:t>10</a:t>
            </a:r>
            <a:r>
              <a:rPr sz="975" baseline="25641" dirty="0"/>
              <a:t>th</a:t>
            </a:r>
            <a:r>
              <a:rPr sz="975" spc="104" baseline="25641" dirty="0"/>
              <a:t> </a:t>
            </a:r>
            <a:r>
              <a:rPr sz="1000" spc="-10" dirty="0"/>
              <a:t>Edition</a:t>
            </a:r>
            <a:endParaRPr sz="1000"/>
          </a:p>
        </p:txBody>
      </p:sp>
      <p:sp>
        <p:nvSpPr>
          <p:cNvPr id="3" name="object 3"/>
          <p:cNvSpPr txBox="1"/>
          <p:nvPr/>
        </p:nvSpPr>
        <p:spPr>
          <a:xfrm>
            <a:off x="428040" y="823086"/>
            <a:ext cx="7877175" cy="5017770"/>
          </a:xfrm>
          <a:prstGeom prst="rect">
            <a:avLst/>
          </a:prstGeom>
        </p:spPr>
        <p:txBody>
          <a:bodyPr vert="horz" wrap="square" lIns="0" tIns="12700" rIns="0" bIns="0" rtlCol="0">
            <a:spAutoFit/>
          </a:bodyPr>
          <a:lstStyle/>
          <a:p>
            <a:pPr marL="354965" indent="-342265">
              <a:lnSpc>
                <a:spcPct val="100000"/>
              </a:lnSpc>
              <a:spcBef>
                <a:spcPts val="100"/>
              </a:spcBef>
              <a:buClr>
                <a:srgbClr val="993300"/>
              </a:buClr>
              <a:buSzPct val="110416"/>
              <a:buFont typeface="Wingdings"/>
              <a:buChar char=""/>
              <a:tabLst>
                <a:tab pos="354965" algn="l"/>
              </a:tabLst>
            </a:pPr>
            <a:r>
              <a:rPr sz="2400" dirty="0">
                <a:latin typeface="Calibri Light"/>
                <a:cs typeface="Calibri Light"/>
              </a:rPr>
              <a:t>File</a:t>
            </a:r>
            <a:r>
              <a:rPr sz="2400" spc="-25" dirty="0">
                <a:latin typeface="Calibri Light"/>
                <a:cs typeface="Calibri Light"/>
              </a:rPr>
              <a:t> </a:t>
            </a:r>
            <a:r>
              <a:rPr sz="2400" dirty="0">
                <a:latin typeface="Calibri Light"/>
                <a:cs typeface="Calibri Light"/>
              </a:rPr>
              <a:t>is</a:t>
            </a:r>
            <a:r>
              <a:rPr sz="2400" spc="-15" dirty="0">
                <a:latin typeface="Calibri Light"/>
                <a:cs typeface="Calibri Light"/>
              </a:rPr>
              <a:t> </a:t>
            </a:r>
            <a:r>
              <a:rPr sz="2400" dirty="0">
                <a:latin typeface="Calibri Light"/>
                <a:cs typeface="Calibri Light"/>
              </a:rPr>
              <a:t>an</a:t>
            </a:r>
            <a:r>
              <a:rPr sz="2400" spc="-20" dirty="0">
                <a:latin typeface="Calibri Light"/>
                <a:cs typeface="Calibri Light"/>
              </a:rPr>
              <a:t> </a:t>
            </a:r>
            <a:r>
              <a:rPr sz="2400" dirty="0">
                <a:latin typeface="Calibri Light"/>
                <a:cs typeface="Calibri Light"/>
              </a:rPr>
              <a:t>abstract</a:t>
            </a:r>
            <a:r>
              <a:rPr sz="2400" spc="-25" dirty="0">
                <a:latin typeface="Calibri Light"/>
                <a:cs typeface="Calibri Light"/>
              </a:rPr>
              <a:t> </a:t>
            </a:r>
            <a:r>
              <a:rPr sz="2400" dirty="0">
                <a:latin typeface="Calibri Light"/>
                <a:cs typeface="Calibri Light"/>
              </a:rPr>
              <a:t>data</a:t>
            </a:r>
            <a:r>
              <a:rPr sz="2400" spc="-20" dirty="0">
                <a:latin typeface="Calibri Light"/>
                <a:cs typeface="Calibri Light"/>
              </a:rPr>
              <a:t> </a:t>
            </a:r>
            <a:r>
              <a:rPr sz="2400" spc="-10" dirty="0">
                <a:latin typeface="Calibri Light"/>
                <a:cs typeface="Calibri Light"/>
              </a:rPr>
              <a:t>type.</a:t>
            </a:r>
            <a:endParaRPr sz="2400">
              <a:latin typeface="Calibri Light"/>
              <a:cs typeface="Calibri Light"/>
            </a:endParaRPr>
          </a:p>
          <a:p>
            <a:pPr marL="354965" indent="-342265">
              <a:lnSpc>
                <a:spcPct val="100000"/>
              </a:lnSpc>
              <a:spcBef>
                <a:spcPts val="300"/>
              </a:spcBef>
              <a:buClr>
                <a:srgbClr val="993300"/>
              </a:buClr>
              <a:buSzPct val="110416"/>
              <a:buFont typeface="Wingdings"/>
              <a:buChar char=""/>
              <a:tabLst>
                <a:tab pos="354965" algn="l"/>
              </a:tabLst>
            </a:pPr>
            <a:r>
              <a:rPr sz="2400" dirty="0">
                <a:latin typeface="Calibri Light"/>
                <a:cs typeface="Calibri Light"/>
              </a:rPr>
              <a:t>Six</a:t>
            </a:r>
            <a:r>
              <a:rPr sz="2400" spc="-40" dirty="0">
                <a:latin typeface="Calibri Light"/>
                <a:cs typeface="Calibri Light"/>
              </a:rPr>
              <a:t> </a:t>
            </a:r>
            <a:r>
              <a:rPr sz="2400" dirty="0">
                <a:latin typeface="Calibri Light"/>
                <a:cs typeface="Calibri Light"/>
              </a:rPr>
              <a:t>basic</a:t>
            </a:r>
            <a:r>
              <a:rPr sz="2400" spc="-20" dirty="0">
                <a:latin typeface="Calibri Light"/>
                <a:cs typeface="Calibri Light"/>
              </a:rPr>
              <a:t> </a:t>
            </a:r>
            <a:r>
              <a:rPr sz="2400" dirty="0">
                <a:latin typeface="Calibri Light"/>
                <a:cs typeface="Calibri Light"/>
              </a:rPr>
              <a:t>file</a:t>
            </a:r>
            <a:r>
              <a:rPr sz="2400" spc="-30" dirty="0">
                <a:latin typeface="Calibri Light"/>
                <a:cs typeface="Calibri Light"/>
              </a:rPr>
              <a:t> </a:t>
            </a:r>
            <a:r>
              <a:rPr sz="2400" spc="-10" dirty="0">
                <a:latin typeface="Calibri Light"/>
                <a:cs typeface="Calibri Light"/>
              </a:rPr>
              <a:t>operations</a:t>
            </a:r>
            <a:endParaRPr sz="2400">
              <a:latin typeface="Calibri Light"/>
              <a:cs typeface="Calibri Light"/>
            </a:endParaRPr>
          </a:p>
          <a:p>
            <a:pPr marL="811530" lvl="1" indent="-342265">
              <a:lnSpc>
                <a:spcPct val="100000"/>
              </a:lnSpc>
              <a:spcBef>
                <a:spcPts val="50"/>
              </a:spcBef>
              <a:buClr>
                <a:srgbClr val="CC6600"/>
              </a:buClr>
              <a:buSzPct val="110416"/>
              <a:buAutoNum type="arabicPeriod"/>
              <a:tabLst>
                <a:tab pos="811530" algn="l"/>
              </a:tabLst>
            </a:pPr>
            <a:r>
              <a:rPr sz="2400" dirty="0">
                <a:latin typeface="Calibri Light"/>
                <a:cs typeface="Calibri Light"/>
              </a:rPr>
              <a:t>Create</a:t>
            </a:r>
            <a:r>
              <a:rPr sz="2400" spc="-35" dirty="0">
                <a:latin typeface="Calibri Light"/>
                <a:cs typeface="Calibri Light"/>
              </a:rPr>
              <a:t> </a:t>
            </a:r>
            <a:r>
              <a:rPr sz="2400" dirty="0">
                <a:latin typeface="Calibri Light"/>
                <a:cs typeface="Calibri Light"/>
              </a:rPr>
              <a:t>a</a:t>
            </a:r>
            <a:r>
              <a:rPr sz="2400" spc="-25" dirty="0">
                <a:latin typeface="Calibri Light"/>
                <a:cs typeface="Calibri Light"/>
              </a:rPr>
              <a:t> </a:t>
            </a:r>
            <a:r>
              <a:rPr sz="2400" spc="-20" dirty="0">
                <a:latin typeface="Calibri Light"/>
                <a:cs typeface="Calibri Light"/>
              </a:rPr>
              <a:t>file</a:t>
            </a:r>
            <a:endParaRPr sz="2400">
              <a:latin typeface="Calibri Light"/>
              <a:cs typeface="Calibri Light"/>
            </a:endParaRPr>
          </a:p>
          <a:p>
            <a:pPr marL="811530" lvl="1" indent="-342265">
              <a:lnSpc>
                <a:spcPct val="100000"/>
              </a:lnSpc>
              <a:buClr>
                <a:srgbClr val="CC6600"/>
              </a:buClr>
              <a:buSzPct val="110416"/>
              <a:buAutoNum type="arabicPeriod"/>
              <a:tabLst>
                <a:tab pos="811530" algn="l"/>
              </a:tabLst>
            </a:pPr>
            <a:r>
              <a:rPr sz="2400" dirty="0">
                <a:latin typeface="Calibri Light"/>
                <a:cs typeface="Calibri Light"/>
              </a:rPr>
              <a:t>Write</a:t>
            </a:r>
            <a:r>
              <a:rPr sz="2400" spc="-10" dirty="0">
                <a:latin typeface="Calibri Light"/>
                <a:cs typeface="Calibri Light"/>
              </a:rPr>
              <a:t> </a:t>
            </a:r>
            <a:r>
              <a:rPr sz="2400" dirty="0">
                <a:latin typeface="Calibri Light"/>
                <a:cs typeface="Calibri Light"/>
              </a:rPr>
              <a:t>a</a:t>
            </a:r>
            <a:r>
              <a:rPr sz="2400" spc="-25" dirty="0">
                <a:latin typeface="Calibri Light"/>
                <a:cs typeface="Calibri Light"/>
              </a:rPr>
              <a:t> </a:t>
            </a:r>
            <a:r>
              <a:rPr sz="2400" spc="-20" dirty="0">
                <a:latin typeface="Calibri Light"/>
                <a:cs typeface="Calibri Light"/>
              </a:rPr>
              <a:t>file</a:t>
            </a:r>
            <a:endParaRPr sz="2400">
              <a:latin typeface="Calibri Light"/>
              <a:cs typeface="Calibri Light"/>
            </a:endParaRPr>
          </a:p>
          <a:p>
            <a:pPr marL="812165" lvl="1" indent="-342900">
              <a:lnSpc>
                <a:spcPct val="100000"/>
              </a:lnSpc>
              <a:buClr>
                <a:srgbClr val="CC6600"/>
              </a:buClr>
              <a:buSzPct val="110416"/>
              <a:buAutoNum type="arabicPeriod"/>
              <a:tabLst>
                <a:tab pos="812165" algn="l"/>
              </a:tabLst>
            </a:pPr>
            <a:r>
              <a:rPr sz="2400" dirty="0">
                <a:latin typeface="Calibri Light"/>
                <a:cs typeface="Calibri Light"/>
              </a:rPr>
              <a:t>Read a</a:t>
            </a:r>
            <a:r>
              <a:rPr sz="2400" spc="-15" dirty="0">
                <a:latin typeface="Calibri Light"/>
                <a:cs typeface="Calibri Light"/>
              </a:rPr>
              <a:t> </a:t>
            </a:r>
            <a:r>
              <a:rPr sz="2400" spc="-20" dirty="0">
                <a:latin typeface="Calibri Light"/>
                <a:cs typeface="Calibri Light"/>
              </a:rPr>
              <a:t>file</a:t>
            </a:r>
            <a:endParaRPr sz="2400">
              <a:latin typeface="Calibri Light"/>
              <a:cs typeface="Calibri Light"/>
            </a:endParaRPr>
          </a:p>
          <a:p>
            <a:pPr marL="811530" lvl="1" indent="-342265">
              <a:lnSpc>
                <a:spcPct val="100000"/>
              </a:lnSpc>
              <a:spcBef>
                <a:spcPts val="5"/>
              </a:spcBef>
              <a:buClr>
                <a:srgbClr val="CC6600"/>
              </a:buClr>
              <a:buSzPct val="110416"/>
              <a:buAutoNum type="arabicPeriod"/>
              <a:tabLst>
                <a:tab pos="811530" algn="l"/>
              </a:tabLst>
            </a:pPr>
            <a:r>
              <a:rPr sz="2400" dirty="0">
                <a:latin typeface="Calibri Light"/>
                <a:cs typeface="Calibri Light"/>
              </a:rPr>
              <a:t>Reposition</a:t>
            </a:r>
            <a:r>
              <a:rPr sz="2400" spc="5" dirty="0">
                <a:latin typeface="Calibri Light"/>
                <a:cs typeface="Calibri Light"/>
              </a:rPr>
              <a:t> </a:t>
            </a:r>
            <a:r>
              <a:rPr sz="2400" dirty="0">
                <a:latin typeface="Calibri Light"/>
                <a:cs typeface="Calibri Light"/>
              </a:rPr>
              <a:t>within</a:t>
            </a:r>
            <a:r>
              <a:rPr sz="2400" spc="-5" dirty="0">
                <a:latin typeface="Calibri Light"/>
                <a:cs typeface="Calibri Light"/>
              </a:rPr>
              <a:t> </a:t>
            </a:r>
            <a:r>
              <a:rPr sz="2400" dirty="0">
                <a:latin typeface="Calibri Light"/>
                <a:cs typeface="Calibri Light"/>
              </a:rPr>
              <a:t>a</a:t>
            </a:r>
            <a:r>
              <a:rPr sz="2400" spc="-10" dirty="0">
                <a:latin typeface="Calibri Light"/>
                <a:cs typeface="Calibri Light"/>
              </a:rPr>
              <a:t> </a:t>
            </a:r>
            <a:r>
              <a:rPr sz="2400" spc="-20" dirty="0">
                <a:latin typeface="Calibri Light"/>
                <a:cs typeface="Calibri Light"/>
              </a:rPr>
              <a:t>file</a:t>
            </a:r>
            <a:endParaRPr sz="2400">
              <a:latin typeface="Calibri Light"/>
              <a:cs typeface="Calibri Light"/>
            </a:endParaRPr>
          </a:p>
          <a:p>
            <a:pPr marL="811530" lvl="1" indent="-342265">
              <a:lnSpc>
                <a:spcPct val="100000"/>
              </a:lnSpc>
              <a:buClr>
                <a:srgbClr val="CC6600"/>
              </a:buClr>
              <a:buSzPct val="110416"/>
              <a:buAutoNum type="arabicPeriod"/>
              <a:tabLst>
                <a:tab pos="811530" algn="l"/>
              </a:tabLst>
            </a:pPr>
            <a:r>
              <a:rPr sz="2400" dirty="0">
                <a:latin typeface="Calibri Light"/>
                <a:cs typeface="Calibri Light"/>
              </a:rPr>
              <a:t>Truncate</a:t>
            </a:r>
            <a:r>
              <a:rPr sz="2400" spc="-35" dirty="0">
                <a:latin typeface="Calibri Light"/>
                <a:cs typeface="Calibri Light"/>
              </a:rPr>
              <a:t> </a:t>
            </a:r>
            <a:r>
              <a:rPr sz="2400" dirty="0">
                <a:latin typeface="Calibri Light"/>
                <a:cs typeface="Calibri Light"/>
              </a:rPr>
              <a:t>a</a:t>
            </a:r>
            <a:r>
              <a:rPr sz="2400" spc="-30" dirty="0">
                <a:latin typeface="Calibri Light"/>
                <a:cs typeface="Calibri Light"/>
              </a:rPr>
              <a:t> </a:t>
            </a:r>
            <a:r>
              <a:rPr sz="2400" spc="-20" dirty="0">
                <a:latin typeface="Calibri Light"/>
                <a:cs typeface="Calibri Light"/>
              </a:rPr>
              <a:t>file</a:t>
            </a:r>
            <a:endParaRPr sz="2400">
              <a:latin typeface="Calibri Light"/>
              <a:cs typeface="Calibri Light"/>
            </a:endParaRPr>
          </a:p>
          <a:p>
            <a:pPr marL="1155700" lvl="2" indent="-343535">
              <a:lnSpc>
                <a:spcPct val="100000"/>
              </a:lnSpc>
              <a:spcBef>
                <a:spcPts val="275"/>
              </a:spcBef>
              <a:buClr>
                <a:srgbClr val="009900"/>
              </a:buClr>
              <a:buSzPct val="75000"/>
              <a:buFont typeface="Webdings"/>
              <a:buChar char=""/>
              <a:tabLst>
                <a:tab pos="1155700" algn="l"/>
              </a:tabLst>
            </a:pPr>
            <a:r>
              <a:rPr sz="2000" dirty="0">
                <a:latin typeface="Calibri Light"/>
                <a:cs typeface="Calibri Light"/>
              </a:rPr>
              <a:t>File</a:t>
            </a:r>
            <a:r>
              <a:rPr sz="2000" spc="-25" dirty="0">
                <a:latin typeface="Calibri Light"/>
                <a:cs typeface="Calibri Light"/>
              </a:rPr>
              <a:t> </a:t>
            </a:r>
            <a:r>
              <a:rPr sz="2000" dirty="0">
                <a:latin typeface="Calibri Light"/>
                <a:cs typeface="Calibri Light"/>
              </a:rPr>
              <a:t>is</a:t>
            </a:r>
            <a:r>
              <a:rPr sz="2000" spc="-20" dirty="0">
                <a:latin typeface="Calibri Light"/>
                <a:cs typeface="Calibri Light"/>
              </a:rPr>
              <a:t> </a:t>
            </a:r>
            <a:r>
              <a:rPr sz="2000" dirty="0">
                <a:latin typeface="Calibri Light"/>
                <a:cs typeface="Calibri Light"/>
              </a:rPr>
              <a:t>reset</a:t>
            </a:r>
            <a:r>
              <a:rPr sz="2000" spc="-40" dirty="0">
                <a:latin typeface="Calibri Light"/>
                <a:cs typeface="Calibri Light"/>
              </a:rPr>
              <a:t> </a:t>
            </a:r>
            <a:r>
              <a:rPr sz="2000" dirty="0">
                <a:latin typeface="Calibri Light"/>
                <a:cs typeface="Calibri Light"/>
              </a:rPr>
              <a:t>to</a:t>
            </a:r>
            <a:r>
              <a:rPr sz="2000" spc="-10" dirty="0">
                <a:latin typeface="Calibri Light"/>
                <a:cs typeface="Calibri Light"/>
              </a:rPr>
              <a:t> </a:t>
            </a:r>
            <a:r>
              <a:rPr sz="2000" dirty="0">
                <a:latin typeface="Calibri Light"/>
                <a:cs typeface="Calibri Light"/>
              </a:rPr>
              <a:t>length</a:t>
            </a:r>
            <a:r>
              <a:rPr sz="2000" spc="-40" dirty="0">
                <a:latin typeface="Calibri Light"/>
                <a:cs typeface="Calibri Light"/>
              </a:rPr>
              <a:t> </a:t>
            </a:r>
            <a:r>
              <a:rPr sz="2000" spc="-20" dirty="0">
                <a:latin typeface="Calibri Light"/>
                <a:cs typeface="Calibri Light"/>
              </a:rPr>
              <a:t>zero</a:t>
            </a:r>
            <a:endParaRPr sz="2000">
              <a:latin typeface="Calibri Light"/>
              <a:cs typeface="Calibri Light"/>
            </a:endParaRPr>
          </a:p>
          <a:p>
            <a:pPr marL="1155700" lvl="2" indent="-343535">
              <a:lnSpc>
                <a:spcPct val="100000"/>
              </a:lnSpc>
              <a:spcBef>
                <a:spcPts val="300"/>
              </a:spcBef>
              <a:buClr>
                <a:srgbClr val="009900"/>
              </a:buClr>
              <a:buSzPct val="75000"/>
              <a:buFont typeface="Webdings"/>
              <a:buChar char=""/>
              <a:tabLst>
                <a:tab pos="1155700" algn="l"/>
              </a:tabLst>
            </a:pPr>
            <a:r>
              <a:rPr sz="2000" dirty="0">
                <a:latin typeface="Calibri Light"/>
                <a:cs typeface="Calibri Light"/>
              </a:rPr>
              <a:t>File</a:t>
            </a:r>
            <a:r>
              <a:rPr sz="2000" spc="-25" dirty="0">
                <a:latin typeface="Calibri Light"/>
                <a:cs typeface="Calibri Light"/>
              </a:rPr>
              <a:t> </a:t>
            </a:r>
            <a:r>
              <a:rPr sz="2000" dirty="0">
                <a:latin typeface="Calibri Light"/>
                <a:cs typeface="Calibri Light"/>
              </a:rPr>
              <a:t>space</a:t>
            </a:r>
            <a:r>
              <a:rPr sz="2000" spc="-30" dirty="0">
                <a:latin typeface="Calibri Light"/>
                <a:cs typeface="Calibri Light"/>
              </a:rPr>
              <a:t> </a:t>
            </a:r>
            <a:r>
              <a:rPr sz="2000" dirty="0">
                <a:latin typeface="Calibri Light"/>
                <a:cs typeface="Calibri Light"/>
              </a:rPr>
              <a:t>is</a:t>
            </a:r>
            <a:r>
              <a:rPr sz="2000" spc="-25" dirty="0">
                <a:latin typeface="Calibri Light"/>
                <a:cs typeface="Calibri Light"/>
              </a:rPr>
              <a:t> </a:t>
            </a:r>
            <a:r>
              <a:rPr sz="2000" spc="-10" dirty="0">
                <a:latin typeface="Calibri Light"/>
                <a:cs typeface="Calibri Light"/>
              </a:rPr>
              <a:t>released</a:t>
            </a:r>
            <a:endParaRPr sz="2000">
              <a:latin typeface="Calibri Light"/>
              <a:cs typeface="Calibri Light"/>
            </a:endParaRPr>
          </a:p>
          <a:p>
            <a:pPr marL="1155700" lvl="2" indent="-343535">
              <a:lnSpc>
                <a:spcPct val="100000"/>
              </a:lnSpc>
              <a:spcBef>
                <a:spcPts val="305"/>
              </a:spcBef>
              <a:buClr>
                <a:srgbClr val="009900"/>
              </a:buClr>
              <a:buSzPct val="75000"/>
              <a:buFont typeface="Webdings"/>
              <a:buChar char=""/>
              <a:tabLst>
                <a:tab pos="1155700" algn="l"/>
              </a:tabLst>
            </a:pPr>
            <a:r>
              <a:rPr sz="2000" dirty="0">
                <a:latin typeface="Calibri Light"/>
                <a:cs typeface="Calibri Light"/>
              </a:rPr>
              <a:t>File</a:t>
            </a:r>
            <a:r>
              <a:rPr sz="2000" spc="-20" dirty="0">
                <a:latin typeface="Calibri Light"/>
                <a:cs typeface="Calibri Light"/>
              </a:rPr>
              <a:t> </a:t>
            </a:r>
            <a:r>
              <a:rPr sz="2000" dirty="0">
                <a:latin typeface="Calibri Light"/>
                <a:cs typeface="Calibri Light"/>
              </a:rPr>
              <a:t>attributes</a:t>
            </a:r>
            <a:r>
              <a:rPr sz="2000" spc="-30" dirty="0">
                <a:latin typeface="Calibri Light"/>
                <a:cs typeface="Calibri Light"/>
              </a:rPr>
              <a:t> </a:t>
            </a:r>
            <a:r>
              <a:rPr sz="2000" dirty="0">
                <a:latin typeface="Calibri Light"/>
                <a:cs typeface="Calibri Light"/>
              </a:rPr>
              <a:t>are</a:t>
            </a:r>
            <a:r>
              <a:rPr sz="2000" spc="-30" dirty="0">
                <a:latin typeface="Calibri Light"/>
                <a:cs typeface="Calibri Light"/>
              </a:rPr>
              <a:t> </a:t>
            </a:r>
            <a:r>
              <a:rPr sz="2000" spc="-10" dirty="0">
                <a:latin typeface="Calibri Light"/>
                <a:cs typeface="Calibri Light"/>
              </a:rPr>
              <a:t>unchanged</a:t>
            </a:r>
            <a:endParaRPr sz="2000">
              <a:latin typeface="Calibri Light"/>
              <a:cs typeface="Calibri Light"/>
            </a:endParaRPr>
          </a:p>
          <a:p>
            <a:pPr marL="817244" lvl="1" indent="-347980">
              <a:lnSpc>
                <a:spcPct val="100000"/>
              </a:lnSpc>
              <a:spcBef>
                <a:spcPts val="20"/>
              </a:spcBef>
              <a:buClr>
                <a:srgbClr val="CC6600"/>
              </a:buClr>
              <a:buSzPct val="110416"/>
              <a:buAutoNum type="arabicPeriod"/>
              <a:tabLst>
                <a:tab pos="817244" algn="l"/>
              </a:tabLst>
            </a:pPr>
            <a:r>
              <a:rPr sz="2400" dirty="0">
                <a:latin typeface="Calibri Light"/>
                <a:cs typeface="Calibri Light"/>
              </a:rPr>
              <a:t>Delete</a:t>
            </a:r>
            <a:r>
              <a:rPr sz="2400" spc="-40" dirty="0">
                <a:latin typeface="Calibri Light"/>
                <a:cs typeface="Calibri Light"/>
              </a:rPr>
              <a:t> </a:t>
            </a:r>
            <a:r>
              <a:rPr sz="2400" dirty="0">
                <a:latin typeface="Calibri Light"/>
                <a:cs typeface="Calibri Light"/>
              </a:rPr>
              <a:t>a</a:t>
            </a:r>
            <a:r>
              <a:rPr sz="2400" spc="-55" dirty="0">
                <a:latin typeface="Calibri Light"/>
                <a:cs typeface="Calibri Light"/>
              </a:rPr>
              <a:t> </a:t>
            </a:r>
            <a:r>
              <a:rPr sz="2400" spc="-20" dirty="0">
                <a:latin typeface="Calibri Light"/>
                <a:cs typeface="Calibri Light"/>
              </a:rPr>
              <a:t>file</a:t>
            </a:r>
            <a:endParaRPr sz="2400">
              <a:latin typeface="Calibri Light"/>
              <a:cs typeface="Calibri Light"/>
            </a:endParaRPr>
          </a:p>
          <a:p>
            <a:pPr marL="354965" indent="-342265">
              <a:lnSpc>
                <a:spcPct val="100000"/>
              </a:lnSpc>
              <a:spcBef>
                <a:spcPts val="250"/>
              </a:spcBef>
              <a:buClr>
                <a:srgbClr val="993300"/>
              </a:buClr>
              <a:buSzPct val="110416"/>
              <a:buFont typeface="Wingdings"/>
              <a:buChar char=""/>
              <a:tabLst>
                <a:tab pos="354965" algn="l"/>
              </a:tabLst>
            </a:pPr>
            <a:r>
              <a:rPr sz="2400" dirty="0">
                <a:latin typeface="Calibri Light"/>
                <a:cs typeface="Calibri Light"/>
              </a:rPr>
              <a:t>Except</a:t>
            </a:r>
            <a:r>
              <a:rPr sz="2400" spc="-35" dirty="0">
                <a:latin typeface="Calibri Light"/>
                <a:cs typeface="Calibri Light"/>
              </a:rPr>
              <a:t> </a:t>
            </a:r>
            <a:r>
              <a:rPr sz="2400" dirty="0">
                <a:latin typeface="Calibri Light"/>
                <a:cs typeface="Calibri Light"/>
              </a:rPr>
              <a:t>file</a:t>
            </a:r>
            <a:r>
              <a:rPr sz="2400" spc="-40" dirty="0">
                <a:latin typeface="Calibri Light"/>
                <a:cs typeface="Calibri Light"/>
              </a:rPr>
              <a:t> </a:t>
            </a:r>
            <a:r>
              <a:rPr sz="2400" dirty="0">
                <a:latin typeface="Calibri Light"/>
                <a:cs typeface="Calibri Light"/>
              </a:rPr>
              <a:t>creation</a:t>
            </a:r>
            <a:r>
              <a:rPr sz="2400" spc="-40" dirty="0">
                <a:latin typeface="Calibri Light"/>
                <a:cs typeface="Calibri Light"/>
              </a:rPr>
              <a:t> </a:t>
            </a:r>
            <a:r>
              <a:rPr sz="2400" dirty="0">
                <a:latin typeface="Calibri Light"/>
                <a:cs typeface="Calibri Light"/>
              </a:rPr>
              <a:t>and</a:t>
            </a:r>
            <a:r>
              <a:rPr sz="2400" spc="-30" dirty="0">
                <a:latin typeface="Calibri Light"/>
                <a:cs typeface="Calibri Light"/>
              </a:rPr>
              <a:t> </a:t>
            </a:r>
            <a:r>
              <a:rPr sz="2400" dirty="0">
                <a:latin typeface="Calibri Light"/>
                <a:cs typeface="Calibri Light"/>
              </a:rPr>
              <a:t>deletion,</a:t>
            </a:r>
            <a:r>
              <a:rPr sz="2400" spc="-40" dirty="0">
                <a:latin typeface="Calibri Light"/>
                <a:cs typeface="Calibri Light"/>
              </a:rPr>
              <a:t> </a:t>
            </a:r>
            <a:r>
              <a:rPr sz="2400" dirty="0">
                <a:latin typeface="Calibri Light"/>
                <a:cs typeface="Calibri Light"/>
              </a:rPr>
              <a:t>all</a:t>
            </a:r>
            <a:r>
              <a:rPr sz="2400" spc="-45" dirty="0">
                <a:latin typeface="Calibri Light"/>
                <a:cs typeface="Calibri Light"/>
              </a:rPr>
              <a:t> </a:t>
            </a:r>
            <a:r>
              <a:rPr sz="2400" dirty="0">
                <a:latin typeface="Calibri Light"/>
                <a:cs typeface="Calibri Light"/>
              </a:rPr>
              <a:t>other</a:t>
            </a:r>
            <a:r>
              <a:rPr sz="2400" spc="-20" dirty="0">
                <a:latin typeface="Calibri Light"/>
                <a:cs typeface="Calibri Light"/>
              </a:rPr>
              <a:t> </a:t>
            </a:r>
            <a:r>
              <a:rPr sz="2400" dirty="0">
                <a:latin typeface="Calibri Light"/>
                <a:cs typeface="Calibri Light"/>
              </a:rPr>
              <a:t>operations</a:t>
            </a:r>
            <a:r>
              <a:rPr sz="2400" spc="-45" dirty="0">
                <a:latin typeface="Calibri Light"/>
                <a:cs typeface="Calibri Light"/>
              </a:rPr>
              <a:t> </a:t>
            </a:r>
            <a:r>
              <a:rPr sz="2400" dirty="0">
                <a:latin typeface="Calibri Light"/>
                <a:cs typeface="Calibri Light"/>
              </a:rPr>
              <a:t>need</a:t>
            </a:r>
            <a:r>
              <a:rPr sz="2400" spc="-25" dirty="0">
                <a:latin typeface="Calibri Light"/>
                <a:cs typeface="Calibri Light"/>
              </a:rPr>
              <a:t> to</a:t>
            </a:r>
            <a:endParaRPr sz="2400">
              <a:latin typeface="Calibri Light"/>
              <a:cs typeface="Calibri Light"/>
            </a:endParaRPr>
          </a:p>
          <a:p>
            <a:pPr marL="355600">
              <a:lnSpc>
                <a:spcPct val="100000"/>
              </a:lnSpc>
              <a:spcBef>
                <a:spcPts val="5"/>
              </a:spcBef>
            </a:pPr>
            <a:r>
              <a:rPr sz="2400" dirty="0">
                <a:latin typeface="Calibri Light"/>
                <a:cs typeface="Calibri Light"/>
              </a:rPr>
              <a:t>open</a:t>
            </a:r>
            <a:r>
              <a:rPr sz="2400" spc="-30" dirty="0">
                <a:latin typeface="Calibri Light"/>
                <a:cs typeface="Calibri Light"/>
              </a:rPr>
              <a:t> </a:t>
            </a:r>
            <a:r>
              <a:rPr sz="2400" dirty="0">
                <a:latin typeface="Calibri Light"/>
                <a:cs typeface="Calibri Light"/>
              </a:rPr>
              <a:t>the</a:t>
            </a:r>
            <a:r>
              <a:rPr sz="2400" spc="-35" dirty="0">
                <a:latin typeface="Calibri Light"/>
                <a:cs typeface="Calibri Light"/>
              </a:rPr>
              <a:t> </a:t>
            </a:r>
            <a:r>
              <a:rPr sz="2400" dirty="0">
                <a:latin typeface="Calibri Light"/>
                <a:cs typeface="Calibri Light"/>
              </a:rPr>
              <a:t>file</a:t>
            </a:r>
            <a:r>
              <a:rPr sz="2400" spc="-55" dirty="0">
                <a:latin typeface="Calibri Light"/>
                <a:cs typeface="Calibri Light"/>
              </a:rPr>
              <a:t> </a:t>
            </a:r>
            <a:r>
              <a:rPr sz="2400" dirty="0">
                <a:latin typeface="Calibri Light"/>
                <a:cs typeface="Calibri Light"/>
              </a:rPr>
              <a:t>first</a:t>
            </a:r>
            <a:r>
              <a:rPr sz="2400" spc="-50" dirty="0">
                <a:latin typeface="Calibri Light"/>
                <a:cs typeface="Calibri Light"/>
              </a:rPr>
              <a:t> </a:t>
            </a:r>
            <a:r>
              <a:rPr sz="2400" dirty="0">
                <a:latin typeface="Calibri Light"/>
                <a:cs typeface="Calibri Light"/>
              </a:rPr>
              <a:t>and</a:t>
            </a:r>
            <a:r>
              <a:rPr sz="2400" spc="-30" dirty="0">
                <a:latin typeface="Calibri Light"/>
                <a:cs typeface="Calibri Light"/>
              </a:rPr>
              <a:t> </a:t>
            </a:r>
            <a:r>
              <a:rPr sz="2400" dirty="0">
                <a:latin typeface="Calibri Light"/>
                <a:cs typeface="Calibri Light"/>
              </a:rPr>
              <a:t>then</a:t>
            </a:r>
            <a:r>
              <a:rPr sz="2400" spc="-40" dirty="0">
                <a:latin typeface="Calibri Light"/>
                <a:cs typeface="Calibri Light"/>
              </a:rPr>
              <a:t> </a:t>
            </a:r>
            <a:r>
              <a:rPr sz="2400" dirty="0">
                <a:latin typeface="Calibri Light"/>
                <a:cs typeface="Calibri Light"/>
              </a:rPr>
              <a:t>close</a:t>
            </a:r>
            <a:r>
              <a:rPr sz="2400" spc="-25" dirty="0">
                <a:latin typeface="Calibri Light"/>
                <a:cs typeface="Calibri Light"/>
              </a:rPr>
              <a:t> </a:t>
            </a:r>
            <a:r>
              <a:rPr sz="2400" dirty="0">
                <a:latin typeface="Calibri Light"/>
                <a:cs typeface="Calibri Light"/>
              </a:rPr>
              <a:t>the</a:t>
            </a:r>
            <a:r>
              <a:rPr sz="2400" spc="-45" dirty="0">
                <a:latin typeface="Calibri Light"/>
                <a:cs typeface="Calibri Light"/>
              </a:rPr>
              <a:t> </a:t>
            </a:r>
            <a:r>
              <a:rPr sz="2400" dirty="0">
                <a:latin typeface="Calibri Light"/>
                <a:cs typeface="Calibri Light"/>
              </a:rPr>
              <a:t>file</a:t>
            </a:r>
            <a:r>
              <a:rPr sz="2400" spc="-40" dirty="0">
                <a:latin typeface="Calibri Light"/>
                <a:cs typeface="Calibri Light"/>
              </a:rPr>
              <a:t> </a:t>
            </a:r>
            <a:r>
              <a:rPr sz="2400" dirty="0">
                <a:latin typeface="Calibri Light"/>
                <a:cs typeface="Calibri Light"/>
              </a:rPr>
              <a:t>after</a:t>
            </a:r>
            <a:r>
              <a:rPr sz="2400" spc="-55" dirty="0">
                <a:latin typeface="Calibri Light"/>
                <a:cs typeface="Calibri Light"/>
              </a:rPr>
              <a:t> </a:t>
            </a:r>
            <a:r>
              <a:rPr sz="2400" dirty="0">
                <a:latin typeface="Calibri Light"/>
                <a:cs typeface="Calibri Light"/>
              </a:rPr>
              <a:t>the</a:t>
            </a:r>
            <a:r>
              <a:rPr sz="2400" spc="-30" dirty="0">
                <a:latin typeface="Calibri Light"/>
                <a:cs typeface="Calibri Light"/>
              </a:rPr>
              <a:t> </a:t>
            </a:r>
            <a:r>
              <a:rPr sz="2400" spc="-10" dirty="0">
                <a:latin typeface="Calibri Light"/>
                <a:cs typeface="Calibri Light"/>
              </a:rPr>
              <a:t>operation</a:t>
            </a:r>
            <a:endParaRPr sz="2400">
              <a:latin typeface="Calibri Light"/>
              <a:cs typeface="Calibri Light"/>
            </a:endParaRPr>
          </a:p>
        </p:txBody>
      </p:sp>
    </p:spTree>
    <p:extLst>
      <p:ext uri="{BB962C8B-B14F-4D97-AF65-F5344CB8AC3E}">
        <p14:creationId xmlns:p14="http://schemas.microsoft.com/office/powerpoint/2010/main" val="198437887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15951" rIns="0" bIns="0" rtlCol="0">
            <a:spAutoFit/>
          </a:bodyPr>
          <a:lstStyle/>
          <a:p>
            <a:pPr marL="898525">
              <a:lnSpc>
                <a:spcPct val="100000"/>
              </a:lnSpc>
              <a:spcBef>
                <a:spcPts val="100"/>
              </a:spcBef>
            </a:pPr>
            <a:r>
              <a:rPr dirty="0"/>
              <a:t>File</a:t>
            </a:r>
            <a:r>
              <a:rPr spc="-60" dirty="0"/>
              <a:t> </a:t>
            </a:r>
            <a:r>
              <a:rPr dirty="0"/>
              <a:t>Types</a:t>
            </a:r>
            <a:r>
              <a:rPr spc="-35" dirty="0"/>
              <a:t> </a:t>
            </a:r>
            <a:r>
              <a:rPr dirty="0"/>
              <a:t>–</a:t>
            </a:r>
            <a:r>
              <a:rPr spc="-30" dirty="0"/>
              <a:t> </a:t>
            </a:r>
            <a:r>
              <a:rPr dirty="0"/>
              <a:t>Name,</a:t>
            </a:r>
            <a:r>
              <a:rPr spc="-15" dirty="0"/>
              <a:t> </a:t>
            </a:r>
            <a:r>
              <a:rPr spc="-10" dirty="0"/>
              <a:t>Extension</a:t>
            </a:r>
          </a:p>
        </p:txBody>
      </p:sp>
      <p:grpSp>
        <p:nvGrpSpPr>
          <p:cNvPr id="3" name="object 3"/>
          <p:cNvGrpSpPr/>
          <p:nvPr/>
        </p:nvGrpSpPr>
        <p:grpSpPr>
          <a:xfrm>
            <a:off x="4306823" y="993139"/>
            <a:ext cx="4413885" cy="4707890"/>
            <a:chOff x="4306823" y="993139"/>
            <a:chExt cx="4413885" cy="4707890"/>
          </a:xfrm>
        </p:grpSpPr>
        <p:pic>
          <p:nvPicPr>
            <p:cNvPr id="4" name="object 4"/>
            <p:cNvPicPr/>
            <p:nvPr/>
          </p:nvPicPr>
          <p:blipFill>
            <a:blip r:embed="rId2" cstate="print"/>
            <a:stretch>
              <a:fillRect/>
            </a:stretch>
          </p:blipFill>
          <p:spPr>
            <a:xfrm>
              <a:off x="4344923" y="1031747"/>
              <a:ext cx="4337304" cy="4631436"/>
            </a:xfrm>
            <a:prstGeom prst="rect">
              <a:avLst/>
            </a:prstGeom>
          </p:spPr>
        </p:pic>
        <p:sp>
          <p:nvSpPr>
            <p:cNvPr id="5" name="object 5"/>
            <p:cNvSpPr/>
            <p:nvPr/>
          </p:nvSpPr>
          <p:spPr>
            <a:xfrm>
              <a:off x="4306824" y="993139"/>
              <a:ext cx="4413885" cy="4707890"/>
            </a:xfrm>
            <a:custGeom>
              <a:avLst/>
              <a:gdLst/>
              <a:ahLst/>
              <a:cxnLst/>
              <a:rect l="l" t="t" r="r" b="b"/>
              <a:pathLst>
                <a:path w="4413884" h="4707890">
                  <a:moveTo>
                    <a:pt x="4388104" y="25400"/>
                  </a:moveTo>
                  <a:lnTo>
                    <a:pt x="25400" y="25400"/>
                  </a:lnTo>
                  <a:lnTo>
                    <a:pt x="25400" y="38100"/>
                  </a:lnTo>
                  <a:lnTo>
                    <a:pt x="25400" y="4669790"/>
                  </a:lnTo>
                  <a:lnTo>
                    <a:pt x="25400" y="4682490"/>
                  </a:lnTo>
                  <a:lnTo>
                    <a:pt x="4388104" y="4682490"/>
                  </a:lnTo>
                  <a:lnTo>
                    <a:pt x="4388104" y="4670044"/>
                  </a:lnTo>
                  <a:lnTo>
                    <a:pt x="4388104" y="4669790"/>
                  </a:lnTo>
                  <a:lnTo>
                    <a:pt x="4388104" y="38608"/>
                  </a:lnTo>
                  <a:lnTo>
                    <a:pt x="4375404" y="38608"/>
                  </a:lnTo>
                  <a:lnTo>
                    <a:pt x="4375404" y="4669790"/>
                  </a:lnTo>
                  <a:lnTo>
                    <a:pt x="38100" y="4669790"/>
                  </a:lnTo>
                  <a:lnTo>
                    <a:pt x="38100" y="38100"/>
                  </a:lnTo>
                  <a:lnTo>
                    <a:pt x="4388104" y="38100"/>
                  </a:lnTo>
                  <a:lnTo>
                    <a:pt x="4388104" y="25400"/>
                  </a:lnTo>
                  <a:close/>
                </a:path>
                <a:path w="4413884" h="4707890">
                  <a:moveTo>
                    <a:pt x="4413504" y="0"/>
                  </a:moveTo>
                  <a:lnTo>
                    <a:pt x="0" y="0"/>
                  </a:lnTo>
                  <a:lnTo>
                    <a:pt x="0" y="12700"/>
                  </a:lnTo>
                  <a:lnTo>
                    <a:pt x="0" y="4695190"/>
                  </a:lnTo>
                  <a:lnTo>
                    <a:pt x="0" y="4707890"/>
                  </a:lnTo>
                  <a:lnTo>
                    <a:pt x="4413504" y="4707890"/>
                  </a:lnTo>
                  <a:lnTo>
                    <a:pt x="4413504" y="4695444"/>
                  </a:lnTo>
                  <a:lnTo>
                    <a:pt x="4413504" y="4695190"/>
                  </a:lnTo>
                  <a:lnTo>
                    <a:pt x="4413504" y="13208"/>
                  </a:lnTo>
                  <a:lnTo>
                    <a:pt x="4400804" y="13208"/>
                  </a:lnTo>
                  <a:lnTo>
                    <a:pt x="4400804" y="4695190"/>
                  </a:lnTo>
                  <a:lnTo>
                    <a:pt x="12700" y="4695190"/>
                  </a:lnTo>
                  <a:lnTo>
                    <a:pt x="12700" y="12700"/>
                  </a:lnTo>
                  <a:lnTo>
                    <a:pt x="4413504" y="12700"/>
                  </a:lnTo>
                  <a:lnTo>
                    <a:pt x="4413504" y="0"/>
                  </a:lnTo>
                  <a:close/>
                </a:path>
              </a:pathLst>
            </a:custGeom>
            <a:solidFill>
              <a:srgbClr val="000000"/>
            </a:solidFill>
          </p:spPr>
          <p:txBody>
            <a:bodyPr wrap="square" lIns="0" tIns="0" rIns="0" bIns="0" rtlCol="0"/>
            <a:lstStyle/>
            <a:p>
              <a:endParaRPr/>
            </a:p>
          </p:txBody>
        </p:sp>
      </p:grpSp>
      <p:sp>
        <p:nvSpPr>
          <p:cNvPr id="6" name="object 6"/>
          <p:cNvSpPr txBox="1"/>
          <p:nvPr/>
        </p:nvSpPr>
        <p:spPr>
          <a:xfrm>
            <a:off x="398170" y="1616202"/>
            <a:ext cx="3574415" cy="4050029"/>
          </a:xfrm>
          <a:prstGeom prst="rect">
            <a:avLst/>
          </a:prstGeom>
        </p:spPr>
        <p:txBody>
          <a:bodyPr vert="horz" wrap="square" lIns="0" tIns="12700" rIns="0" bIns="0" rtlCol="0">
            <a:spAutoFit/>
          </a:bodyPr>
          <a:lstStyle/>
          <a:p>
            <a:pPr marL="355600" marR="5080" indent="-342900" algn="just">
              <a:lnSpc>
                <a:spcPct val="100000"/>
              </a:lnSpc>
              <a:spcBef>
                <a:spcPts val="100"/>
              </a:spcBef>
              <a:buFont typeface="Wingdings"/>
              <a:buChar char=""/>
              <a:tabLst>
                <a:tab pos="355600" algn="l"/>
              </a:tabLst>
            </a:pPr>
            <a:r>
              <a:rPr sz="2400" dirty="0">
                <a:solidFill>
                  <a:srgbClr val="221F1F"/>
                </a:solidFill>
                <a:latin typeface="Calibri Light"/>
                <a:cs typeface="Calibri Light"/>
              </a:rPr>
              <a:t>The</a:t>
            </a:r>
            <a:r>
              <a:rPr sz="2400" spc="-30" dirty="0">
                <a:solidFill>
                  <a:srgbClr val="221F1F"/>
                </a:solidFill>
                <a:latin typeface="Calibri Light"/>
                <a:cs typeface="Calibri Light"/>
              </a:rPr>
              <a:t> </a:t>
            </a:r>
            <a:r>
              <a:rPr sz="2400" dirty="0">
                <a:solidFill>
                  <a:srgbClr val="221F1F"/>
                </a:solidFill>
                <a:latin typeface="Calibri Light"/>
                <a:cs typeface="Calibri Light"/>
              </a:rPr>
              <a:t>OS</a:t>
            </a:r>
            <a:r>
              <a:rPr sz="2400" spc="-40" dirty="0">
                <a:solidFill>
                  <a:srgbClr val="221F1F"/>
                </a:solidFill>
                <a:latin typeface="Calibri Light"/>
                <a:cs typeface="Calibri Light"/>
              </a:rPr>
              <a:t> </a:t>
            </a:r>
            <a:r>
              <a:rPr sz="2400" dirty="0">
                <a:solidFill>
                  <a:srgbClr val="221F1F"/>
                </a:solidFill>
                <a:latin typeface="Calibri Light"/>
                <a:cs typeface="Calibri Light"/>
              </a:rPr>
              <a:t>uses</a:t>
            </a:r>
            <a:r>
              <a:rPr sz="2400" spc="-30" dirty="0">
                <a:solidFill>
                  <a:srgbClr val="221F1F"/>
                </a:solidFill>
                <a:latin typeface="Calibri Light"/>
                <a:cs typeface="Calibri Light"/>
              </a:rPr>
              <a:t> </a:t>
            </a:r>
            <a:r>
              <a:rPr sz="2400" dirty="0">
                <a:solidFill>
                  <a:srgbClr val="221F1F"/>
                </a:solidFill>
                <a:latin typeface="Calibri Light"/>
                <a:cs typeface="Calibri Light"/>
              </a:rPr>
              <a:t>the</a:t>
            </a:r>
            <a:r>
              <a:rPr sz="2400" spc="-30" dirty="0">
                <a:solidFill>
                  <a:srgbClr val="221F1F"/>
                </a:solidFill>
                <a:latin typeface="Calibri Light"/>
                <a:cs typeface="Calibri Light"/>
              </a:rPr>
              <a:t> </a:t>
            </a:r>
            <a:r>
              <a:rPr sz="2400" spc="-10" dirty="0">
                <a:solidFill>
                  <a:srgbClr val="00AF50"/>
                </a:solidFill>
                <a:latin typeface="Calibri Light"/>
                <a:cs typeface="Calibri Light"/>
              </a:rPr>
              <a:t>extension </a:t>
            </a:r>
            <a:r>
              <a:rPr sz="2400" dirty="0">
                <a:solidFill>
                  <a:srgbClr val="221F1F"/>
                </a:solidFill>
                <a:latin typeface="Calibri Light"/>
                <a:cs typeface="Calibri Light"/>
              </a:rPr>
              <a:t>to</a:t>
            </a:r>
            <a:r>
              <a:rPr sz="2400" spc="-50" dirty="0">
                <a:solidFill>
                  <a:srgbClr val="221F1F"/>
                </a:solidFill>
                <a:latin typeface="Calibri Light"/>
                <a:cs typeface="Calibri Light"/>
              </a:rPr>
              <a:t> </a:t>
            </a:r>
            <a:r>
              <a:rPr sz="2400" spc="-10" dirty="0">
                <a:solidFill>
                  <a:srgbClr val="221F1F"/>
                </a:solidFill>
                <a:latin typeface="Calibri Light"/>
                <a:cs typeface="Calibri Light"/>
              </a:rPr>
              <a:t>indicate</a:t>
            </a:r>
            <a:r>
              <a:rPr sz="2400" spc="-55" dirty="0">
                <a:solidFill>
                  <a:srgbClr val="221F1F"/>
                </a:solidFill>
                <a:latin typeface="Calibri Light"/>
                <a:cs typeface="Calibri Light"/>
              </a:rPr>
              <a:t> </a:t>
            </a:r>
            <a:r>
              <a:rPr sz="2400" dirty="0">
                <a:solidFill>
                  <a:srgbClr val="221F1F"/>
                </a:solidFill>
                <a:latin typeface="Calibri Light"/>
                <a:cs typeface="Calibri Light"/>
              </a:rPr>
              <a:t>the</a:t>
            </a:r>
            <a:r>
              <a:rPr sz="2400" spc="-45" dirty="0">
                <a:solidFill>
                  <a:srgbClr val="221F1F"/>
                </a:solidFill>
                <a:latin typeface="Calibri Light"/>
                <a:cs typeface="Calibri Light"/>
              </a:rPr>
              <a:t> </a:t>
            </a:r>
            <a:r>
              <a:rPr sz="2400" dirty="0">
                <a:solidFill>
                  <a:srgbClr val="221F1F"/>
                </a:solidFill>
                <a:latin typeface="Calibri Light"/>
                <a:cs typeface="Calibri Light"/>
              </a:rPr>
              <a:t>type</a:t>
            </a:r>
            <a:r>
              <a:rPr sz="2400" spc="-50" dirty="0">
                <a:solidFill>
                  <a:srgbClr val="221F1F"/>
                </a:solidFill>
                <a:latin typeface="Calibri Light"/>
                <a:cs typeface="Calibri Light"/>
              </a:rPr>
              <a:t> </a:t>
            </a:r>
            <a:r>
              <a:rPr sz="2400" dirty="0">
                <a:solidFill>
                  <a:srgbClr val="221F1F"/>
                </a:solidFill>
                <a:latin typeface="Calibri Light"/>
                <a:cs typeface="Calibri Light"/>
              </a:rPr>
              <a:t>of</a:t>
            </a:r>
            <a:r>
              <a:rPr sz="2400" spc="-55" dirty="0">
                <a:solidFill>
                  <a:srgbClr val="221F1F"/>
                </a:solidFill>
                <a:latin typeface="Calibri Light"/>
                <a:cs typeface="Calibri Light"/>
              </a:rPr>
              <a:t> </a:t>
            </a:r>
            <a:r>
              <a:rPr sz="2400" spc="-25" dirty="0">
                <a:solidFill>
                  <a:srgbClr val="221F1F"/>
                </a:solidFill>
                <a:latin typeface="Calibri Light"/>
                <a:cs typeface="Calibri Light"/>
              </a:rPr>
              <a:t>the </a:t>
            </a:r>
            <a:r>
              <a:rPr sz="2400" spc="-20" dirty="0">
                <a:solidFill>
                  <a:srgbClr val="221F1F"/>
                </a:solidFill>
                <a:latin typeface="Calibri Light"/>
                <a:cs typeface="Calibri Light"/>
              </a:rPr>
              <a:t>file</a:t>
            </a:r>
            <a:endParaRPr sz="2400">
              <a:latin typeface="Calibri Light"/>
              <a:cs typeface="Calibri Light"/>
            </a:endParaRPr>
          </a:p>
          <a:p>
            <a:pPr marL="354965" indent="-342265" algn="just">
              <a:lnSpc>
                <a:spcPct val="100000"/>
              </a:lnSpc>
              <a:buFont typeface="Wingdings"/>
              <a:buChar char=""/>
              <a:tabLst>
                <a:tab pos="354965" algn="l"/>
              </a:tabLst>
            </a:pPr>
            <a:r>
              <a:rPr sz="2400" dirty="0">
                <a:solidFill>
                  <a:srgbClr val="221F1F"/>
                </a:solidFill>
                <a:latin typeface="Calibri Light"/>
                <a:cs typeface="Calibri Light"/>
              </a:rPr>
              <a:t>Most</a:t>
            </a:r>
            <a:r>
              <a:rPr sz="2400" spc="-95" dirty="0">
                <a:solidFill>
                  <a:srgbClr val="221F1F"/>
                </a:solidFill>
                <a:latin typeface="Calibri Light"/>
                <a:cs typeface="Calibri Light"/>
              </a:rPr>
              <a:t> </a:t>
            </a:r>
            <a:r>
              <a:rPr sz="2400" dirty="0">
                <a:solidFill>
                  <a:srgbClr val="221F1F"/>
                </a:solidFill>
                <a:latin typeface="Calibri Light"/>
                <a:cs typeface="Calibri Light"/>
              </a:rPr>
              <a:t>common</a:t>
            </a:r>
            <a:r>
              <a:rPr sz="2400" spc="-75" dirty="0">
                <a:solidFill>
                  <a:srgbClr val="221F1F"/>
                </a:solidFill>
                <a:latin typeface="Calibri Light"/>
                <a:cs typeface="Calibri Light"/>
              </a:rPr>
              <a:t> </a:t>
            </a:r>
            <a:r>
              <a:rPr sz="2400" spc="-10" dirty="0">
                <a:solidFill>
                  <a:srgbClr val="221F1F"/>
                </a:solidFill>
                <a:latin typeface="Calibri Light"/>
                <a:cs typeface="Calibri Light"/>
              </a:rPr>
              <a:t>types</a:t>
            </a:r>
            <a:endParaRPr sz="2400">
              <a:latin typeface="Calibri Light"/>
              <a:cs typeface="Calibri Light"/>
            </a:endParaRPr>
          </a:p>
          <a:p>
            <a:pPr marL="756285" lvl="1" indent="-379730">
              <a:lnSpc>
                <a:spcPct val="100000"/>
              </a:lnSpc>
              <a:buFont typeface="Wingdings"/>
              <a:buChar char=""/>
              <a:tabLst>
                <a:tab pos="756285" algn="l"/>
              </a:tabLst>
            </a:pPr>
            <a:r>
              <a:rPr sz="2400" spc="-25" dirty="0">
                <a:solidFill>
                  <a:srgbClr val="221F1F"/>
                </a:solidFill>
                <a:latin typeface="Calibri Light"/>
                <a:cs typeface="Calibri Light"/>
              </a:rPr>
              <a:t>.c</a:t>
            </a:r>
            <a:endParaRPr sz="2400">
              <a:latin typeface="Calibri Light"/>
              <a:cs typeface="Calibri Light"/>
            </a:endParaRPr>
          </a:p>
          <a:p>
            <a:pPr marL="756285" lvl="1" indent="-379730">
              <a:lnSpc>
                <a:spcPct val="100000"/>
              </a:lnSpc>
              <a:buFont typeface="Wingdings"/>
              <a:buChar char=""/>
              <a:tabLst>
                <a:tab pos="756285" algn="l"/>
              </a:tabLst>
            </a:pPr>
            <a:r>
              <a:rPr sz="2400" spc="-20" dirty="0">
                <a:solidFill>
                  <a:srgbClr val="221F1F"/>
                </a:solidFill>
                <a:latin typeface="Calibri Light"/>
                <a:cs typeface="Calibri Light"/>
              </a:rPr>
              <a:t>.exe</a:t>
            </a:r>
            <a:endParaRPr sz="2400">
              <a:latin typeface="Calibri Light"/>
              <a:cs typeface="Calibri Light"/>
            </a:endParaRPr>
          </a:p>
          <a:p>
            <a:pPr marL="756285" lvl="1" indent="-379730">
              <a:lnSpc>
                <a:spcPct val="100000"/>
              </a:lnSpc>
              <a:buFont typeface="Wingdings"/>
              <a:buChar char=""/>
              <a:tabLst>
                <a:tab pos="756285" algn="l"/>
              </a:tabLst>
            </a:pPr>
            <a:r>
              <a:rPr sz="2400" spc="-10" dirty="0">
                <a:solidFill>
                  <a:srgbClr val="221F1F"/>
                </a:solidFill>
                <a:latin typeface="Calibri Light"/>
                <a:cs typeface="Calibri Light"/>
              </a:rPr>
              <a:t>.docx</a:t>
            </a:r>
            <a:endParaRPr sz="2400">
              <a:latin typeface="Calibri Light"/>
              <a:cs typeface="Calibri Light"/>
            </a:endParaRPr>
          </a:p>
          <a:p>
            <a:pPr marL="756285" lvl="1" indent="-379730">
              <a:lnSpc>
                <a:spcPct val="100000"/>
              </a:lnSpc>
              <a:buFont typeface="Wingdings"/>
              <a:buChar char=""/>
              <a:tabLst>
                <a:tab pos="756285" algn="l"/>
              </a:tabLst>
            </a:pPr>
            <a:r>
              <a:rPr sz="2400" spc="-20" dirty="0">
                <a:solidFill>
                  <a:srgbClr val="221F1F"/>
                </a:solidFill>
                <a:latin typeface="Calibri Light"/>
                <a:cs typeface="Calibri Light"/>
              </a:rPr>
              <a:t>.pdf</a:t>
            </a:r>
            <a:endParaRPr sz="2400">
              <a:latin typeface="Calibri Light"/>
              <a:cs typeface="Calibri Light"/>
            </a:endParaRPr>
          </a:p>
          <a:p>
            <a:pPr marL="756285" lvl="1" indent="-379730">
              <a:lnSpc>
                <a:spcPct val="100000"/>
              </a:lnSpc>
              <a:buFont typeface="Wingdings"/>
              <a:buChar char=""/>
              <a:tabLst>
                <a:tab pos="756285" algn="l"/>
              </a:tabLst>
            </a:pPr>
            <a:r>
              <a:rPr sz="2400" spc="-20" dirty="0">
                <a:solidFill>
                  <a:srgbClr val="221F1F"/>
                </a:solidFill>
                <a:latin typeface="Calibri Light"/>
                <a:cs typeface="Calibri Light"/>
              </a:rPr>
              <a:t>.jpg</a:t>
            </a:r>
            <a:endParaRPr sz="2400">
              <a:latin typeface="Calibri Light"/>
              <a:cs typeface="Calibri Light"/>
            </a:endParaRPr>
          </a:p>
          <a:p>
            <a:pPr marL="756285" lvl="1" indent="-379730">
              <a:lnSpc>
                <a:spcPct val="100000"/>
              </a:lnSpc>
              <a:buFont typeface="Wingdings"/>
              <a:buChar char=""/>
              <a:tabLst>
                <a:tab pos="756285" algn="l"/>
              </a:tabLst>
            </a:pPr>
            <a:r>
              <a:rPr sz="2400" spc="-20" dirty="0">
                <a:solidFill>
                  <a:srgbClr val="221F1F"/>
                </a:solidFill>
                <a:latin typeface="Calibri Light"/>
                <a:cs typeface="Calibri Light"/>
              </a:rPr>
              <a:t>.png</a:t>
            </a:r>
            <a:endParaRPr sz="2400">
              <a:latin typeface="Calibri Light"/>
              <a:cs typeface="Calibri Light"/>
            </a:endParaRPr>
          </a:p>
          <a:p>
            <a:pPr marL="756285" lvl="1" indent="-379730">
              <a:lnSpc>
                <a:spcPct val="100000"/>
              </a:lnSpc>
              <a:spcBef>
                <a:spcPts val="5"/>
              </a:spcBef>
              <a:buFont typeface="Wingdings"/>
              <a:buChar char=""/>
              <a:tabLst>
                <a:tab pos="756285" algn="l"/>
              </a:tabLst>
            </a:pPr>
            <a:r>
              <a:rPr sz="2400" spc="-20" dirty="0">
                <a:solidFill>
                  <a:srgbClr val="221F1F"/>
                </a:solidFill>
                <a:latin typeface="Calibri Light"/>
                <a:cs typeface="Calibri Light"/>
              </a:rPr>
              <a:t>.zip</a:t>
            </a:r>
            <a:endParaRPr sz="2400">
              <a:latin typeface="Calibri Light"/>
              <a:cs typeface="Calibri Light"/>
            </a:endParaRPr>
          </a:p>
        </p:txBody>
      </p:sp>
      <p:sp>
        <p:nvSpPr>
          <p:cNvPr id="8" name="object 8"/>
          <p:cNvSpPr txBox="1">
            <a:spLocks noGrp="1"/>
          </p:cNvSpPr>
          <p:nvPr>
            <p:ph type="dt" sz="half" idx="4294967295"/>
          </p:nvPr>
        </p:nvSpPr>
        <p:spPr>
          <a:xfrm>
            <a:off x="6684391" y="6631730"/>
            <a:ext cx="2323465" cy="167004"/>
          </a:xfrm>
          <a:prstGeom prst="rect">
            <a:avLst/>
          </a:prstGeom>
        </p:spPr>
        <p:txBody>
          <a:bodyPr vert="horz" wrap="square" lIns="0" tIns="0" rIns="0" bIns="0" rtlCol="0">
            <a:spAutoFit/>
          </a:bodyPr>
          <a:lstStyle/>
          <a:p>
            <a:pPr marL="12700">
              <a:lnSpc>
                <a:spcPct val="100000"/>
              </a:lnSpc>
            </a:pPr>
            <a:r>
              <a:rPr dirty="0"/>
              <a:t>Silberschatz,</a:t>
            </a:r>
            <a:r>
              <a:rPr spc="-40" dirty="0"/>
              <a:t> </a:t>
            </a:r>
            <a:r>
              <a:rPr dirty="0"/>
              <a:t>Galvin</a:t>
            </a:r>
            <a:r>
              <a:rPr spc="-45" dirty="0"/>
              <a:t> </a:t>
            </a:r>
            <a:r>
              <a:rPr dirty="0"/>
              <a:t>and</a:t>
            </a:r>
            <a:r>
              <a:rPr spc="-20" dirty="0"/>
              <a:t> </a:t>
            </a:r>
            <a:r>
              <a:rPr dirty="0"/>
              <a:t>Gagne</a:t>
            </a:r>
            <a:r>
              <a:rPr spc="-25" dirty="0"/>
              <a:t> </a:t>
            </a:r>
            <a:r>
              <a:rPr spc="-20" dirty="0"/>
              <a:t>©2018</a:t>
            </a:r>
          </a:p>
        </p:txBody>
      </p:sp>
      <p:sp>
        <p:nvSpPr>
          <p:cNvPr id="9" name="object 9"/>
          <p:cNvSpPr txBox="1">
            <a:spLocks noGrp="1"/>
          </p:cNvSpPr>
          <p:nvPr>
            <p:ph type="sldNum" sz="quarter" idx="4294967295"/>
          </p:nvPr>
        </p:nvSpPr>
        <p:spPr>
          <a:xfrm>
            <a:off x="4310253" y="6657028"/>
            <a:ext cx="379095" cy="167004"/>
          </a:xfrm>
          <a:prstGeom prst="rect">
            <a:avLst/>
          </a:prstGeom>
        </p:spPr>
        <p:txBody>
          <a:bodyPr vert="horz" wrap="square" lIns="0" tIns="0" rIns="0" bIns="0" rtlCol="0">
            <a:spAutoFit/>
          </a:bodyPr>
          <a:lstStyle/>
          <a:p>
            <a:pPr marL="12700">
              <a:lnSpc>
                <a:spcPct val="100000"/>
              </a:lnSpc>
            </a:pPr>
            <a:r>
              <a:rPr spc="-10" dirty="0"/>
              <a:t>13.</a:t>
            </a:r>
            <a:fld id="{81D60167-4931-47E6-BA6A-407CBD079E47}" type="slidenum">
              <a:rPr spc="-10" dirty="0"/>
              <a:t>136</a:t>
            </a:fld>
            <a:endParaRPr spc="-10" dirty="0"/>
          </a:p>
        </p:txBody>
      </p:sp>
      <p:sp>
        <p:nvSpPr>
          <p:cNvPr id="10" name="object 10"/>
          <p:cNvSpPr txBox="1">
            <a:spLocks noGrp="1"/>
          </p:cNvSpPr>
          <p:nvPr>
            <p:ph type="ftr" sz="quarter" idx="4294967295"/>
          </p:nvPr>
        </p:nvSpPr>
        <p:spPr>
          <a:xfrm>
            <a:off x="264668" y="6664103"/>
            <a:ext cx="2545715" cy="167640"/>
          </a:xfrm>
          <a:prstGeom prst="rect">
            <a:avLst/>
          </a:prstGeom>
        </p:spPr>
        <p:txBody>
          <a:bodyPr vert="horz" wrap="square" lIns="0" tIns="635" rIns="0" bIns="0" rtlCol="0">
            <a:spAutoFit/>
          </a:bodyPr>
          <a:lstStyle/>
          <a:p>
            <a:pPr marL="12700">
              <a:lnSpc>
                <a:spcPct val="100000"/>
              </a:lnSpc>
              <a:spcBef>
                <a:spcPts val="5"/>
              </a:spcBef>
            </a:pPr>
            <a:r>
              <a:rPr dirty="0"/>
              <a:t>Operating</a:t>
            </a:r>
            <a:r>
              <a:rPr spc="-20" dirty="0"/>
              <a:t> </a:t>
            </a:r>
            <a:r>
              <a:rPr dirty="0"/>
              <a:t>System</a:t>
            </a:r>
            <a:r>
              <a:rPr spc="-20" dirty="0"/>
              <a:t> </a:t>
            </a:r>
            <a:r>
              <a:rPr dirty="0"/>
              <a:t>Concepts</a:t>
            </a:r>
            <a:r>
              <a:rPr spc="-10" dirty="0"/>
              <a:t> </a:t>
            </a:r>
            <a:r>
              <a:rPr dirty="0"/>
              <a:t>–</a:t>
            </a:r>
            <a:r>
              <a:rPr spc="-25" dirty="0"/>
              <a:t> </a:t>
            </a:r>
            <a:r>
              <a:rPr dirty="0"/>
              <a:t>10</a:t>
            </a:r>
            <a:r>
              <a:rPr sz="975" baseline="25641" dirty="0"/>
              <a:t>th</a:t>
            </a:r>
            <a:r>
              <a:rPr sz="975" spc="104" baseline="25641" dirty="0"/>
              <a:t> </a:t>
            </a:r>
            <a:r>
              <a:rPr sz="1000" spc="-10" dirty="0"/>
              <a:t>Edition</a:t>
            </a:r>
            <a:endParaRPr sz="1000"/>
          </a:p>
        </p:txBody>
      </p:sp>
      <p:sp>
        <p:nvSpPr>
          <p:cNvPr id="7" name="object 7"/>
          <p:cNvSpPr txBox="1"/>
          <p:nvPr/>
        </p:nvSpPr>
        <p:spPr>
          <a:xfrm>
            <a:off x="5534914" y="5844336"/>
            <a:ext cx="1941830" cy="330835"/>
          </a:xfrm>
          <a:prstGeom prst="rect">
            <a:avLst/>
          </a:prstGeom>
        </p:spPr>
        <p:txBody>
          <a:bodyPr vert="horz" wrap="square" lIns="0" tIns="12700" rIns="0" bIns="0" rtlCol="0">
            <a:spAutoFit/>
          </a:bodyPr>
          <a:lstStyle/>
          <a:p>
            <a:pPr marL="12700">
              <a:lnSpc>
                <a:spcPct val="100000"/>
              </a:lnSpc>
              <a:spcBef>
                <a:spcPts val="100"/>
              </a:spcBef>
            </a:pPr>
            <a:r>
              <a:rPr sz="2000" dirty="0">
                <a:solidFill>
                  <a:srgbClr val="00AF50"/>
                </a:solidFill>
                <a:latin typeface="Calibri Light"/>
                <a:cs typeface="Calibri Light"/>
              </a:rPr>
              <a:t>Common</a:t>
            </a:r>
            <a:r>
              <a:rPr sz="2000" spc="-25" dirty="0">
                <a:solidFill>
                  <a:srgbClr val="00AF50"/>
                </a:solidFill>
                <a:latin typeface="Calibri Light"/>
                <a:cs typeface="Calibri Light"/>
              </a:rPr>
              <a:t> </a:t>
            </a:r>
            <a:r>
              <a:rPr sz="2000" dirty="0">
                <a:solidFill>
                  <a:srgbClr val="00AF50"/>
                </a:solidFill>
                <a:latin typeface="Calibri Light"/>
                <a:cs typeface="Calibri Light"/>
              </a:rPr>
              <a:t>file</a:t>
            </a:r>
            <a:r>
              <a:rPr sz="2000" spc="-25" dirty="0">
                <a:solidFill>
                  <a:srgbClr val="00AF50"/>
                </a:solidFill>
                <a:latin typeface="Calibri Light"/>
                <a:cs typeface="Calibri Light"/>
              </a:rPr>
              <a:t> </a:t>
            </a:r>
            <a:r>
              <a:rPr sz="2000" spc="-10" dirty="0">
                <a:solidFill>
                  <a:srgbClr val="00AF50"/>
                </a:solidFill>
                <a:latin typeface="Calibri Light"/>
                <a:cs typeface="Calibri Light"/>
              </a:rPr>
              <a:t>types</a:t>
            </a:r>
            <a:endParaRPr sz="2000">
              <a:latin typeface="Calibri Light"/>
              <a:cs typeface="Calibri Light"/>
            </a:endParaRPr>
          </a:p>
        </p:txBody>
      </p:sp>
    </p:spTree>
    <p:extLst>
      <p:ext uri="{BB962C8B-B14F-4D97-AF65-F5344CB8AC3E}">
        <p14:creationId xmlns:p14="http://schemas.microsoft.com/office/powerpoint/2010/main" val="355098206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19075" rIns="0" bIns="0" rtlCol="0">
            <a:spAutoFit/>
          </a:bodyPr>
          <a:lstStyle/>
          <a:p>
            <a:pPr marL="1698625">
              <a:lnSpc>
                <a:spcPct val="100000"/>
              </a:lnSpc>
              <a:spcBef>
                <a:spcPts val="105"/>
              </a:spcBef>
            </a:pPr>
            <a:r>
              <a:rPr dirty="0"/>
              <a:t>File</a:t>
            </a:r>
            <a:r>
              <a:rPr spc="-45" dirty="0"/>
              <a:t> </a:t>
            </a:r>
            <a:r>
              <a:rPr dirty="0"/>
              <a:t>Access</a:t>
            </a:r>
            <a:r>
              <a:rPr spc="-35" dirty="0"/>
              <a:t> </a:t>
            </a:r>
            <a:r>
              <a:rPr spc="-10" dirty="0"/>
              <a:t>Methods</a:t>
            </a:r>
          </a:p>
        </p:txBody>
      </p:sp>
      <p:pic>
        <p:nvPicPr>
          <p:cNvPr id="3" name="object 3"/>
          <p:cNvPicPr/>
          <p:nvPr/>
        </p:nvPicPr>
        <p:blipFill>
          <a:blip r:embed="rId2" cstate="print"/>
          <a:stretch>
            <a:fillRect/>
          </a:stretch>
        </p:blipFill>
        <p:spPr>
          <a:xfrm>
            <a:off x="4450079" y="972311"/>
            <a:ext cx="3744468" cy="1197864"/>
          </a:xfrm>
          <a:prstGeom prst="rect">
            <a:avLst/>
          </a:prstGeom>
        </p:spPr>
      </p:pic>
      <p:sp>
        <p:nvSpPr>
          <p:cNvPr id="4" name="object 4"/>
          <p:cNvSpPr txBox="1"/>
          <p:nvPr/>
        </p:nvSpPr>
        <p:spPr>
          <a:xfrm>
            <a:off x="486257" y="949197"/>
            <a:ext cx="5511165" cy="5112385"/>
          </a:xfrm>
          <a:prstGeom prst="rect">
            <a:avLst/>
          </a:prstGeom>
        </p:spPr>
        <p:txBody>
          <a:bodyPr vert="horz" wrap="square" lIns="0" tIns="12700" rIns="0" bIns="0" rtlCol="0">
            <a:spAutoFit/>
          </a:bodyPr>
          <a:lstStyle/>
          <a:p>
            <a:pPr marL="286385" indent="-273685">
              <a:lnSpc>
                <a:spcPct val="100000"/>
              </a:lnSpc>
              <a:spcBef>
                <a:spcPts val="100"/>
              </a:spcBef>
              <a:buClr>
                <a:srgbClr val="993300"/>
              </a:buClr>
              <a:buSzPct val="110416"/>
              <a:buFont typeface="Wingdings"/>
              <a:buChar char=""/>
              <a:tabLst>
                <a:tab pos="286385" algn="l"/>
              </a:tabLst>
            </a:pPr>
            <a:r>
              <a:rPr sz="2400" dirty="0">
                <a:latin typeface="Calibri"/>
                <a:cs typeface="Calibri"/>
              </a:rPr>
              <a:t>Sequential</a:t>
            </a:r>
            <a:r>
              <a:rPr sz="2400" spc="-110" dirty="0">
                <a:latin typeface="Calibri"/>
                <a:cs typeface="Calibri"/>
              </a:rPr>
              <a:t> </a:t>
            </a:r>
            <a:r>
              <a:rPr sz="2400" spc="-10" dirty="0">
                <a:latin typeface="Calibri"/>
                <a:cs typeface="Calibri"/>
              </a:rPr>
              <a:t>Access</a:t>
            </a:r>
            <a:endParaRPr sz="2400">
              <a:latin typeface="Calibri"/>
              <a:cs typeface="Calibri"/>
            </a:endParaRPr>
          </a:p>
          <a:p>
            <a:pPr marL="545465" lvl="1" indent="-258445">
              <a:lnSpc>
                <a:spcPct val="100000"/>
              </a:lnSpc>
              <a:spcBef>
                <a:spcPts val="10"/>
              </a:spcBef>
              <a:buClr>
                <a:srgbClr val="CC6600"/>
              </a:buClr>
              <a:buSzPct val="110416"/>
              <a:buFont typeface="Arial"/>
              <a:buChar char="•"/>
              <a:tabLst>
                <a:tab pos="545465" algn="l"/>
              </a:tabLst>
            </a:pPr>
            <a:r>
              <a:rPr sz="2400" spc="-10" dirty="0">
                <a:latin typeface="Calibri"/>
                <a:cs typeface="Calibri"/>
              </a:rPr>
              <a:t>Commands</a:t>
            </a:r>
            <a:endParaRPr sz="2400">
              <a:latin typeface="Calibri"/>
              <a:cs typeface="Calibri"/>
            </a:endParaRPr>
          </a:p>
          <a:p>
            <a:pPr marL="728980" lvl="2" indent="-274320">
              <a:lnSpc>
                <a:spcPct val="100000"/>
              </a:lnSpc>
              <a:spcBef>
                <a:spcPts val="15"/>
              </a:spcBef>
              <a:buClr>
                <a:srgbClr val="009900"/>
              </a:buClr>
              <a:buSzPct val="75000"/>
              <a:buFont typeface="Webdings"/>
              <a:buChar char=""/>
              <a:tabLst>
                <a:tab pos="728980" algn="l"/>
              </a:tabLst>
            </a:pPr>
            <a:r>
              <a:rPr sz="2400" spc="-10" dirty="0">
                <a:latin typeface="Calibri"/>
                <a:cs typeface="Calibri"/>
              </a:rPr>
              <a:t>read_next</a:t>
            </a:r>
            <a:endParaRPr sz="2400">
              <a:latin typeface="Calibri"/>
              <a:cs typeface="Calibri"/>
            </a:endParaRPr>
          </a:p>
          <a:p>
            <a:pPr marL="728980" lvl="2" indent="-274320">
              <a:lnSpc>
                <a:spcPct val="100000"/>
              </a:lnSpc>
              <a:spcBef>
                <a:spcPts val="15"/>
              </a:spcBef>
              <a:buClr>
                <a:srgbClr val="009900"/>
              </a:buClr>
              <a:buSzPct val="75000"/>
              <a:buFont typeface="Webdings"/>
              <a:buChar char=""/>
              <a:tabLst>
                <a:tab pos="728980" algn="l"/>
              </a:tabLst>
            </a:pPr>
            <a:r>
              <a:rPr sz="2400" spc="-10" dirty="0">
                <a:latin typeface="Calibri"/>
                <a:cs typeface="Calibri"/>
              </a:rPr>
              <a:t>write_next</a:t>
            </a:r>
            <a:endParaRPr sz="2400">
              <a:latin typeface="Calibri"/>
              <a:cs typeface="Calibri"/>
            </a:endParaRPr>
          </a:p>
          <a:p>
            <a:pPr marL="728980" lvl="2" indent="-274320">
              <a:lnSpc>
                <a:spcPct val="100000"/>
              </a:lnSpc>
              <a:spcBef>
                <a:spcPts val="10"/>
              </a:spcBef>
              <a:buClr>
                <a:srgbClr val="009900"/>
              </a:buClr>
              <a:buSzPct val="75000"/>
              <a:buFont typeface="Webdings"/>
              <a:buChar char=""/>
              <a:tabLst>
                <a:tab pos="728980" algn="l"/>
              </a:tabLst>
            </a:pPr>
            <a:r>
              <a:rPr sz="2400" dirty="0">
                <a:latin typeface="Calibri"/>
                <a:cs typeface="Calibri"/>
              </a:rPr>
              <a:t>reset</a:t>
            </a:r>
            <a:r>
              <a:rPr sz="2400" spc="-45" dirty="0">
                <a:latin typeface="Calibri"/>
                <a:cs typeface="Calibri"/>
              </a:rPr>
              <a:t> </a:t>
            </a:r>
            <a:r>
              <a:rPr sz="2400" dirty="0">
                <a:latin typeface="Calibri"/>
                <a:cs typeface="Calibri"/>
              </a:rPr>
              <a:t>(to</a:t>
            </a:r>
            <a:r>
              <a:rPr sz="2400" spc="-50" dirty="0">
                <a:latin typeface="Calibri"/>
                <a:cs typeface="Calibri"/>
              </a:rPr>
              <a:t> </a:t>
            </a:r>
            <a:r>
              <a:rPr sz="2400" dirty="0">
                <a:latin typeface="Calibri"/>
                <a:cs typeface="Calibri"/>
              </a:rPr>
              <a:t>the</a:t>
            </a:r>
            <a:r>
              <a:rPr sz="2400" spc="-30" dirty="0">
                <a:latin typeface="Calibri"/>
                <a:cs typeface="Calibri"/>
              </a:rPr>
              <a:t> </a:t>
            </a:r>
            <a:r>
              <a:rPr sz="2400" spc="-10" dirty="0">
                <a:latin typeface="Calibri"/>
                <a:cs typeface="Calibri"/>
              </a:rPr>
              <a:t>beginning)</a:t>
            </a:r>
            <a:endParaRPr sz="2400">
              <a:latin typeface="Calibri"/>
              <a:cs typeface="Calibri"/>
            </a:endParaRPr>
          </a:p>
          <a:p>
            <a:pPr marL="286385" indent="-273685">
              <a:lnSpc>
                <a:spcPct val="100000"/>
              </a:lnSpc>
              <a:spcBef>
                <a:spcPts val="10"/>
              </a:spcBef>
              <a:buClr>
                <a:srgbClr val="993300"/>
              </a:buClr>
              <a:buSzPct val="110416"/>
              <a:buFont typeface="Wingdings"/>
              <a:buChar char=""/>
              <a:tabLst>
                <a:tab pos="286385" algn="l"/>
              </a:tabLst>
            </a:pPr>
            <a:r>
              <a:rPr sz="2400" dirty="0">
                <a:latin typeface="Calibri"/>
                <a:cs typeface="Calibri"/>
              </a:rPr>
              <a:t>Direct/Random</a:t>
            </a:r>
            <a:r>
              <a:rPr sz="2400" spc="-55" dirty="0">
                <a:latin typeface="Calibri"/>
                <a:cs typeface="Calibri"/>
              </a:rPr>
              <a:t> </a:t>
            </a:r>
            <a:r>
              <a:rPr sz="2400" spc="-10" dirty="0">
                <a:latin typeface="Calibri"/>
                <a:cs typeface="Calibri"/>
              </a:rPr>
              <a:t>Access</a:t>
            </a:r>
            <a:endParaRPr sz="2400">
              <a:latin typeface="Calibri"/>
              <a:cs typeface="Calibri"/>
            </a:endParaRPr>
          </a:p>
          <a:p>
            <a:pPr marL="545465" lvl="1" indent="-258445">
              <a:lnSpc>
                <a:spcPct val="100000"/>
              </a:lnSpc>
              <a:spcBef>
                <a:spcPts val="15"/>
              </a:spcBef>
              <a:buClr>
                <a:srgbClr val="CC6600"/>
              </a:buClr>
              <a:buSzPct val="110416"/>
              <a:buFont typeface="Arial"/>
              <a:buChar char="•"/>
              <a:tabLst>
                <a:tab pos="545465" algn="l"/>
              </a:tabLst>
            </a:pPr>
            <a:r>
              <a:rPr sz="2400" spc="-10" dirty="0">
                <a:latin typeface="Calibri"/>
                <a:cs typeface="Calibri"/>
              </a:rPr>
              <a:t>Commands</a:t>
            </a:r>
            <a:endParaRPr sz="2400">
              <a:latin typeface="Calibri"/>
              <a:cs typeface="Calibri"/>
            </a:endParaRPr>
          </a:p>
          <a:p>
            <a:pPr marL="728980" lvl="2" indent="-274320">
              <a:lnSpc>
                <a:spcPct val="100000"/>
              </a:lnSpc>
              <a:spcBef>
                <a:spcPts val="15"/>
              </a:spcBef>
              <a:buClr>
                <a:srgbClr val="009900"/>
              </a:buClr>
              <a:buSzPct val="75000"/>
              <a:buFont typeface="Webdings"/>
              <a:buChar char=""/>
              <a:tabLst>
                <a:tab pos="728980" algn="l"/>
              </a:tabLst>
            </a:pPr>
            <a:r>
              <a:rPr sz="2400" dirty="0">
                <a:latin typeface="Calibri"/>
                <a:cs typeface="Calibri"/>
              </a:rPr>
              <a:t>read</a:t>
            </a:r>
            <a:r>
              <a:rPr sz="2400" spc="-50" dirty="0">
                <a:latin typeface="Calibri"/>
                <a:cs typeface="Calibri"/>
              </a:rPr>
              <a:t> </a:t>
            </a:r>
            <a:r>
              <a:rPr sz="2400" spc="-20" dirty="0">
                <a:latin typeface="Calibri"/>
                <a:cs typeface="Calibri"/>
              </a:rPr>
              <a:t>next</a:t>
            </a:r>
            <a:endParaRPr sz="2400">
              <a:latin typeface="Calibri"/>
              <a:cs typeface="Calibri"/>
            </a:endParaRPr>
          </a:p>
          <a:p>
            <a:pPr marL="728980" lvl="2" indent="-274320">
              <a:lnSpc>
                <a:spcPct val="100000"/>
              </a:lnSpc>
              <a:spcBef>
                <a:spcPts val="10"/>
              </a:spcBef>
              <a:buClr>
                <a:srgbClr val="009900"/>
              </a:buClr>
              <a:buSzPct val="75000"/>
              <a:buFont typeface="Webdings"/>
              <a:buChar char=""/>
              <a:tabLst>
                <a:tab pos="728980" algn="l"/>
              </a:tabLst>
            </a:pPr>
            <a:r>
              <a:rPr sz="2400" dirty="0">
                <a:latin typeface="Calibri"/>
                <a:cs typeface="Calibri"/>
              </a:rPr>
              <a:t>write</a:t>
            </a:r>
            <a:r>
              <a:rPr sz="2400" spc="-15" dirty="0">
                <a:latin typeface="Calibri"/>
                <a:cs typeface="Calibri"/>
              </a:rPr>
              <a:t> </a:t>
            </a:r>
            <a:r>
              <a:rPr sz="2400" spc="-20" dirty="0">
                <a:latin typeface="Calibri"/>
                <a:cs typeface="Calibri"/>
              </a:rPr>
              <a:t>next</a:t>
            </a:r>
            <a:endParaRPr sz="2400">
              <a:latin typeface="Calibri"/>
              <a:cs typeface="Calibri"/>
            </a:endParaRPr>
          </a:p>
          <a:p>
            <a:pPr marL="728980" lvl="2" indent="-274320">
              <a:lnSpc>
                <a:spcPct val="100000"/>
              </a:lnSpc>
              <a:spcBef>
                <a:spcPts val="15"/>
              </a:spcBef>
              <a:buClr>
                <a:srgbClr val="009900"/>
              </a:buClr>
              <a:buSzPct val="75000"/>
              <a:buFont typeface="Webdings"/>
              <a:buChar char=""/>
              <a:tabLst>
                <a:tab pos="728980" algn="l"/>
              </a:tabLst>
            </a:pPr>
            <a:r>
              <a:rPr sz="2400" dirty="0">
                <a:latin typeface="Calibri"/>
                <a:cs typeface="Calibri"/>
              </a:rPr>
              <a:t>read</a:t>
            </a:r>
            <a:r>
              <a:rPr sz="2400" spc="-45" dirty="0">
                <a:latin typeface="Calibri"/>
                <a:cs typeface="Calibri"/>
              </a:rPr>
              <a:t> </a:t>
            </a:r>
            <a:r>
              <a:rPr sz="2400" i="1" spc="-50" dirty="0">
                <a:latin typeface="Calibri"/>
                <a:cs typeface="Calibri"/>
              </a:rPr>
              <a:t>n</a:t>
            </a:r>
            <a:endParaRPr sz="2400">
              <a:latin typeface="Calibri"/>
              <a:cs typeface="Calibri"/>
            </a:endParaRPr>
          </a:p>
          <a:p>
            <a:pPr marL="728980" lvl="2" indent="-274320">
              <a:lnSpc>
                <a:spcPct val="100000"/>
              </a:lnSpc>
              <a:spcBef>
                <a:spcPts val="10"/>
              </a:spcBef>
              <a:buClr>
                <a:srgbClr val="009900"/>
              </a:buClr>
              <a:buSzPct val="75000"/>
              <a:buFont typeface="Webdings"/>
              <a:buChar char=""/>
              <a:tabLst>
                <a:tab pos="728980" algn="l"/>
              </a:tabLst>
            </a:pPr>
            <a:r>
              <a:rPr sz="2400" dirty="0">
                <a:latin typeface="Calibri"/>
                <a:cs typeface="Calibri"/>
              </a:rPr>
              <a:t>write</a:t>
            </a:r>
            <a:r>
              <a:rPr sz="2400" spc="-10" dirty="0">
                <a:latin typeface="Calibri"/>
                <a:cs typeface="Calibri"/>
              </a:rPr>
              <a:t> </a:t>
            </a:r>
            <a:r>
              <a:rPr sz="2400" i="1" spc="-50" dirty="0">
                <a:latin typeface="Calibri"/>
                <a:cs typeface="Calibri"/>
              </a:rPr>
              <a:t>n</a:t>
            </a:r>
            <a:endParaRPr sz="2400">
              <a:latin typeface="Calibri"/>
              <a:cs typeface="Calibri"/>
            </a:endParaRPr>
          </a:p>
          <a:p>
            <a:pPr marL="728980" lvl="2" indent="-274320">
              <a:lnSpc>
                <a:spcPct val="100000"/>
              </a:lnSpc>
              <a:spcBef>
                <a:spcPts val="15"/>
              </a:spcBef>
              <a:buClr>
                <a:srgbClr val="009900"/>
              </a:buClr>
              <a:buSzPct val="75000"/>
              <a:buFont typeface="Webdings"/>
              <a:buChar char=""/>
              <a:tabLst>
                <a:tab pos="728980" algn="l"/>
              </a:tabLst>
            </a:pPr>
            <a:r>
              <a:rPr sz="2400" dirty="0">
                <a:latin typeface="Calibri"/>
                <a:cs typeface="Calibri"/>
              </a:rPr>
              <a:t>position</a:t>
            </a:r>
            <a:r>
              <a:rPr sz="2400" spc="-35" dirty="0">
                <a:latin typeface="Calibri"/>
                <a:cs typeface="Calibri"/>
              </a:rPr>
              <a:t> </a:t>
            </a:r>
            <a:r>
              <a:rPr sz="2400" dirty="0">
                <a:latin typeface="Calibri"/>
                <a:cs typeface="Calibri"/>
              </a:rPr>
              <a:t>to</a:t>
            </a:r>
            <a:r>
              <a:rPr sz="2400" spc="-25" dirty="0">
                <a:latin typeface="Calibri"/>
                <a:cs typeface="Calibri"/>
              </a:rPr>
              <a:t> </a:t>
            </a:r>
            <a:r>
              <a:rPr sz="2400" i="1" spc="-50" dirty="0">
                <a:latin typeface="Calibri"/>
                <a:cs typeface="Calibri"/>
              </a:rPr>
              <a:t>n</a:t>
            </a:r>
            <a:endParaRPr sz="2400">
              <a:latin typeface="Calibri"/>
              <a:cs typeface="Calibri"/>
            </a:endParaRPr>
          </a:p>
          <a:p>
            <a:pPr marL="728980" lvl="2" indent="-274320">
              <a:lnSpc>
                <a:spcPct val="100000"/>
              </a:lnSpc>
              <a:spcBef>
                <a:spcPts val="10"/>
              </a:spcBef>
              <a:buClr>
                <a:srgbClr val="009900"/>
              </a:buClr>
              <a:buSzPct val="75000"/>
              <a:buFont typeface="Webdings"/>
              <a:buChar char=""/>
              <a:tabLst>
                <a:tab pos="728980" algn="l"/>
              </a:tabLst>
            </a:pPr>
            <a:r>
              <a:rPr sz="2400" dirty="0">
                <a:latin typeface="Calibri"/>
                <a:cs typeface="Calibri"/>
              </a:rPr>
              <a:t>rewrite</a:t>
            </a:r>
            <a:r>
              <a:rPr sz="2400" spc="-10" dirty="0">
                <a:latin typeface="Calibri"/>
                <a:cs typeface="Calibri"/>
              </a:rPr>
              <a:t> </a:t>
            </a:r>
            <a:r>
              <a:rPr sz="2400" i="1" spc="-50" dirty="0">
                <a:latin typeface="Calibri"/>
                <a:cs typeface="Calibri"/>
              </a:rPr>
              <a:t>n</a:t>
            </a:r>
            <a:endParaRPr sz="2400">
              <a:latin typeface="Calibri"/>
              <a:cs typeface="Calibri"/>
            </a:endParaRPr>
          </a:p>
          <a:p>
            <a:pPr marL="469900">
              <a:lnSpc>
                <a:spcPct val="100000"/>
              </a:lnSpc>
              <a:spcBef>
                <a:spcPts val="60"/>
              </a:spcBef>
            </a:pPr>
            <a:r>
              <a:rPr sz="2000" dirty="0">
                <a:solidFill>
                  <a:srgbClr val="00AF50"/>
                </a:solidFill>
                <a:latin typeface="Calibri"/>
                <a:cs typeface="Calibri"/>
              </a:rPr>
              <a:t>(</a:t>
            </a:r>
            <a:r>
              <a:rPr sz="2000" i="1" dirty="0">
                <a:solidFill>
                  <a:srgbClr val="00AF50"/>
                </a:solidFill>
                <a:latin typeface="Calibri"/>
                <a:cs typeface="Calibri"/>
              </a:rPr>
              <a:t>n</a:t>
            </a:r>
            <a:r>
              <a:rPr sz="2000" i="1" spc="-35" dirty="0">
                <a:solidFill>
                  <a:srgbClr val="00AF50"/>
                </a:solidFill>
                <a:latin typeface="Calibri"/>
                <a:cs typeface="Calibri"/>
              </a:rPr>
              <a:t> </a:t>
            </a:r>
            <a:r>
              <a:rPr sz="2000" dirty="0">
                <a:solidFill>
                  <a:srgbClr val="00AF50"/>
                </a:solidFill>
                <a:latin typeface="Calibri"/>
                <a:cs typeface="Calibri"/>
              </a:rPr>
              <a:t>=</a:t>
            </a:r>
            <a:r>
              <a:rPr sz="2000" spc="-20" dirty="0">
                <a:solidFill>
                  <a:srgbClr val="00AF50"/>
                </a:solidFill>
                <a:latin typeface="Calibri"/>
                <a:cs typeface="Calibri"/>
              </a:rPr>
              <a:t> </a:t>
            </a:r>
            <a:r>
              <a:rPr sz="2000" dirty="0">
                <a:solidFill>
                  <a:srgbClr val="00AF50"/>
                </a:solidFill>
                <a:latin typeface="Calibri"/>
                <a:cs typeface="Calibri"/>
              </a:rPr>
              <a:t>an</a:t>
            </a:r>
            <a:r>
              <a:rPr sz="2000" spc="-35" dirty="0">
                <a:solidFill>
                  <a:srgbClr val="00AF50"/>
                </a:solidFill>
                <a:latin typeface="Calibri"/>
                <a:cs typeface="Calibri"/>
              </a:rPr>
              <a:t> </a:t>
            </a:r>
            <a:r>
              <a:rPr sz="2000" dirty="0">
                <a:solidFill>
                  <a:srgbClr val="00AF50"/>
                </a:solidFill>
                <a:latin typeface="Calibri"/>
                <a:cs typeface="Calibri"/>
              </a:rPr>
              <a:t>index</a:t>
            </a:r>
            <a:r>
              <a:rPr sz="2000" spc="-20" dirty="0">
                <a:solidFill>
                  <a:srgbClr val="00AF50"/>
                </a:solidFill>
                <a:latin typeface="Calibri"/>
                <a:cs typeface="Calibri"/>
              </a:rPr>
              <a:t> </a:t>
            </a:r>
            <a:r>
              <a:rPr sz="2000" spc="-10" dirty="0">
                <a:solidFill>
                  <a:srgbClr val="00AF50"/>
                </a:solidFill>
                <a:latin typeface="Calibri"/>
                <a:cs typeface="Calibri"/>
              </a:rPr>
              <a:t>relative</a:t>
            </a:r>
            <a:r>
              <a:rPr sz="2000" spc="-5" dirty="0">
                <a:solidFill>
                  <a:srgbClr val="00AF50"/>
                </a:solidFill>
                <a:latin typeface="Calibri"/>
                <a:cs typeface="Calibri"/>
              </a:rPr>
              <a:t> </a:t>
            </a:r>
            <a:r>
              <a:rPr sz="2000" dirty="0">
                <a:solidFill>
                  <a:srgbClr val="00AF50"/>
                </a:solidFill>
                <a:latin typeface="Calibri"/>
                <a:cs typeface="Calibri"/>
              </a:rPr>
              <a:t>to</a:t>
            </a:r>
            <a:r>
              <a:rPr sz="2000" spc="-20" dirty="0">
                <a:solidFill>
                  <a:srgbClr val="00AF50"/>
                </a:solidFill>
                <a:latin typeface="Calibri"/>
                <a:cs typeface="Calibri"/>
              </a:rPr>
              <a:t> </a:t>
            </a:r>
            <a:r>
              <a:rPr sz="2000" dirty="0">
                <a:solidFill>
                  <a:srgbClr val="00AF50"/>
                </a:solidFill>
                <a:latin typeface="Calibri"/>
                <a:cs typeface="Calibri"/>
              </a:rPr>
              <a:t>the</a:t>
            </a:r>
            <a:r>
              <a:rPr sz="2000" spc="-20" dirty="0">
                <a:solidFill>
                  <a:srgbClr val="00AF50"/>
                </a:solidFill>
                <a:latin typeface="Calibri"/>
                <a:cs typeface="Calibri"/>
              </a:rPr>
              <a:t> </a:t>
            </a:r>
            <a:r>
              <a:rPr sz="2000" dirty="0">
                <a:solidFill>
                  <a:srgbClr val="00AF50"/>
                </a:solidFill>
                <a:latin typeface="Calibri"/>
                <a:cs typeface="Calibri"/>
              </a:rPr>
              <a:t>beginning</a:t>
            </a:r>
            <a:r>
              <a:rPr sz="2000" spc="-55" dirty="0">
                <a:solidFill>
                  <a:srgbClr val="00AF50"/>
                </a:solidFill>
                <a:latin typeface="Calibri"/>
                <a:cs typeface="Calibri"/>
              </a:rPr>
              <a:t> </a:t>
            </a:r>
            <a:r>
              <a:rPr sz="2000" dirty="0">
                <a:solidFill>
                  <a:srgbClr val="00AF50"/>
                </a:solidFill>
                <a:latin typeface="Calibri"/>
                <a:cs typeface="Calibri"/>
              </a:rPr>
              <a:t>of</a:t>
            </a:r>
            <a:r>
              <a:rPr sz="2000" spc="-30" dirty="0">
                <a:solidFill>
                  <a:srgbClr val="00AF50"/>
                </a:solidFill>
                <a:latin typeface="Calibri"/>
                <a:cs typeface="Calibri"/>
              </a:rPr>
              <a:t> </a:t>
            </a:r>
            <a:r>
              <a:rPr sz="2000" dirty="0">
                <a:solidFill>
                  <a:srgbClr val="00AF50"/>
                </a:solidFill>
                <a:latin typeface="Calibri"/>
                <a:cs typeface="Calibri"/>
              </a:rPr>
              <a:t>the</a:t>
            </a:r>
            <a:r>
              <a:rPr sz="2000" spc="-30" dirty="0">
                <a:solidFill>
                  <a:srgbClr val="00AF50"/>
                </a:solidFill>
                <a:latin typeface="Calibri"/>
                <a:cs typeface="Calibri"/>
              </a:rPr>
              <a:t> </a:t>
            </a:r>
            <a:r>
              <a:rPr sz="2000" spc="-10" dirty="0">
                <a:solidFill>
                  <a:srgbClr val="00AF50"/>
                </a:solidFill>
                <a:latin typeface="Calibri"/>
                <a:cs typeface="Calibri"/>
              </a:rPr>
              <a:t>file)</a:t>
            </a:r>
            <a:endParaRPr sz="2000">
              <a:latin typeface="Calibri"/>
              <a:cs typeface="Calibri"/>
            </a:endParaRPr>
          </a:p>
        </p:txBody>
      </p:sp>
      <p:pic>
        <p:nvPicPr>
          <p:cNvPr id="5" name="object 5"/>
          <p:cNvPicPr/>
          <p:nvPr/>
        </p:nvPicPr>
        <p:blipFill>
          <a:blip r:embed="rId3" cstate="print"/>
          <a:stretch>
            <a:fillRect/>
          </a:stretch>
        </p:blipFill>
        <p:spPr>
          <a:xfrm>
            <a:off x="4162044" y="3429000"/>
            <a:ext cx="4322063" cy="1594104"/>
          </a:xfrm>
          <a:prstGeom prst="rect">
            <a:avLst/>
          </a:prstGeom>
        </p:spPr>
      </p:pic>
      <p:sp>
        <p:nvSpPr>
          <p:cNvPr id="6" name="object 6"/>
          <p:cNvSpPr txBox="1">
            <a:spLocks noGrp="1"/>
          </p:cNvSpPr>
          <p:nvPr>
            <p:ph type="dt" sz="half" idx="4294967295"/>
          </p:nvPr>
        </p:nvSpPr>
        <p:spPr>
          <a:xfrm>
            <a:off x="6684391" y="6631730"/>
            <a:ext cx="2323465" cy="167004"/>
          </a:xfrm>
          <a:prstGeom prst="rect">
            <a:avLst/>
          </a:prstGeom>
        </p:spPr>
        <p:txBody>
          <a:bodyPr vert="horz" wrap="square" lIns="0" tIns="0" rIns="0" bIns="0" rtlCol="0">
            <a:spAutoFit/>
          </a:bodyPr>
          <a:lstStyle/>
          <a:p>
            <a:pPr marL="12700">
              <a:lnSpc>
                <a:spcPct val="100000"/>
              </a:lnSpc>
            </a:pPr>
            <a:r>
              <a:rPr dirty="0"/>
              <a:t>Silberschatz,</a:t>
            </a:r>
            <a:r>
              <a:rPr spc="-40" dirty="0"/>
              <a:t> </a:t>
            </a:r>
            <a:r>
              <a:rPr dirty="0"/>
              <a:t>Galvin</a:t>
            </a:r>
            <a:r>
              <a:rPr spc="-45" dirty="0"/>
              <a:t> </a:t>
            </a:r>
            <a:r>
              <a:rPr dirty="0"/>
              <a:t>and</a:t>
            </a:r>
            <a:r>
              <a:rPr spc="-20" dirty="0"/>
              <a:t> </a:t>
            </a:r>
            <a:r>
              <a:rPr dirty="0"/>
              <a:t>Gagne</a:t>
            </a:r>
            <a:r>
              <a:rPr spc="-25" dirty="0"/>
              <a:t> </a:t>
            </a:r>
            <a:r>
              <a:rPr spc="-20" dirty="0"/>
              <a:t>©2018</a:t>
            </a:r>
          </a:p>
        </p:txBody>
      </p:sp>
      <p:sp>
        <p:nvSpPr>
          <p:cNvPr id="7" name="object 7"/>
          <p:cNvSpPr txBox="1">
            <a:spLocks noGrp="1"/>
          </p:cNvSpPr>
          <p:nvPr>
            <p:ph type="sldNum" sz="quarter" idx="4294967295"/>
          </p:nvPr>
        </p:nvSpPr>
        <p:spPr>
          <a:xfrm>
            <a:off x="4310253" y="6657028"/>
            <a:ext cx="379095" cy="167004"/>
          </a:xfrm>
          <a:prstGeom prst="rect">
            <a:avLst/>
          </a:prstGeom>
        </p:spPr>
        <p:txBody>
          <a:bodyPr vert="horz" wrap="square" lIns="0" tIns="0" rIns="0" bIns="0" rtlCol="0">
            <a:spAutoFit/>
          </a:bodyPr>
          <a:lstStyle/>
          <a:p>
            <a:pPr marL="12700">
              <a:lnSpc>
                <a:spcPct val="100000"/>
              </a:lnSpc>
            </a:pPr>
            <a:r>
              <a:rPr spc="-10" dirty="0"/>
              <a:t>13.</a:t>
            </a:r>
            <a:fld id="{81D60167-4931-47E6-BA6A-407CBD079E47}" type="slidenum">
              <a:rPr spc="-10" dirty="0"/>
              <a:t>137</a:t>
            </a:fld>
            <a:endParaRPr spc="-10" dirty="0"/>
          </a:p>
        </p:txBody>
      </p:sp>
      <p:sp>
        <p:nvSpPr>
          <p:cNvPr id="8" name="object 8"/>
          <p:cNvSpPr txBox="1">
            <a:spLocks noGrp="1"/>
          </p:cNvSpPr>
          <p:nvPr>
            <p:ph type="ftr" sz="quarter" idx="4294967295"/>
          </p:nvPr>
        </p:nvSpPr>
        <p:spPr>
          <a:xfrm>
            <a:off x="264668" y="6664103"/>
            <a:ext cx="2545715" cy="167640"/>
          </a:xfrm>
          <a:prstGeom prst="rect">
            <a:avLst/>
          </a:prstGeom>
        </p:spPr>
        <p:txBody>
          <a:bodyPr vert="horz" wrap="square" lIns="0" tIns="635" rIns="0" bIns="0" rtlCol="0">
            <a:spAutoFit/>
          </a:bodyPr>
          <a:lstStyle/>
          <a:p>
            <a:pPr marL="12700">
              <a:lnSpc>
                <a:spcPct val="100000"/>
              </a:lnSpc>
              <a:spcBef>
                <a:spcPts val="5"/>
              </a:spcBef>
            </a:pPr>
            <a:r>
              <a:rPr dirty="0"/>
              <a:t>Operating</a:t>
            </a:r>
            <a:r>
              <a:rPr spc="-20" dirty="0"/>
              <a:t> </a:t>
            </a:r>
            <a:r>
              <a:rPr dirty="0"/>
              <a:t>System</a:t>
            </a:r>
            <a:r>
              <a:rPr spc="-20" dirty="0"/>
              <a:t> </a:t>
            </a:r>
            <a:r>
              <a:rPr dirty="0"/>
              <a:t>Concepts</a:t>
            </a:r>
            <a:r>
              <a:rPr spc="-10" dirty="0"/>
              <a:t> </a:t>
            </a:r>
            <a:r>
              <a:rPr dirty="0"/>
              <a:t>–</a:t>
            </a:r>
            <a:r>
              <a:rPr spc="-25" dirty="0"/>
              <a:t> </a:t>
            </a:r>
            <a:r>
              <a:rPr dirty="0"/>
              <a:t>10</a:t>
            </a:r>
            <a:r>
              <a:rPr sz="975" baseline="25641" dirty="0"/>
              <a:t>th</a:t>
            </a:r>
            <a:r>
              <a:rPr sz="975" spc="104" baseline="25641" dirty="0"/>
              <a:t> </a:t>
            </a:r>
            <a:r>
              <a:rPr sz="1000" spc="-10" dirty="0"/>
              <a:t>Edition</a:t>
            </a:r>
            <a:endParaRPr sz="1000"/>
          </a:p>
        </p:txBody>
      </p:sp>
    </p:spTree>
    <p:extLst>
      <p:ext uri="{BB962C8B-B14F-4D97-AF65-F5344CB8AC3E}">
        <p14:creationId xmlns:p14="http://schemas.microsoft.com/office/powerpoint/2010/main" val="3836077758"/>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73812" rIns="0" bIns="0" rtlCol="0">
            <a:spAutoFit/>
          </a:bodyPr>
          <a:lstStyle/>
          <a:p>
            <a:pPr marL="12700">
              <a:lnSpc>
                <a:spcPct val="100000"/>
              </a:lnSpc>
              <a:spcBef>
                <a:spcPts val="95"/>
              </a:spcBef>
            </a:pPr>
            <a:r>
              <a:rPr sz="2800" dirty="0"/>
              <a:t>Other</a:t>
            </a:r>
            <a:r>
              <a:rPr sz="2800" spc="-105" dirty="0"/>
              <a:t> </a:t>
            </a:r>
            <a:r>
              <a:rPr sz="2800" dirty="0"/>
              <a:t>Access</a:t>
            </a:r>
            <a:r>
              <a:rPr sz="2800" spc="-70" dirty="0"/>
              <a:t> </a:t>
            </a:r>
            <a:r>
              <a:rPr sz="2800" dirty="0"/>
              <a:t>Method:</a:t>
            </a:r>
            <a:r>
              <a:rPr sz="2800" spc="-65" dirty="0"/>
              <a:t> </a:t>
            </a:r>
            <a:r>
              <a:rPr sz="2800" dirty="0"/>
              <a:t>Index</a:t>
            </a:r>
            <a:r>
              <a:rPr sz="2800" spc="-85" dirty="0"/>
              <a:t> </a:t>
            </a:r>
            <a:r>
              <a:rPr sz="2800" dirty="0"/>
              <a:t>and</a:t>
            </a:r>
            <a:r>
              <a:rPr sz="2800" spc="-95" dirty="0"/>
              <a:t> </a:t>
            </a:r>
            <a:r>
              <a:rPr sz="2800" dirty="0"/>
              <a:t>Relative</a:t>
            </a:r>
            <a:r>
              <a:rPr sz="2800" spc="-90" dirty="0"/>
              <a:t> </a:t>
            </a:r>
            <a:r>
              <a:rPr sz="2800" spc="-10" dirty="0"/>
              <a:t>Files</a:t>
            </a:r>
            <a:endParaRPr sz="2800"/>
          </a:p>
        </p:txBody>
      </p:sp>
      <p:pic>
        <p:nvPicPr>
          <p:cNvPr id="3" name="object 3"/>
          <p:cNvPicPr/>
          <p:nvPr/>
        </p:nvPicPr>
        <p:blipFill>
          <a:blip r:embed="rId2" cstate="print"/>
          <a:stretch>
            <a:fillRect/>
          </a:stretch>
        </p:blipFill>
        <p:spPr>
          <a:xfrm>
            <a:off x="1231391" y="1437132"/>
            <a:ext cx="7245096" cy="3156157"/>
          </a:xfrm>
          <a:prstGeom prst="rect">
            <a:avLst/>
          </a:prstGeom>
        </p:spPr>
      </p:pic>
      <p:sp>
        <p:nvSpPr>
          <p:cNvPr id="4" name="object 4"/>
          <p:cNvSpPr txBox="1"/>
          <p:nvPr/>
        </p:nvSpPr>
        <p:spPr>
          <a:xfrm>
            <a:off x="437489" y="4799203"/>
            <a:ext cx="8376920" cy="1130935"/>
          </a:xfrm>
          <a:prstGeom prst="rect">
            <a:avLst/>
          </a:prstGeom>
        </p:spPr>
        <p:txBody>
          <a:bodyPr vert="horz" wrap="square" lIns="0" tIns="53975" rIns="0" bIns="0" rtlCol="0">
            <a:spAutoFit/>
          </a:bodyPr>
          <a:lstStyle/>
          <a:p>
            <a:pPr marL="280670" marR="5080" indent="-268605">
              <a:lnSpc>
                <a:spcPts val="2590"/>
              </a:lnSpc>
              <a:spcBef>
                <a:spcPts val="425"/>
              </a:spcBef>
              <a:buClr>
                <a:srgbClr val="993300"/>
              </a:buClr>
              <a:buSzPct val="110416"/>
              <a:buFont typeface="Wingdings"/>
              <a:buChar char=""/>
              <a:tabLst>
                <a:tab pos="280670" algn="l"/>
              </a:tabLst>
            </a:pPr>
            <a:r>
              <a:rPr sz="2400" dirty="0">
                <a:latin typeface="Calibri Light"/>
                <a:cs typeface="Calibri Light"/>
              </a:rPr>
              <a:t>Keep</a:t>
            </a:r>
            <a:r>
              <a:rPr sz="2400" spc="-60" dirty="0">
                <a:latin typeface="Calibri Light"/>
                <a:cs typeface="Calibri Light"/>
              </a:rPr>
              <a:t> </a:t>
            </a:r>
            <a:r>
              <a:rPr sz="2400" dirty="0">
                <a:latin typeface="Calibri Light"/>
                <a:cs typeface="Calibri Light"/>
              </a:rPr>
              <a:t>index</a:t>
            </a:r>
            <a:r>
              <a:rPr sz="2400" spc="-65" dirty="0">
                <a:latin typeface="Calibri Light"/>
                <a:cs typeface="Calibri Light"/>
              </a:rPr>
              <a:t> </a:t>
            </a:r>
            <a:r>
              <a:rPr sz="2400" dirty="0">
                <a:latin typeface="Calibri Light"/>
                <a:cs typeface="Calibri Light"/>
              </a:rPr>
              <a:t>in</a:t>
            </a:r>
            <a:r>
              <a:rPr sz="2400" spc="-60" dirty="0">
                <a:latin typeface="Calibri Light"/>
                <a:cs typeface="Calibri Light"/>
              </a:rPr>
              <a:t> </a:t>
            </a:r>
            <a:r>
              <a:rPr sz="2400" dirty="0">
                <a:latin typeface="Calibri Light"/>
                <a:cs typeface="Calibri Light"/>
              </a:rPr>
              <a:t>memory</a:t>
            </a:r>
            <a:r>
              <a:rPr sz="2400" spc="-55" dirty="0">
                <a:latin typeface="Calibri Light"/>
                <a:cs typeface="Calibri Light"/>
              </a:rPr>
              <a:t> </a:t>
            </a:r>
            <a:r>
              <a:rPr sz="2400" dirty="0">
                <a:latin typeface="Calibri Light"/>
                <a:cs typeface="Calibri Light"/>
              </a:rPr>
              <a:t>for</a:t>
            </a:r>
            <a:r>
              <a:rPr sz="2400" spc="-70" dirty="0">
                <a:latin typeface="Calibri Light"/>
                <a:cs typeface="Calibri Light"/>
              </a:rPr>
              <a:t> </a:t>
            </a:r>
            <a:r>
              <a:rPr sz="2400" dirty="0">
                <a:latin typeface="Calibri Light"/>
                <a:cs typeface="Calibri Light"/>
              </a:rPr>
              <a:t>fast</a:t>
            </a:r>
            <a:r>
              <a:rPr sz="2400" spc="-80" dirty="0">
                <a:latin typeface="Calibri Light"/>
                <a:cs typeface="Calibri Light"/>
              </a:rPr>
              <a:t> </a:t>
            </a:r>
            <a:r>
              <a:rPr sz="2400" dirty="0">
                <a:latin typeface="Calibri Light"/>
                <a:cs typeface="Calibri Light"/>
              </a:rPr>
              <a:t>determination</a:t>
            </a:r>
            <a:r>
              <a:rPr sz="2400" spc="-75" dirty="0">
                <a:latin typeface="Calibri Light"/>
                <a:cs typeface="Calibri Light"/>
              </a:rPr>
              <a:t> </a:t>
            </a:r>
            <a:r>
              <a:rPr sz="2400" dirty="0">
                <a:latin typeface="Calibri Light"/>
                <a:cs typeface="Calibri Light"/>
              </a:rPr>
              <a:t>of</a:t>
            </a:r>
            <a:r>
              <a:rPr sz="2400" spc="-70" dirty="0">
                <a:latin typeface="Calibri Light"/>
                <a:cs typeface="Calibri Light"/>
              </a:rPr>
              <a:t> </a:t>
            </a:r>
            <a:r>
              <a:rPr sz="2400" dirty="0">
                <a:latin typeface="Calibri Light"/>
                <a:cs typeface="Calibri Light"/>
              </a:rPr>
              <a:t>location</a:t>
            </a:r>
            <a:r>
              <a:rPr sz="2400" spc="-55" dirty="0">
                <a:latin typeface="Calibri Light"/>
                <a:cs typeface="Calibri Light"/>
              </a:rPr>
              <a:t> </a:t>
            </a:r>
            <a:r>
              <a:rPr sz="2400" dirty="0">
                <a:latin typeface="Calibri Light"/>
                <a:cs typeface="Calibri Light"/>
              </a:rPr>
              <a:t>of</a:t>
            </a:r>
            <a:r>
              <a:rPr sz="2400" spc="-70" dirty="0">
                <a:latin typeface="Calibri Light"/>
                <a:cs typeface="Calibri Light"/>
              </a:rPr>
              <a:t> </a:t>
            </a:r>
            <a:r>
              <a:rPr sz="2400" dirty="0">
                <a:latin typeface="Calibri Light"/>
                <a:cs typeface="Calibri Light"/>
              </a:rPr>
              <a:t>data</a:t>
            </a:r>
            <a:r>
              <a:rPr sz="2400" spc="-70" dirty="0">
                <a:latin typeface="Calibri Light"/>
                <a:cs typeface="Calibri Light"/>
              </a:rPr>
              <a:t> </a:t>
            </a:r>
            <a:r>
              <a:rPr sz="2400" spc="-25" dirty="0">
                <a:latin typeface="Calibri Light"/>
                <a:cs typeface="Calibri Light"/>
              </a:rPr>
              <a:t>to </a:t>
            </a:r>
            <a:r>
              <a:rPr sz="2400" dirty="0">
                <a:latin typeface="Calibri Light"/>
                <a:cs typeface="Calibri Light"/>
              </a:rPr>
              <a:t>be</a:t>
            </a:r>
            <a:r>
              <a:rPr sz="2400" spc="-45" dirty="0">
                <a:latin typeface="Calibri Light"/>
                <a:cs typeface="Calibri Light"/>
              </a:rPr>
              <a:t> </a:t>
            </a:r>
            <a:r>
              <a:rPr sz="2400" spc="-10" dirty="0">
                <a:latin typeface="Calibri Light"/>
                <a:cs typeface="Calibri Light"/>
              </a:rPr>
              <a:t>operated</a:t>
            </a:r>
            <a:r>
              <a:rPr sz="2400" spc="-60" dirty="0">
                <a:latin typeface="Calibri Light"/>
                <a:cs typeface="Calibri Light"/>
              </a:rPr>
              <a:t> </a:t>
            </a:r>
            <a:r>
              <a:rPr sz="2400" spc="-35" dirty="0">
                <a:latin typeface="Calibri Light"/>
                <a:cs typeface="Calibri Light"/>
              </a:rPr>
              <a:t>on</a:t>
            </a:r>
            <a:endParaRPr sz="2400">
              <a:latin typeface="Calibri Light"/>
              <a:cs typeface="Calibri Light"/>
            </a:endParaRPr>
          </a:p>
          <a:p>
            <a:pPr marL="645795" lvl="1" indent="-176530">
              <a:lnSpc>
                <a:spcPct val="100000"/>
              </a:lnSpc>
              <a:spcBef>
                <a:spcPts val="270"/>
              </a:spcBef>
              <a:buClr>
                <a:srgbClr val="CC6600"/>
              </a:buClr>
              <a:buSzPct val="110416"/>
              <a:buFont typeface="Arial"/>
              <a:buChar char="•"/>
              <a:tabLst>
                <a:tab pos="645795" algn="l"/>
              </a:tabLst>
            </a:pPr>
            <a:r>
              <a:rPr sz="2400" dirty="0">
                <a:latin typeface="Calibri Light"/>
                <a:cs typeface="Calibri Light"/>
              </a:rPr>
              <a:t>E.g.,</a:t>
            </a:r>
            <a:r>
              <a:rPr sz="2400" spc="-30" dirty="0">
                <a:latin typeface="Calibri Light"/>
                <a:cs typeface="Calibri Light"/>
              </a:rPr>
              <a:t> </a:t>
            </a:r>
            <a:r>
              <a:rPr sz="2400" dirty="0">
                <a:latin typeface="Calibri Light"/>
                <a:cs typeface="Calibri Light"/>
              </a:rPr>
              <a:t>VMS</a:t>
            </a:r>
            <a:r>
              <a:rPr sz="2400" spc="-20" dirty="0">
                <a:latin typeface="Calibri Light"/>
                <a:cs typeface="Calibri Light"/>
              </a:rPr>
              <a:t> </a:t>
            </a:r>
            <a:r>
              <a:rPr sz="2400" spc="-25" dirty="0">
                <a:latin typeface="Calibri Light"/>
                <a:cs typeface="Calibri Light"/>
              </a:rPr>
              <a:t>OS</a:t>
            </a:r>
            <a:endParaRPr sz="2400">
              <a:latin typeface="Calibri Light"/>
              <a:cs typeface="Calibri Light"/>
            </a:endParaRPr>
          </a:p>
        </p:txBody>
      </p:sp>
      <p:sp>
        <p:nvSpPr>
          <p:cNvPr id="5" name="object 5"/>
          <p:cNvSpPr txBox="1">
            <a:spLocks noGrp="1"/>
          </p:cNvSpPr>
          <p:nvPr>
            <p:ph type="dt" sz="half" idx="4294967295"/>
          </p:nvPr>
        </p:nvSpPr>
        <p:spPr>
          <a:xfrm>
            <a:off x="6684391" y="6631730"/>
            <a:ext cx="2323465" cy="167004"/>
          </a:xfrm>
          <a:prstGeom prst="rect">
            <a:avLst/>
          </a:prstGeom>
        </p:spPr>
        <p:txBody>
          <a:bodyPr vert="horz" wrap="square" lIns="0" tIns="0" rIns="0" bIns="0" rtlCol="0">
            <a:spAutoFit/>
          </a:bodyPr>
          <a:lstStyle/>
          <a:p>
            <a:pPr marL="12700">
              <a:lnSpc>
                <a:spcPct val="100000"/>
              </a:lnSpc>
            </a:pPr>
            <a:r>
              <a:rPr dirty="0"/>
              <a:t>Silberschatz,</a:t>
            </a:r>
            <a:r>
              <a:rPr spc="-40" dirty="0"/>
              <a:t> </a:t>
            </a:r>
            <a:r>
              <a:rPr dirty="0"/>
              <a:t>Galvin</a:t>
            </a:r>
            <a:r>
              <a:rPr spc="-45" dirty="0"/>
              <a:t> </a:t>
            </a:r>
            <a:r>
              <a:rPr dirty="0"/>
              <a:t>and</a:t>
            </a:r>
            <a:r>
              <a:rPr spc="-20" dirty="0"/>
              <a:t> </a:t>
            </a:r>
            <a:r>
              <a:rPr dirty="0"/>
              <a:t>Gagne</a:t>
            </a:r>
            <a:r>
              <a:rPr spc="-25" dirty="0"/>
              <a:t> </a:t>
            </a:r>
            <a:r>
              <a:rPr spc="-20" dirty="0"/>
              <a:t>©2018</a:t>
            </a:r>
          </a:p>
        </p:txBody>
      </p:sp>
      <p:sp>
        <p:nvSpPr>
          <p:cNvPr id="6" name="object 6"/>
          <p:cNvSpPr txBox="1">
            <a:spLocks noGrp="1"/>
          </p:cNvSpPr>
          <p:nvPr>
            <p:ph type="sldNum" sz="quarter" idx="4294967295"/>
          </p:nvPr>
        </p:nvSpPr>
        <p:spPr>
          <a:xfrm>
            <a:off x="4310253" y="6657028"/>
            <a:ext cx="379095" cy="167004"/>
          </a:xfrm>
          <a:prstGeom prst="rect">
            <a:avLst/>
          </a:prstGeom>
        </p:spPr>
        <p:txBody>
          <a:bodyPr vert="horz" wrap="square" lIns="0" tIns="0" rIns="0" bIns="0" rtlCol="0">
            <a:spAutoFit/>
          </a:bodyPr>
          <a:lstStyle/>
          <a:p>
            <a:pPr marL="12700">
              <a:lnSpc>
                <a:spcPct val="100000"/>
              </a:lnSpc>
            </a:pPr>
            <a:r>
              <a:rPr spc="-10" dirty="0"/>
              <a:t>13.</a:t>
            </a:r>
            <a:fld id="{81D60167-4931-47E6-BA6A-407CBD079E47}" type="slidenum">
              <a:rPr spc="-10" dirty="0"/>
              <a:t>138</a:t>
            </a:fld>
            <a:endParaRPr spc="-10" dirty="0"/>
          </a:p>
        </p:txBody>
      </p:sp>
      <p:sp>
        <p:nvSpPr>
          <p:cNvPr id="7" name="object 7"/>
          <p:cNvSpPr txBox="1">
            <a:spLocks noGrp="1"/>
          </p:cNvSpPr>
          <p:nvPr>
            <p:ph type="ftr" sz="quarter" idx="4294967295"/>
          </p:nvPr>
        </p:nvSpPr>
        <p:spPr>
          <a:xfrm>
            <a:off x="264668" y="6664103"/>
            <a:ext cx="2545715" cy="167640"/>
          </a:xfrm>
          <a:prstGeom prst="rect">
            <a:avLst/>
          </a:prstGeom>
        </p:spPr>
        <p:txBody>
          <a:bodyPr vert="horz" wrap="square" lIns="0" tIns="635" rIns="0" bIns="0" rtlCol="0">
            <a:spAutoFit/>
          </a:bodyPr>
          <a:lstStyle/>
          <a:p>
            <a:pPr marL="12700">
              <a:lnSpc>
                <a:spcPct val="100000"/>
              </a:lnSpc>
              <a:spcBef>
                <a:spcPts val="5"/>
              </a:spcBef>
            </a:pPr>
            <a:r>
              <a:rPr dirty="0"/>
              <a:t>Operating</a:t>
            </a:r>
            <a:r>
              <a:rPr spc="-20" dirty="0"/>
              <a:t> </a:t>
            </a:r>
            <a:r>
              <a:rPr dirty="0"/>
              <a:t>System</a:t>
            </a:r>
            <a:r>
              <a:rPr spc="-20" dirty="0"/>
              <a:t> </a:t>
            </a:r>
            <a:r>
              <a:rPr dirty="0"/>
              <a:t>Concepts</a:t>
            </a:r>
            <a:r>
              <a:rPr spc="-10" dirty="0"/>
              <a:t> </a:t>
            </a:r>
            <a:r>
              <a:rPr dirty="0"/>
              <a:t>–</a:t>
            </a:r>
            <a:r>
              <a:rPr spc="-25" dirty="0"/>
              <a:t> </a:t>
            </a:r>
            <a:r>
              <a:rPr dirty="0"/>
              <a:t>10</a:t>
            </a:r>
            <a:r>
              <a:rPr sz="975" baseline="25641" dirty="0"/>
              <a:t>th</a:t>
            </a:r>
            <a:r>
              <a:rPr sz="975" spc="104" baseline="25641" dirty="0"/>
              <a:t> </a:t>
            </a:r>
            <a:r>
              <a:rPr sz="1000" spc="-10" dirty="0"/>
              <a:t>Edition</a:t>
            </a:r>
            <a:endParaRPr sz="1000"/>
          </a:p>
        </p:txBody>
      </p:sp>
    </p:spTree>
    <p:extLst>
      <p:ext uri="{BB962C8B-B14F-4D97-AF65-F5344CB8AC3E}">
        <p14:creationId xmlns:p14="http://schemas.microsoft.com/office/powerpoint/2010/main" val="4188977678"/>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0936" rIns="0" bIns="0" rtlCol="0">
            <a:spAutoFit/>
          </a:bodyPr>
          <a:lstStyle/>
          <a:p>
            <a:pPr marL="1778635">
              <a:lnSpc>
                <a:spcPct val="100000"/>
              </a:lnSpc>
              <a:spcBef>
                <a:spcPts val="100"/>
              </a:spcBef>
            </a:pPr>
            <a:r>
              <a:rPr dirty="0"/>
              <a:t>Directory</a:t>
            </a:r>
            <a:r>
              <a:rPr spc="-35" dirty="0"/>
              <a:t> </a:t>
            </a:r>
            <a:r>
              <a:rPr spc="-10" dirty="0"/>
              <a:t>Structure</a:t>
            </a:r>
          </a:p>
        </p:txBody>
      </p:sp>
      <p:sp>
        <p:nvSpPr>
          <p:cNvPr id="3" name="object 3"/>
          <p:cNvSpPr/>
          <p:nvPr/>
        </p:nvSpPr>
        <p:spPr>
          <a:xfrm>
            <a:off x="2819400" y="2286000"/>
            <a:ext cx="3581400" cy="762000"/>
          </a:xfrm>
          <a:custGeom>
            <a:avLst/>
            <a:gdLst/>
            <a:ahLst/>
            <a:cxnLst/>
            <a:rect l="l" t="t" r="r" b="b"/>
            <a:pathLst>
              <a:path w="3581400" h="762000">
                <a:moveTo>
                  <a:pt x="0" y="228600"/>
                </a:moveTo>
                <a:lnTo>
                  <a:pt x="5417" y="182533"/>
                </a:lnTo>
                <a:lnTo>
                  <a:pt x="20954" y="139624"/>
                </a:lnTo>
                <a:lnTo>
                  <a:pt x="45541" y="100793"/>
                </a:lnTo>
                <a:lnTo>
                  <a:pt x="78104" y="66960"/>
                </a:lnTo>
                <a:lnTo>
                  <a:pt x="117574" y="39045"/>
                </a:lnTo>
                <a:lnTo>
                  <a:pt x="162877" y="17966"/>
                </a:lnTo>
                <a:lnTo>
                  <a:pt x="212943" y="4644"/>
                </a:lnTo>
                <a:lnTo>
                  <a:pt x="266700" y="0"/>
                </a:lnTo>
                <a:lnTo>
                  <a:pt x="320456" y="4644"/>
                </a:lnTo>
                <a:lnTo>
                  <a:pt x="370522" y="17966"/>
                </a:lnTo>
                <a:lnTo>
                  <a:pt x="415825" y="39045"/>
                </a:lnTo>
                <a:lnTo>
                  <a:pt x="455294" y="66960"/>
                </a:lnTo>
                <a:lnTo>
                  <a:pt x="487858" y="100793"/>
                </a:lnTo>
                <a:lnTo>
                  <a:pt x="512444" y="139624"/>
                </a:lnTo>
                <a:lnTo>
                  <a:pt x="527982" y="182533"/>
                </a:lnTo>
                <a:lnTo>
                  <a:pt x="533400" y="228600"/>
                </a:lnTo>
                <a:lnTo>
                  <a:pt x="527982" y="274666"/>
                </a:lnTo>
                <a:lnTo>
                  <a:pt x="512445" y="317575"/>
                </a:lnTo>
                <a:lnTo>
                  <a:pt x="487858" y="356406"/>
                </a:lnTo>
                <a:lnTo>
                  <a:pt x="455295" y="390239"/>
                </a:lnTo>
                <a:lnTo>
                  <a:pt x="415825" y="418154"/>
                </a:lnTo>
                <a:lnTo>
                  <a:pt x="370522" y="439233"/>
                </a:lnTo>
                <a:lnTo>
                  <a:pt x="320456" y="452555"/>
                </a:lnTo>
                <a:lnTo>
                  <a:pt x="266700" y="457200"/>
                </a:lnTo>
                <a:lnTo>
                  <a:pt x="212943" y="452555"/>
                </a:lnTo>
                <a:lnTo>
                  <a:pt x="162877" y="439233"/>
                </a:lnTo>
                <a:lnTo>
                  <a:pt x="117574" y="418154"/>
                </a:lnTo>
                <a:lnTo>
                  <a:pt x="78105" y="390239"/>
                </a:lnTo>
                <a:lnTo>
                  <a:pt x="45541" y="356406"/>
                </a:lnTo>
                <a:lnTo>
                  <a:pt x="20955" y="317575"/>
                </a:lnTo>
                <a:lnTo>
                  <a:pt x="5417" y="274666"/>
                </a:lnTo>
                <a:lnTo>
                  <a:pt x="0" y="228600"/>
                </a:lnTo>
                <a:close/>
              </a:path>
              <a:path w="3581400" h="762000">
                <a:moveTo>
                  <a:pt x="762000" y="228600"/>
                </a:moveTo>
                <a:lnTo>
                  <a:pt x="767417" y="182533"/>
                </a:lnTo>
                <a:lnTo>
                  <a:pt x="782954" y="139624"/>
                </a:lnTo>
                <a:lnTo>
                  <a:pt x="807541" y="100793"/>
                </a:lnTo>
                <a:lnTo>
                  <a:pt x="840104" y="66960"/>
                </a:lnTo>
                <a:lnTo>
                  <a:pt x="879574" y="39045"/>
                </a:lnTo>
                <a:lnTo>
                  <a:pt x="924877" y="17966"/>
                </a:lnTo>
                <a:lnTo>
                  <a:pt x="974943" y="4644"/>
                </a:lnTo>
                <a:lnTo>
                  <a:pt x="1028700" y="0"/>
                </a:lnTo>
                <a:lnTo>
                  <a:pt x="1082456" y="4644"/>
                </a:lnTo>
                <a:lnTo>
                  <a:pt x="1132522" y="17966"/>
                </a:lnTo>
                <a:lnTo>
                  <a:pt x="1177825" y="39045"/>
                </a:lnTo>
                <a:lnTo>
                  <a:pt x="1217295" y="66960"/>
                </a:lnTo>
                <a:lnTo>
                  <a:pt x="1249858" y="100793"/>
                </a:lnTo>
                <a:lnTo>
                  <a:pt x="1274445" y="139624"/>
                </a:lnTo>
                <a:lnTo>
                  <a:pt x="1289982" y="182533"/>
                </a:lnTo>
                <a:lnTo>
                  <a:pt x="1295400" y="228600"/>
                </a:lnTo>
                <a:lnTo>
                  <a:pt x="1289982" y="274666"/>
                </a:lnTo>
                <a:lnTo>
                  <a:pt x="1274445" y="317575"/>
                </a:lnTo>
                <a:lnTo>
                  <a:pt x="1249858" y="356406"/>
                </a:lnTo>
                <a:lnTo>
                  <a:pt x="1217295" y="390239"/>
                </a:lnTo>
                <a:lnTo>
                  <a:pt x="1177825" y="418154"/>
                </a:lnTo>
                <a:lnTo>
                  <a:pt x="1132522" y="439233"/>
                </a:lnTo>
                <a:lnTo>
                  <a:pt x="1082456" y="452555"/>
                </a:lnTo>
                <a:lnTo>
                  <a:pt x="1028700" y="457200"/>
                </a:lnTo>
                <a:lnTo>
                  <a:pt x="974943" y="452555"/>
                </a:lnTo>
                <a:lnTo>
                  <a:pt x="924877" y="439233"/>
                </a:lnTo>
                <a:lnTo>
                  <a:pt x="879574" y="418154"/>
                </a:lnTo>
                <a:lnTo>
                  <a:pt x="840104" y="390239"/>
                </a:lnTo>
                <a:lnTo>
                  <a:pt x="807541" y="356406"/>
                </a:lnTo>
                <a:lnTo>
                  <a:pt x="782954" y="317575"/>
                </a:lnTo>
                <a:lnTo>
                  <a:pt x="767417" y="274666"/>
                </a:lnTo>
                <a:lnTo>
                  <a:pt x="762000" y="228600"/>
                </a:lnTo>
                <a:close/>
              </a:path>
              <a:path w="3581400" h="762000">
                <a:moveTo>
                  <a:pt x="1524000" y="228600"/>
                </a:moveTo>
                <a:lnTo>
                  <a:pt x="1529417" y="182533"/>
                </a:lnTo>
                <a:lnTo>
                  <a:pt x="1544954" y="139624"/>
                </a:lnTo>
                <a:lnTo>
                  <a:pt x="1569541" y="100793"/>
                </a:lnTo>
                <a:lnTo>
                  <a:pt x="1602104" y="66960"/>
                </a:lnTo>
                <a:lnTo>
                  <a:pt x="1641574" y="39045"/>
                </a:lnTo>
                <a:lnTo>
                  <a:pt x="1686877" y="17966"/>
                </a:lnTo>
                <a:lnTo>
                  <a:pt x="1736943" y="4644"/>
                </a:lnTo>
                <a:lnTo>
                  <a:pt x="1790700" y="0"/>
                </a:lnTo>
                <a:lnTo>
                  <a:pt x="1844456" y="4644"/>
                </a:lnTo>
                <a:lnTo>
                  <a:pt x="1894522" y="17966"/>
                </a:lnTo>
                <a:lnTo>
                  <a:pt x="1939825" y="39045"/>
                </a:lnTo>
                <a:lnTo>
                  <a:pt x="1979295" y="66960"/>
                </a:lnTo>
                <a:lnTo>
                  <a:pt x="2011858" y="100793"/>
                </a:lnTo>
                <a:lnTo>
                  <a:pt x="2036445" y="139624"/>
                </a:lnTo>
                <a:lnTo>
                  <a:pt x="2051982" y="182533"/>
                </a:lnTo>
                <a:lnTo>
                  <a:pt x="2057400" y="228600"/>
                </a:lnTo>
                <a:lnTo>
                  <a:pt x="2051982" y="274666"/>
                </a:lnTo>
                <a:lnTo>
                  <a:pt x="2036445" y="317575"/>
                </a:lnTo>
                <a:lnTo>
                  <a:pt x="2011858" y="356406"/>
                </a:lnTo>
                <a:lnTo>
                  <a:pt x="1979295" y="390239"/>
                </a:lnTo>
                <a:lnTo>
                  <a:pt x="1939825" y="418154"/>
                </a:lnTo>
                <a:lnTo>
                  <a:pt x="1894522" y="439233"/>
                </a:lnTo>
                <a:lnTo>
                  <a:pt x="1844456" y="452555"/>
                </a:lnTo>
                <a:lnTo>
                  <a:pt x="1790700" y="457200"/>
                </a:lnTo>
                <a:lnTo>
                  <a:pt x="1736943" y="452555"/>
                </a:lnTo>
                <a:lnTo>
                  <a:pt x="1686877" y="439233"/>
                </a:lnTo>
                <a:lnTo>
                  <a:pt x="1641574" y="418154"/>
                </a:lnTo>
                <a:lnTo>
                  <a:pt x="1602104" y="390239"/>
                </a:lnTo>
                <a:lnTo>
                  <a:pt x="1569541" y="356406"/>
                </a:lnTo>
                <a:lnTo>
                  <a:pt x="1544954" y="317575"/>
                </a:lnTo>
                <a:lnTo>
                  <a:pt x="1529417" y="274666"/>
                </a:lnTo>
                <a:lnTo>
                  <a:pt x="1524000" y="228600"/>
                </a:lnTo>
                <a:close/>
              </a:path>
              <a:path w="3581400" h="762000">
                <a:moveTo>
                  <a:pt x="2286000" y="228600"/>
                </a:moveTo>
                <a:lnTo>
                  <a:pt x="2291417" y="182533"/>
                </a:lnTo>
                <a:lnTo>
                  <a:pt x="2306954" y="139624"/>
                </a:lnTo>
                <a:lnTo>
                  <a:pt x="2331541" y="100793"/>
                </a:lnTo>
                <a:lnTo>
                  <a:pt x="2364104" y="66960"/>
                </a:lnTo>
                <a:lnTo>
                  <a:pt x="2403574" y="39045"/>
                </a:lnTo>
                <a:lnTo>
                  <a:pt x="2448877" y="17966"/>
                </a:lnTo>
                <a:lnTo>
                  <a:pt x="2498943" y="4644"/>
                </a:lnTo>
                <a:lnTo>
                  <a:pt x="2552700" y="0"/>
                </a:lnTo>
                <a:lnTo>
                  <a:pt x="2606456" y="4644"/>
                </a:lnTo>
                <a:lnTo>
                  <a:pt x="2656522" y="17966"/>
                </a:lnTo>
                <a:lnTo>
                  <a:pt x="2701825" y="39045"/>
                </a:lnTo>
                <a:lnTo>
                  <a:pt x="2741295" y="66960"/>
                </a:lnTo>
                <a:lnTo>
                  <a:pt x="2773858" y="100793"/>
                </a:lnTo>
                <a:lnTo>
                  <a:pt x="2798445" y="139624"/>
                </a:lnTo>
                <a:lnTo>
                  <a:pt x="2813982" y="182533"/>
                </a:lnTo>
                <a:lnTo>
                  <a:pt x="2819400" y="228600"/>
                </a:lnTo>
                <a:lnTo>
                  <a:pt x="2813982" y="274666"/>
                </a:lnTo>
                <a:lnTo>
                  <a:pt x="2798445" y="317575"/>
                </a:lnTo>
                <a:lnTo>
                  <a:pt x="2773858" y="356406"/>
                </a:lnTo>
                <a:lnTo>
                  <a:pt x="2741295" y="390239"/>
                </a:lnTo>
                <a:lnTo>
                  <a:pt x="2701825" y="418154"/>
                </a:lnTo>
                <a:lnTo>
                  <a:pt x="2656522" y="439233"/>
                </a:lnTo>
                <a:lnTo>
                  <a:pt x="2606456" y="452555"/>
                </a:lnTo>
                <a:lnTo>
                  <a:pt x="2552700" y="457200"/>
                </a:lnTo>
                <a:lnTo>
                  <a:pt x="2498943" y="452555"/>
                </a:lnTo>
                <a:lnTo>
                  <a:pt x="2448877" y="439233"/>
                </a:lnTo>
                <a:lnTo>
                  <a:pt x="2403574" y="418154"/>
                </a:lnTo>
                <a:lnTo>
                  <a:pt x="2364104" y="390239"/>
                </a:lnTo>
                <a:lnTo>
                  <a:pt x="2331541" y="356406"/>
                </a:lnTo>
                <a:lnTo>
                  <a:pt x="2306954" y="317575"/>
                </a:lnTo>
                <a:lnTo>
                  <a:pt x="2291417" y="274666"/>
                </a:lnTo>
                <a:lnTo>
                  <a:pt x="2286000" y="228600"/>
                </a:lnTo>
                <a:close/>
              </a:path>
              <a:path w="3581400" h="762000">
                <a:moveTo>
                  <a:pt x="3048000" y="533400"/>
                </a:moveTo>
                <a:lnTo>
                  <a:pt x="3053417" y="487333"/>
                </a:lnTo>
                <a:lnTo>
                  <a:pt x="3068954" y="444424"/>
                </a:lnTo>
                <a:lnTo>
                  <a:pt x="3093541" y="405593"/>
                </a:lnTo>
                <a:lnTo>
                  <a:pt x="3126104" y="371760"/>
                </a:lnTo>
                <a:lnTo>
                  <a:pt x="3165574" y="343845"/>
                </a:lnTo>
                <a:lnTo>
                  <a:pt x="3210877" y="322766"/>
                </a:lnTo>
                <a:lnTo>
                  <a:pt x="3260943" y="309444"/>
                </a:lnTo>
                <a:lnTo>
                  <a:pt x="3314700" y="304800"/>
                </a:lnTo>
                <a:lnTo>
                  <a:pt x="3368456" y="309444"/>
                </a:lnTo>
                <a:lnTo>
                  <a:pt x="3418522" y="322766"/>
                </a:lnTo>
                <a:lnTo>
                  <a:pt x="3463825" y="343845"/>
                </a:lnTo>
                <a:lnTo>
                  <a:pt x="3503295" y="371760"/>
                </a:lnTo>
                <a:lnTo>
                  <a:pt x="3535858" y="405593"/>
                </a:lnTo>
                <a:lnTo>
                  <a:pt x="3560445" y="444424"/>
                </a:lnTo>
                <a:lnTo>
                  <a:pt x="3575982" y="487333"/>
                </a:lnTo>
                <a:lnTo>
                  <a:pt x="3581400" y="533400"/>
                </a:lnTo>
                <a:lnTo>
                  <a:pt x="3575982" y="579466"/>
                </a:lnTo>
                <a:lnTo>
                  <a:pt x="3560445" y="622375"/>
                </a:lnTo>
                <a:lnTo>
                  <a:pt x="3535858" y="661206"/>
                </a:lnTo>
                <a:lnTo>
                  <a:pt x="3503295" y="695039"/>
                </a:lnTo>
                <a:lnTo>
                  <a:pt x="3463825" y="722954"/>
                </a:lnTo>
                <a:lnTo>
                  <a:pt x="3418522" y="744033"/>
                </a:lnTo>
                <a:lnTo>
                  <a:pt x="3368456" y="757355"/>
                </a:lnTo>
                <a:lnTo>
                  <a:pt x="3314700" y="762000"/>
                </a:lnTo>
                <a:lnTo>
                  <a:pt x="3260943" y="757355"/>
                </a:lnTo>
                <a:lnTo>
                  <a:pt x="3210877" y="744033"/>
                </a:lnTo>
                <a:lnTo>
                  <a:pt x="3165574" y="722954"/>
                </a:lnTo>
                <a:lnTo>
                  <a:pt x="3126104" y="695039"/>
                </a:lnTo>
                <a:lnTo>
                  <a:pt x="3093541" y="661206"/>
                </a:lnTo>
                <a:lnTo>
                  <a:pt x="3068954" y="622375"/>
                </a:lnTo>
                <a:lnTo>
                  <a:pt x="3053417" y="579466"/>
                </a:lnTo>
                <a:lnTo>
                  <a:pt x="3048000" y="533400"/>
                </a:lnTo>
                <a:close/>
              </a:path>
            </a:pathLst>
          </a:custGeom>
          <a:ln w="9144">
            <a:solidFill>
              <a:srgbClr val="000000"/>
            </a:solidFill>
          </a:ln>
        </p:spPr>
        <p:txBody>
          <a:bodyPr wrap="square" lIns="0" tIns="0" rIns="0" bIns="0" rtlCol="0"/>
          <a:lstStyle/>
          <a:p>
            <a:endParaRPr/>
          </a:p>
        </p:txBody>
      </p:sp>
      <p:sp>
        <p:nvSpPr>
          <p:cNvPr id="4" name="object 4"/>
          <p:cNvSpPr txBox="1"/>
          <p:nvPr/>
        </p:nvSpPr>
        <p:spPr>
          <a:xfrm>
            <a:off x="2819400" y="4267200"/>
            <a:ext cx="457200" cy="609600"/>
          </a:xfrm>
          <a:prstGeom prst="rect">
            <a:avLst/>
          </a:prstGeom>
          <a:ln w="9144">
            <a:solidFill>
              <a:srgbClr val="000000"/>
            </a:solidFill>
          </a:ln>
        </p:spPr>
        <p:txBody>
          <a:bodyPr vert="horz" wrap="square" lIns="0" tIns="161925" rIns="0" bIns="0" rtlCol="0">
            <a:spAutoFit/>
          </a:bodyPr>
          <a:lstStyle/>
          <a:p>
            <a:pPr marL="64769">
              <a:lnSpc>
                <a:spcPct val="100000"/>
              </a:lnSpc>
              <a:spcBef>
                <a:spcPts val="1275"/>
              </a:spcBef>
            </a:pPr>
            <a:r>
              <a:rPr sz="1800" dirty="0">
                <a:latin typeface="Arial"/>
                <a:cs typeface="Arial"/>
              </a:rPr>
              <a:t>F</a:t>
            </a:r>
            <a:r>
              <a:rPr sz="1800" spc="-10" dirty="0">
                <a:latin typeface="Arial"/>
                <a:cs typeface="Arial"/>
              </a:rPr>
              <a:t> </a:t>
            </a:r>
            <a:r>
              <a:rPr sz="1800" spc="-50" dirty="0">
                <a:latin typeface="Arial"/>
                <a:cs typeface="Arial"/>
              </a:rPr>
              <a:t>1</a:t>
            </a:r>
            <a:endParaRPr sz="1800">
              <a:latin typeface="Arial"/>
              <a:cs typeface="Arial"/>
            </a:endParaRPr>
          </a:p>
        </p:txBody>
      </p:sp>
      <p:sp>
        <p:nvSpPr>
          <p:cNvPr id="5" name="object 5"/>
          <p:cNvSpPr txBox="1"/>
          <p:nvPr/>
        </p:nvSpPr>
        <p:spPr>
          <a:xfrm>
            <a:off x="3581400" y="4267200"/>
            <a:ext cx="457200" cy="533400"/>
          </a:xfrm>
          <a:prstGeom prst="rect">
            <a:avLst/>
          </a:prstGeom>
          <a:ln w="9144">
            <a:solidFill>
              <a:srgbClr val="000000"/>
            </a:solidFill>
          </a:ln>
        </p:spPr>
        <p:txBody>
          <a:bodyPr vert="horz" wrap="square" lIns="0" tIns="123825" rIns="0" bIns="0" rtlCol="0">
            <a:spAutoFit/>
          </a:bodyPr>
          <a:lstStyle/>
          <a:p>
            <a:pPr marL="64769">
              <a:lnSpc>
                <a:spcPct val="100000"/>
              </a:lnSpc>
              <a:spcBef>
                <a:spcPts val="975"/>
              </a:spcBef>
            </a:pPr>
            <a:r>
              <a:rPr sz="1800" dirty="0">
                <a:latin typeface="Arial"/>
                <a:cs typeface="Arial"/>
              </a:rPr>
              <a:t>F</a:t>
            </a:r>
            <a:r>
              <a:rPr sz="1800" spc="-10" dirty="0">
                <a:latin typeface="Arial"/>
                <a:cs typeface="Arial"/>
              </a:rPr>
              <a:t> </a:t>
            </a:r>
            <a:r>
              <a:rPr sz="1800" spc="-50" dirty="0">
                <a:latin typeface="Arial"/>
                <a:cs typeface="Arial"/>
              </a:rPr>
              <a:t>2</a:t>
            </a:r>
            <a:endParaRPr sz="1800">
              <a:latin typeface="Arial"/>
              <a:cs typeface="Arial"/>
            </a:endParaRPr>
          </a:p>
        </p:txBody>
      </p:sp>
      <p:sp>
        <p:nvSpPr>
          <p:cNvPr id="6" name="object 6"/>
          <p:cNvSpPr txBox="1"/>
          <p:nvPr/>
        </p:nvSpPr>
        <p:spPr>
          <a:xfrm>
            <a:off x="4343400" y="4267200"/>
            <a:ext cx="457200" cy="838200"/>
          </a:xfrm>
          <a:prstGeom prst="rect">
            <a:avLst/>
          </a:prstGeom>
          <a:ln w="9144">
            <a:solidFill>
              <a:srgbClr val="000000"/>
            </a:solidFill>
          </a:ln>
        </p:spPr>
        <p:txBody>
          <a:bodyPr vert="horz" wrap="square" lIns="0" tIns="13970" rIns="0" bIns="0" rtlCol="0">
            <a:spAutoFit/>
          </a:bodyPr>
          <a:lstStyle/>
          <a:p>
            <a:pPr>
              <a:lnSpc>
                <a:spcPct val="100000"/>
              </a:lnSpc>
              <a:spcBef>
                <a:spcPts val="110"/>
              </a:spcBef>
            </a:pPr>
            <a:endParaRPr sz="1800">
              <a:latin typeface="Times New Roman"/>
              <a:cs typeface="Times New Roman"/>
            </a:endParaRPr>
          </a:p>
          <a:p>
            <a:pPr marL="64769">
              <a:lnSpc>
                <a:spcPct val="100000"/>
              </a:lnSpc>
            </a:pPr>
            <a:r>
              <a:rPr sz="1800" dirty="0">
                <a:latin typeface="Arial"/>
                <a:cs typeface="Arial"/>
              </a:rPr>
              <a:t>F</a:t>
            </a:r>
            <a:r>
              <a:rPr sz="1800" spc="-15" dirty="0">
                <a:latin typeface="Arial"/>
                <a:cs typeface="Arial"/>
              </a:rPr>
              <a:t> </a:t>
            </a:r>
            <a:r>
              <a:rPr sz="1800" spc="-50" dirty="0">
                <a:latin typeface="Arial"/>
                <a:cs typeface="Arial"/>
              </a:rPr>
              <a:t>3</a:t>
            </a:r>
            <a:endParaRPr sz="1800">
              <a:latin typeface="Arial"/>
              <a:cs typeface="Arial"/>
            </a:endParaRPr>
          </a:p>
        </p:txBody>
      </p:sp>
      <p:sp>
        <p:nvSpPr>
          <p:cNvPr id="7" name="object 7"/>
          <p:cNvSpPr/>
          <p:nvPr/>
        </p:nvSpPr>
        <p:spPr>
          <a:xfrm>
            <a:off x="5105400" y="4267200"/>
            <a:ext cx="457200" cy="457200"/>
          </a:xfrm>
          <a:custGeom>
            <a:avLst/>
            <a:gdLst/>
            <a:ahLst/>
            <a:cxnLst/>
            <a:rect l="l" t="t" r="r" b="b"/>
            <a:pathLst>
              <a:path w="457200" h="457200">
                <a:moveTo>
                  <a:pt x="0" y="457200"/>
                </a:moveTo>
                <a:lnTo>
                  <a:pt x="457200" y="457200"/>
                </a:lnTo>
                <a:lnTo>
                  <a:pt x="457200" y="0"/>
                </a:lnTo>
                <a:lnTo>
                  <a:pt x="0" y="0"/>
                </a:lnTo>
                <a:lnTo>
                  <a:pt x="0" y="457200"/>
                </a:lnTo>
                <a:close/>
              </a:path>
            </a:pathLst>
          </a:custGeom>
          <a:ln w="9144">
            <a:solidFill>
              <a:srgbClr val="000000"/>
            </a:solidFill>
          </a:ln>
        </p:spPr>
        <p:txBody>
          <a:bodyPr wrap="square" lIns="0" tIns="0" rIns="0" bIns="0" rtlCol="0"/>
          <a:lstStyle/>
          <a:p>
            <a:endParaRPr/>
          </a:p>
        </p:txBody>
      </p:sp>
      <p:sp>
        <p:nvSpPr>
          <p:cNvPr id="8" name="object 8"/>
          <p:cNvSpPr txBox="1"/>
          <p:nvPr/>
        </p:nvSpPr>
        <p:spPr>
          <a:xfrm>
            <a:off x="5158232" y="4340428"/>
            <a:ext cx="355600" cy="300355"/>
          </a:xfrm>
          <a:prstGeom prst="rect">
            <a:avLst/>
          </a:prstGeom>
        </p:spPr>
        <p:txBody>
          <a:bodyPr vert="horz" wrap="square" lIns="0" tIns="12700" rIns="0" bIns="0" rtlCol="0">
            <a:spAutoFit/>
          </a:bodyPr>
          <a:lstStyle/>
          <a:p>
            <a:pPr marL="12700">
              <a:lnSpc>
                <a:spcPct val="100000"/>
              </a:lnSpc>
              <a:spcBef>
                <a:spcPts val="100"/>
              </a:spcBef>
            </a:pPr>
            <a:r>
              <a:rPr sz="1800" dirty="0">
                <a:latin typeface="Arial"/>
                <a:cs typeface="Arial"/>
              </a:rPr>
              <a:t>F</a:t>
            </a:r>
            <a:r>
              <a:rPr sz="1800" spc="-10" dirty="0">
                <a:latin typeface="Arial"/>
                <a:cs typeface="Arial"/>
              </a:rPr>
              <a:t> </a:t>
            </a:r>
            <a:r>
              <a:rPr sz="1800" spc="-50" dirty="0">
                <a:latin typeface="Arial"/>
                <a:cs typeface="Arial"/>
              </a:rPr>
              <a:t>4</a:t>
            </a:r>
            <a:endParaRPr sz="1800">
              <a:latin typeface="Arial"/>
              <a:cs typeface="Arial"/>
            </a:endParaRPr>
          </a:p>
        </p:txBody>
      </p:sp>
      <p:sp>
        <p:nvSpPr>
          <p:cNvPr id="9" name="object 9"/>
          <p:cNvSpPr txBox="1"/>
          <p:nvPr/>
        </p:nvSpPr>
        <p:spPr>
          <a:xfrm>
            <a:off x="5867400" y="4648200"/>
            <a:ext cx="457200" cy="609600"/>
          </a:xfrm>
          <a:prstGeom prst="rect">
            <a:avLst/>
          </a:prstGeom>
          <a:ln w="9144">
            <a:solidFill>
              <a:srgbClr val="000000"/>
            </a:solidFill>
          </a:ln>
        </p:spPr>
        <p:txBody>
          <a:bodyPr vert="horz" wrap="square" lIns="0" tIns="162560" rIns="0" bIns="0" rtlCol="0">
            <a:spAutoFit/>
          </a:bodyPr>
          <a:lstStyle/>
          <a:p>
            <a:pPr marL="65405">
              <a:lnSpc>
                <a:spcPct val="100000"/>
              </a:lnSpc>
              <a:spcBef>
                <a:spcPts val="1280"/>
              </a:spcBef>
            </a:pPr>
            <a:r>
              <a:rPr sz="1800" dirty="0">
                <a:latin typeface="Arial"/>
                <a:cs typeface="Arial"/>
              </a:rPr>
              <a:t>F</a:t>
            </a:r>
            <a:r>
              <a:rPr sz="1800" spc="-15" dirty="0">
                <a:latin typeface="Arial"/>
                <a:cs typeface="Arial"/>
              </a:rPr>
              <a:t> </a:t>
            </a:r>
            <a:r>
              <a:rPr sz="1800" spc="-50" dirty="0">
                <a:latin typeface="Arial"/>
                <a:cs typeface="Arial"/>
              </a:rPr>
              <a:t>n</a:t>
            </a:r>
            <a:endParaRPr sz="1800">
              <a:latin typeface="Arial"/>
              <a:cs typeface="Arial"/>
            </a:endParaRPr>
          </a:p>
        </p:txBody>
      </p:sp>
      <p:grpSp>
        <p:nvGrpSpPr>
          <p:cNvPr id="10" name="object 10"/>
          <p:cNvGrpSpPr/>
          <p:nvPr/>
        </p:nvGrpSpPr>
        <p:grpSpPr>
          <a:xfrm>
            <a:off x="2359279" y="1958339"/>
            <a:ext cx="4370705" cy="3517265"/>
            <a:chOff x="2359279" y="1958339"/>
            <a:chExt cx="4370705" cy="3517265"/>
          </a:xfrm>
        </p:grpSpPr>
        <p:sp>
          <p:nvSpPr>
            <p:cNvPr id="11" name="object 11"/>
            <p:cNvSpPr/>
            <p:nvPr/>
          </p:nvSpPr>
          <p:spPr>
            <a:xfrm>
              <a:off x="2996311" y="2743199"/>
              <a:ext cx="3151505" cy="1905000"/>
            </a:xfrm>
            <a:custGeom>
              <a:avLst/>
              <a:gdLst/>
              <a:ahLst/>
              <a:cxnLst/>
              <a:rect l="l" t="t" r="r" b="b"/>
              <a:pathLst>
                <a:path w="3151504" h="1905000">
                  <a:moveTo>
                    <a:pt x="103378" y="1435354"/>
                  </a:moveTo>
                  <a:lnTo>
                    <a:pt x="102362" y="1431544"/>
                  </a:lnTo>
                  <a:lnTo>
                    <a:pt x="96266" y="1427988"/>
                  </a:lnTo>
                  <a:lnTo>
                    <a:pt x="92456" y="1429004"/>
                  </a:lnTo>
                  <a:lnTo>
                    <a:pt x="58039" y="1488008"/>
                  </a:lnTo>
                  <a:lnTo>
                    <a:pt x="58039" y="0"/>
                  </a:lnTo>
                  <a:lnTo>
                    <a:pt x="45339" y="0"/>
                  </a:lnTo>
                  <a:lnTo>
                    <a:pt x="45339" y="1488008"/>
                  </a:lnTo>
                  <a:lnTo>
                    <a:pt x="10922" y="1429004"/>
                  </a:lnTo>
                  <a:lnTo>
                    <a:pt x="7112" y="1427988"/>
                  </a:lnTo>
                  <a:lnTo>
                    <a:pt x="1016" y="1431544"/>
                  </a:lnTo>
                  <a:lnTo>
                    <a:pt x="0" y="1435354"/>
                  </a:lnTo>
                  <a:lnTo>
                    <a:pt x="51689" y="1524000"/>
                  </a:lnTo>
                  <a:lnTo>
                    <a:pt x="59016" y="1511427"/>
                  </a:lnTo>
                  <a:lnTo>
                    <a:pt x="103378" y="1435354"/>
                  </a:lnTo>
                  <a:close/>
                </a:path>
                <a:path w="3151504" h="1905000">
                  <a:moveTo>
                    <a:pt x="894334" y="1435354"/>
                  </a:moveTo>
                  <a:lnTo>
                    <a:pt x="893318" y="1431544"/>
                  </a:lnTo>
                  <a:lnTo>
                    <a:pt x="887222" y="1427988"/>
                  </a:lnTo>
                  <a:lnTo>
                    <a:pt x="883412" y="1429004"/>
                  </a:lnTo>
                  <a:lnTo>
                    <a:pt x="848995" y="1488008"/>
                  </a:lnTo>
                  <a:lnTo>
                    <a:pt x="848995" y="0"/>
                  </a:lnTo>
                  <a:lnTo>
                    <a:pt x="836295" y="0"/>
                  </a:lnTo>
                  <a:lnTo>
                    <a:pt x="836295" y="1488008"/>
                  </a:lnTo>
                  <a:lnTo>
                    <a:pt x="801878" y="1429004"/>
                  </a:lnTo>
                  <a:lnTo>
                    <a:pt x="798068" y="1427988"/>
                  </a:lnTo>
                  <a:lnTo>
                    <a:pt x="791972" y="1431544"/>
                  </a:lnTo>
                  <a:lnTo>
                    <a:pt x="790956" y="1435354"/>
                  </a:lnTo>
                  <a:lnTo>
                    <a:pt x="842645" y="1524000"/>
                  </a:lnTo>
                  <a:lnTo>
                    <a:pt x="849972" y="1511427"/>
                  </a:lnTo>
                  <a:lnTo>
                    <a:pt x="894334" y="1435354"/>
                  </a:lnTo>
                  <a:close/>
                </a:path>
                <a:path w="3151504" h="1905000">
                  <a:moveTo>
                    <a:pt x="1627378" y="1435354"/>
                  </a:moveTo>
                  <a:lnTo>
                    <a:pt x="1626362" y="1431544"/>
                  </a:lnTo>
                  <a:lnTo>
                    <a:pt x="1620266" y="1427988"/>
                  </a:lnTo>
                  <a:lnTo>
                    <a:pt x="1616456" y="1429004"/>
                  </a:lnTo>
                  <a:lnTo>
                    <a:pt x="1582039" y="1488008"/>
                  </a:lnTo>
                  <a:lnTo>
                    <a:pt x="1582039" y="0"/>
                  </a:lnTo>
                  <a:lnTo>
                    <a:pt x="1569339" y="0"/>
                  </a:lnTo>
                  <a:lnTo>
                    <a:pt x="1569339" y="1488008"/>
                  </a:lnTo>
                  <a:lnTo>
                    <a:pt x="1534922" y="1429004"/>
                  </a:lnTo>
                  <a:lnTo>
                    <a:pt x="1531112" y="1427988"/>
                  </a:lnTo>
                  <a:lnTo>
                    <a:pt x="1525016" y="1431544"/>
                  </a:lnTo>
                  <a:lnTo>
                    <a:pt x="1524000" y="1435354"/>
                  </a:lnTo>
                  <a:lnTo>
                    <a:pt x="1575689" y="1524000"/>
                  </a:lnTo>
                  <a:lnTo>
                    <a:pt x="1583016" y="1511427"/>
                  </a:lnTo>
                  <a:lnTo>
                    <a:pt x="1627378" y="1435354"/>
                  </a:lnTo>
                  <a:close/>
                </a:path>
                <a:path w="3151504" h="1905000">
                  <a:moveTo>
                    <a:pt x="2389378" y="1435354"/>
                  </a:moveTo>
                  <a:lnTo>
                    <a:pt x="2388362" y="1431544"/>
                  </a:lnTo>
                  <a:lnTo>
                    <a:pt x="2382266" y="1427988"/>
                  </a:lnTo>
                  <a:lnTo>
                    <a:pt x="2378456" y="1429004"/>
                  </a:lnTo>
                  <a:lnTo>
                    <a:pt x="2344039" y="1488008"/>
                  </a:lnTo>
                  <a:lnTo>
                    <a:pt x="2344039" y="0"/>
                  </a:lnTo>
                  <a:lnTo>
                    <a:pt x="2331339" y="0"/>
                  </a:lnTo>
                  <a:lnTo>
                    <a:pt x="2331339" y="1488008"/>
                  </a:lnTo>
                  <a:lnTo>
                    <a:pt x="2296922" y="1429004"/>
                  </a:lnTo>
                  <a:lnTo>
                    <a:pt x="2293112" y="1427988"/>
                  </a:lnTo>
                  <a:lnTo>
                    <a:pt x="2287016" y="1431544"/>
                  </a:lnTo>
                  <a:lnTo>
                    <a:pt x="2286000" y="1435354"/>
                  </a:lnTo>
                  <a:lnTo>
                    <a:pt x="2337689" y="1524000"/>
                  </a:lnTo>
                  <a:lnTo>
                    <a:pt x="2345017" y="1511427"/>
                  </a:lnTo>
                  <a:lnTo>
                    <a:pt x="2389378" y="1435354"/>
                  </a:lnTo>
                  <a:close/>
                </a:path>
                <a:path w="3151504" h="1905000">
                  <a:moveTo>
                    <a:pt x="3151378" y="1816354"/>
                  </a:moveTo>
                  <a:lnTo>
                    <a:pt x="3150362" y="1812544"/>
                  </a:lnTo>
                  <a:lnTo>
                    <a:pt x="3144266" y="1808988"/>
                  </a:lnTo>
                  <a:lnTo>
                    <a:pt x="3140456" y="1810004"/>
                  </a:lnTo>
                  <a:lnTo>
                    <a:pt x="3106039" y="1869008"/>
                  </a:lnTo>
                  <a:lnTo>
                    <a:pt x="3106039" y="304800"/>
                  </a:lnTo>
                  <a:lnTo>
                    <a:pt x="3093339" y="304800"/>
                  </a:lnTo>
                  <a:lnTo>
                    <a:pt x="3093339" y="1869008"/>
                  </a:lnTo>
                  <a:lnTo>
                    <a:pt x="3058922" y="1810004"/>
                  </a:lnTo>
                  <a:lnTo>
                    <a:pt x="3055112" y="1808988"/>
                  </a:lnTo>
                  <a:lnTo>
                    <a:pt x="3049016" y="1812544"/>
                  </a:lnTo>
                  <a:lnTo>
                    <a:pt x="3048000" y="1816354"/>
                  </a:lnTo>
                  <a:lnTo>
                    <a:pt x="3099689" y="1905000"/>
                  </a:lnTo>
                  <a:lnTo>
                    <a:pt x="3107017" y="1892427"/>
                  </a:lnTo>
                  <a:lnTo>
                    <a:pt x="3151378" y="1816354"/>
                  </a:lnTo>
                  <a:close/>
                </a:path>
              </a:pathLst>
            </a:custGeom>
            <a:solidFill>
              <a:srgbClr val="000000"/>
            </a:solidFill>
          </p:spPr>
          <p:txBody>
            <a:bodyPr wrap="square" lIns="0" tIns="0" rIns="0" bIns="0" rtlCol="0"/>
            <a:lstStyle/>
            <a:p>
              <a:endParaRPr/>
            </a:p>
          </p:txBody>
        </p:sp>
        <p:sp>
          <p:nvSpPr>
            <p:cNvPr id="12" name="object 12"/>
            <p:cNvSpPr/>
            <p:nvPr/>
          </p:nvSpPr>
          <p:spPr>
            <a:xfrm>
              <a:off x="2363851" y="1962911"/>
              <a:ext cx="4361815" cy="3508375"/>
            </a:xfrm>
            <a:custGeom>
              <a:avLst/>
              <a:gdLst/>
              <a:ahLst/>
              <a:cxnLst/>
              <a:rect l="l" t="t" r="r" b="b"/>
              <a:pathLst>
                <a:path w="4361815" h="3508375">
                  <a:moveTo>
                    <a:pt x="191007" y="520318"/>
                  </a:moveTo>
                  <a:lnTo>
                    <a:pt x="193240" y="475023"/>
                  </a:lnTo>
                  <a:lnTo>
                    <a:pt x="194579" y="429133"/>
                  </a:lnTo>
                  <a:lnTo>
                    <a:pt x="201277" y="385623"/>
                  </a:lnTo>
                  <a:lnTo>
                    <a:pt x="219582" y="347472"/>
                  </a:lnTo>
                  <a:lnTo>
                    <a:pt x="253287" y="306675"/>
                  </a:lnTo>
                  <a:lnTo>
                    <a:pt x="288997" y="270425"/>
                  </a:lnTo>
                  <a:lnTo>
                    <a:pt x="326583" y="238360"/>
                  </a:lnTo>
                  <a:lnTo>
                    <a:pt x="365910" y="210118"/>
                  </a:lnTo>
                  <a:lnTo>
                    <a:pt x="406848" y="185340"/>
                  </a:lnTo>
                  <a:lnTo>
                    <a:pt x="449266" y="163665"/>
                  </a:lnTo>
                  <a:lnTo>
                    <a:pt x="493029" y="144732"/>
                  </a:lnTo>
                  <a:lnTo>
                    <a:pt x="538008" y="128180"/>
                  </a:lnTo>
                  <a:lnTo>
                    <a:pt x="584070" y="113648"/>
                  </a:lnTo>
                  <a:lnTo>
                    <a:pt x="631083" y="100777"/>
                  </a:lnTo>
                  <a:lnTo>
                    <a:pt x="678915" y="89204"/>
                  </a:lnTo>
                  <a:lnTo>
                    <a:pt x="727434" y="78570"/>
                  </a:lnTo>
                  <a:lnTo>
                    <a:pt x="776509" y="68513"/>
                  </a:lnTo>
                  <a:lnTo>
                    <a:pt x="826007" y="58674"/>
                  </a:lnTo>
                  <a:lnTo>
                    <a:pt x="873162" y="48651"/>
                  </a:lnTo>
                  <a:lnTo>
                    <a:pt x="905491" y="40585"/>
                  </a:lnTo>
                  <a:lnTo>
                    <a:pt x="927565" y="34200"/>
                  </a:lnTo>
                  <a:lnTo>
                    <a:pt x="943958" y="29223"/>
                  </a:lnTo>
                  <a:lnTo>
                    <a:pt x="959240" y="25381"/>
                  </a:lnTo>
                  <a:lnTo>
                    <a:pt x="1004762" y="20003"/>
                  </a:lnTo>
                  <a:lnTo>
                    <a:pt x="1044146" y="17919"/>
                  </a:lnTo>
                  <a:lnTo>
                    <a:pt x="1100709" y="15875"/>
                  </a:lnTo>
                  <a:lnTo>
                    <a:pt x="1150045" y="14232"/>
                  </a:lnTo>
                  <a:lnTo>
                    <a:pt x="1199425" y="12722"/>
                  </a:lnTo>
                  <a:lnTo>
                    <a:pt x="1248842" y="11333"/>
                  </a:lnTo>
                  <a:lnTo>
                    <a:pt x="1298288" y="10050"/>
                  </a:lnTo>
                  <a:lnTo>
                    <a:pt x="1347757" y="8859"/>
                  </a:lnTo>
                  <a:lnTo>
                    <a:pt x="1397242" y="7747"/>
                  </a:lnTo>
                  <a:lnTo>
                    <a:pt x="1446736" y="6699"/>
                  </a:lnTo>
                  <a:lnTo>
                    <a:pt x="1496232" y="5701"/>
                  </a:lnTo>
                  <a:lnTo>
                    <a:pt x="1545722" y="4740"/>
                  </a:lnTo>
                  <a:lnTo>
                    <a:pt x="1595201" y="3802"/>
                  </a:lnTo>
                  <a:lnTo>
                    <a:pt x="1644661" y="2873"/>
                  </a:lnTo>
                  <a:lnTo>
                    <a:pt x="1694095" y="1939"/>
                  </a:lnTo>
                  <a:lnTo>
                    <a:pt x="1743497" y="985"/>
                  </a:lnTo>
                  <a:lnTo>
                    <a:pt x="1792859" y="0"/>
                  </a:lnTo>
                  <a:lnTo>
                    <a:pt x="1843307" y="1086"/>
                  </a:lnTo>
                  <a:lnTo>
                    <a:pt x="1893809" y="2031"/>
                  </a:lnTo>
                  <a:lnTo>
                    <a:pt x="1944352" y="2891"/>
                  </a:lnTo>
                  <a:lnTo>
                    <a:pt x="1994925" y="3720"/>
                  </a:lnTo>
                  <a:lnTo>
                    <a:pt x="2045518" y="4574"/>
                  </a:lnTo>
                  <a:lnTo>
                    <a:pt x="2096119" y="5508"/>
                  </a:lnTo>
                  <a:lnTo>
                    <a:pt x="2146717" y="6577"/>
                  </a:lnTo>
                  <a:lnTo>
                    <a:pt x="2197302" y="7836"/>
                  </a:lnTo>
                  <a:lnTo>
                    <a:pt x="2247862" y="9340"/>
                  </a:lnTo>
                  <a:lnTo>
                    <a:pt x="2298386" y="11144"/>
                  </a:lnTo>
                  <a:lnTo>
                    <a:pt x="2348864" y="13304"/>
                  </a:lnTo>
                  <a:lnTo>
                    <a:pt x="2399284" y="15875"/>
                  </a:lnTo>
                  <a:lnTo>
                    <a:pt x="2449426" y="20290"/>
                  </a:lnTo>
                  <a:lnTo>
                    <a:pt x="2499792" y="27223"/>
                  </a:lnTo>
                  <a:lnTo>
                    <a:pt x="2550307" y="36058"/>
                  </a:lnTo>
                  <a:lnTo>
                    <a:pt x="2600896" y="46180"/>
                  </a:lnTo>
                  <a:lnTo>
                    <a:pt x="2651485" y="56975"/>
                  </a:lnTo>
                  <a:lnTo>
                    <a:pt x="2702000" y="67827"/>
                  </a:lnTo>
                  <a:lnTo>
                    <a:pt x="2752366" y="78124"/>
                  </a:lnTo>
                  <a:lnTo>
                    <a:pt x="2802509" y="87249"/>
                  </a:lnTo>
                  <a:lnTo>
                    <a:pt x="2849506" y="105034"/>
                  </a:lnTo>
                  <a:lnTo>
                    <a:pt x="2897481" y="121616"/>
                  </a:lnTo>
                  <a:lnTo>
                    <a:pt x="2946205" y="137123"/>
                  </a:lnTo>
                  <a:lnTo>
                    <a:pt x="2995453" y="151685"/>
                  </a:lnTo>
                  <a:lnTo>
                    <a:pt x="3044999" y="165432"/>
                  </a:lnTo>
                  <a:lnTo>
                    <a:pt x="3094616" y="178492"/>
                  </a:lnTo>
                  <a:lnTo>
                    <a:pt x="3144079" y="190996"/>
                  </a:lnTo>
                  <a:lnTo>
                    <a:pt x="3193161" y="203073"/>
                  </a:lnTo>
                  <a:lnTo>
                    <a:pt x="3240039" y="222718"/>
                  </a:lnTo>
                  <a:lnTo>
                    <a:pt x="3285013" y="236410"/>
                  </a:lnTo>
                  <a:lnTo>
                    <a:pt x="3330892" y="247721"/>
                  </a:lnTo>
                  <a:lnTo>
                    <a:pt x="3380486" y="260223"/>
                  </a:lnTo>
                  <a:lnTo>
                    <a:pt x="3432914" y="273904"/>
                  </a:lnTo>
                  <a:lnTo>
                    <a:pt x="3483406" y="286449"/>
                  </a:lnTo>
                  <a:lnTo>
                    <a:pt x="3532931" y="297885"/>
                  </a:lnTo>
                  <a:lnTo>
                    <a:pt x="3582461" y="308241"/>
                  </a:lnTo>
                  <a:lnTo>
                    <a:pt x="3632966" y="317547"/>
                  </a:lnTo>
                  <a:lnTo>
                    <a:pt x="3685417" y="325830"/>
                  </a:lnTo>
                  <a:lnTo>
                    <a:pt x="3740785" y="333121"/>
                  </a:lnTo>
                  <a:lnTo>
                    <a:pt x="3785208" y="346493"/>
                  </a:lnTo>
                  <a:lnTo>
                    <a:pt x="3828925" y="357805"/>
                  </a:lnTo>
                  <a:lnTo>
                    <a:pt x="3872019" y="369568"/>
                  </a:lnTo>
                  <a:lnTo>
                    <a:pt x="3914577" y="384294"/>
                  </a:lnTo>
                  <a:lnTo>
                    <a:pt x="3956685" y="404495"/>
                  </a:lnTo>
                  <a:lnTo>
                    <a:pt x="3999611" y="432834"/>
                  </a:lnTo>
                  <a:lnTo>
                    <a:pt x="4038515" y="466108"/>
                  </a:lnTo>
                  <a:lnTo>
                    <a:pt x="4074414" y="502904"/>
                  </a:lnTo>
                  <a:lnTo>
                    <a:pt x="4108323" y="541805"/>
                  </a:lnTo>
                  <a:lnTo>
                    <a:pt x="4141258" y="581398"/>
                  </a:lnTo>
                  <a:lnTo>
                    <a:pt x="4174235" y="620267"/>
                  </a:lnTo>
                  <a:lnTo>
                    <a:pt x="4196524" y="641473"/>
                  </a:lnTo>
                  <a:lnTo>
                    <a:pt x="4220622" y="661511"/>
                  </a:lnTo>
                  <a:lnTo>
                    <a:pt x="4242958" y="682740"/>
                  </a:lnTo>
                  <a:lnTo>
                    <a:pt x="4282497" y="757314"/>
                  </a:lnTo>
                  <a:lnTo>
                    <a:pt x="4301188" y="807100"/>
                  </a:lnTo>
                  <a:lnTo>
                    <a:pt x="4317521" y="857482"/>
                  </a:lnTo>
                  <a:lnTo>
                    <a:pt x="4332985" y="909065"/>
                  </a:lnTo>
                  <a:lnTo>
                    <a:pt x="4340772" y="934700"/>
                  </a:lnTo>
                  <a:lnTo>
                    <a:pt x="4350226" y="963358"/>
                  </a:lnTo>
                  <a:lnTo>
                    <a:pt x="4358203" y="986682"/>
                  </a:lnTo>
                  <a:lnTo>
                    <a:pt x="4361560" y="996314"/>
                  </a:lnTo>
                  <a:lnTo>
                    <a:pt x="4358399" y="1033984"/>
                  </a:lnTo>
                  <a:lnTo>
                    <a:pt x="4354369" y="1080309"/>
                  </a:lnTo>
                  <a:lnTo>
                    <a:pt x="4346791" y="1127849"/>
                  </a:lnTo>
                  <a:lnTo>
                    <a:pt x="4332985" y="1169162"/>
                  </a:lnTo>
                  <a:lnTo>
                    <a:pt x="4309603" y="1206912"/>
                  </a:lnTo>
                  <a:lnTo>
                    <a:pt x="4279499" y="1240915"/>
                  </a:lnTo>
                  <a:lnTo>
                    <a:pt x="4243940" y="1271302"/>
                  </a:lnTo>
                  <a:lnTo>
                    <a:pt x="4204191" y="1298203"/>
                  </a:lnTo>
                  <a:lnTo>
                    <a:pt x="4161519" y="1321745"/>
                  </a:lnTo>
                  <a:lnTo>
                    <a:pt x="4117189" y="1342060"/>
                  </a:lnTo>
                  <a:lnTo>
                    <a:pt x="4072467" y="1359277"/>
                  </a:lnTo>
                  <a:lnTo>
                    <a:pt x="4028619" y="1373525"/>
                  </a:lnTo>
                  <a:lnTo>
                    <a:pt x="3986911" y="1384935"/>
                  </a:lnTo>
                  <a:lnTo>
                    <a:pt x="3945077" y="1407141"/>
                  </a:lnTo>
                  <a:lnTo>
                    <a:pt x="3901461" y="1423016"/>
                  </a:lnTo>
                  <a:lnTo>
                    <a:pt x="3856429" y="1434004"/>
                  </a:lnTo>
                  <a:lnTo>
                    <a:pt x="3810343" y="1441548"/>
                  </a:lnTo>
                  <a:lnTo>
                    <a:pt x="3763568" y="1447092"/>
                  </a:lnTo>
                  <a:lnTo>
                    <a:pt x="3716469" y="1452082"/>
                  </a:lnTo>
                  <a:lnTo>
                    <a:pt x="3669411" y="1457960"/>
                  </a:lnTo>
                  <a:lnTo>
                    <a:pt x="3616311" y="1457453"/>
                  </a:lnTo>
                  <a:lnTo>
                    <a:pt x="3563519" y="1457072"/>
                  </a:lnTo>
                  <a:lnTo>
                    <a:pt x="3511020" y="1456794"/>
                  </a:lnTo>
                  <a:lnTo>
                    <a:pt x="3458799" y="1456597"/>
                  </a:lnTo>
                  <a:lnTo>
                    <a:pt x="3406838" y="1456459"/>
                  </a:lnTo>
                  <a:lnTo>
                    <a:pt x="3355124" y="1456356"/>
                  </a:lnTo>
                  <a:lnTo>
                    <a:pt x="3303639" y="1456267"/>
                  </a:lnTo>
                  <a:lnTo>
                    <a:pt x="3252369" y="1456168"/>
                  </a:lnTo>
                  <a:lnTo>
                    <a:pt x="3201297" y="1456038"/>
                  </a:lnTo>
                  <a:lnTo>
                    <a:pt x="3150409" y="1455854"/>
                  </a:lnTo>
                  <a:lnTo>
                    <a:pt x="3099689" y="1455594"/>
                  </a:lnTo>
                  <a:lnTo>
                    <a:pt x="3049120" y="1455234"/>
                  </a:lnTo>
                  <a:lnTo>
                    <a:pt x="2998687" y="1454752"/>
                  </a:lnTo>
                  <a:lnTo>
                    <a:pt x="2948375" y="1454126"/>
                  </a:lnTo>
                  <a:lnTo>
                    <a:pt x="2898167" y="1453334"/>
                  </a:lnTo>
                  <a:lnTo>
                    <a:pt x="2848049" y="1452353"/>
                  </a:lnTo>
                  <a:lnTo>
                    <a:pt x="2798005" y="1451160"/>
                  </a:lnTo>
                  <a:lnTo>
                    <a:pt x="2748019" y="1449733"/>
                  </a:lnTo>
                  <a:lnTo>
                    <a:pt x="2698074" y="1448049"/>
                  </a:lnTo>
                  <a:lnTo>
                    <a:pt x="2648157" y="1446086"/>
                  </a:lnTo>
                  <a:lnTo>
                    <a:pt x="2598250" y="1443822"/>
                  </a:lnTo>
                  <a:lnTo>
                    <a:pt x="2548339" y="1441233"/>
                  </a:lnTo>
                  <a:lnTo>
                    <a:pt x="2498408" y="1438298"/>
                  </a:lnTo>
                  <a:lnTo>
                    <a:pt x="2448440" y="1434994"/>
                  </a:lnTo>
                  <a:lnTo>
                    <a:pt x="2398421" y="1431298"/>
                  </a:lnTo>
                  <a:lnTo>
                    <a:pt x="2348335" y="1427188"/>
                  </a:lnTo>
                  <a:lnTo>
                    <a:pt x="2298166" y="1422642"/>
                  </a:lnTo>
                  <a:lnTo>
                    <a:pt x="2247898" y="1417636"/>
                  </a:lnTo>
                  <a:lnTo>
                    <a:pt x="2197517" y="1412149"/>
                  </a:lnTo>
                  <a:lnTo>
                    <a:pt x="2147005" y="1406158"/>
                  </a:lnTo>
                  <a:lnTo>
                    <a:pt x="2096348" y="1399640"/>
                  </a:lnTo>
                  <a:lnTo>
                    <a:pt x="2045530" y="1392573"/>
                  </a:lnTo>
                  <a:lnTo>
                    <a:pt x="1994535" y="1384935"/>
                  </a:lnTo>
                  <a:lnTo>
                    <a:pt x="1945086" y="1376447"/>
                  </a:lnTo>
                  <a:lnTo>
                    <a:pt x="1895889" y="1366663"/>
                  </a:lnTo>
                  <a:lnTo>
                    <a:pt x="1846920" y="1355720"/>
                  </a:lnTo>
                  <a:lnTo>
                    <a:pt x="1798154" y="1343755"/>
                  </a:lnTo>
                  <a:lnTo>
                    <a:pt x="1749566" y="1330906"/>
                  </a:lnTo>
                  <a:lnTo>
                    <a:pt x="1701134" y="1317310"/>
                  </a:lnTo>
                  <a:lnTo>
                    <a:pt x="1652832" y="1303106"/>
                  </a:lnTo>
                  <a:lnTo>
                    <a:pt x="1604637" y="1288430"/>
                  </a:lnTo>
                  <a:lnTo>
                    <a:pt x="1556525" y="1273420"/>
                  </a:lnTo>
                  <a:lnTo>
                    <a:pt x="1508471" y="1258214"/>
                  </a:lnTo>
                  <a:lnTo>
                    <a:pt x="1460452" y="1242949"/>
                  </a:lnTo>
                  <a:lnTo>
                    <a:pt x="1412443" y="1227762"/>
                  </a:lnTo>
                  <a:lnTo>
                    <a:pt x="1364420" y="1212792"/>
                  </a:lnTo>
                  <a:lnTo>
                    <a:pt x="1316358" y="1198176"/>
                  </a:lnTo>
                  <a:lnTo>
                    <a:pt x="1268235" y="1184051"/>
                  </a:lnTo>
                  <a:lnTo>
                    <a:pt x="1220026" y="1170555"/>
                  </a:lnTo>
                  <a:lnTo>
                    <a:pt x="1171706" y="1157825"/>
                  </a:lnTo>
                  <a:lnTo>
                    <a:pt x="1123252" y="1145999"/>
                  </a:lnTo>
                  <a:lnTo>
                    <a:pt x="1074639" y="1135215"/>
                  </a:lnTo>
                  <a:lnTo>
                    <a:pt x="1025843" y="1125610"/>
                  </a:lnTo>
                  <a:lnTo>
                    <a:pt x="976841" y="1117322"/>
                  </a:lnTo>
                  <a:lnTo>
                    <a:pt x="927608" y="1110488"/>
                  </a:lnTo>
                  <a:lnTo>
                    <a:pt x="916680" y="1107122"/>
                  </a:lnTo>
                  <a:lnTo>
                    <a:pt x="869102" y="1089316"/>
                  </a:lnTo>
                  <a:lnTo>
                    <a:pt x="855202" y="1081357"/>
                  </a:lnTo>
                  <a:lnTo>
                    <a:pt x="840992" y="1073707"/>
                  </a:lnTo>
                  <a:lnTo>
                    <a:pt x="777150" y="1052868"/>
                  </a:lnTo>
                  <a:lnTo>
                    <a:pt x="728432" y="1039948"/>
                  </a:lnTo>
                  <a:lnTo>
                    <a:pt x="679919" y="1028236"/>
                  </a:lnTo>
                  <a:lnTo>
                    <a:pt x="631676" y="1017036"/>
                  </a:lnTo>
                  <a:lnTo>
                    <a:pt x="583767" y="1005655"/>
                  </a:lnTo>
                  <a:lnTo>
                    <a:pt x="536257" y="993400"/>
                  </a:lnTo>
                  <a:lnTo>
                    <a:pt x="489211" y="979575"/>
                  </a:lnTo>
                  <a:lnTo>
                    <a:pt x="442694" y="963489"/>
                  </a:lnTo>
                  <a:lnTo>
                    <a:pt x="396769" y="944445"/>
                  </a:lnTo>
                  <a:lnTo>
                    <a:pt x="351503" y="921752"/>
                  </a:lnTo>
                  <a:lnTo>
                    <a:pt x="306959" y="894714"/>
                  </a:lnTo>
                  <a:lnTo>
                    <a:pt x="282521" y="853214"/>
                  </a:lnTo>
                  <a:lnTo>
                    <a:pt x="264917" y="811083"/>
                  </a:lnTo>
                  <a:lnTo>
                    <a:pt x="251983" y="768238"/>
                  </a:lnTo>
                  <a:lnTo>
                    <a:pt x="241558" y="724600"/>
                  </a:lnTo>
                  <a:lnTo>
                    <a:pt x="231479" y="680087"/>
                  </a:lnTo>
                  <a:lnTo>
                    <a:pt x="219582" y="634618"/>
                  </a:lnTo>
                  <a:lnTo>
                    <a:pt x="198409" y="571888"/>
                  </a:lnTo>
                  <a:lnTo>
                    <a:pt x="186880" y="537590"/>
                  </a:lnTo>
                  <a:lnTo>
                    <a:pt x="180971" y="519676"/>
                  </a:lnTo>
                  <a:lnTo>
                    <a:pt x="176656" y="506095"/>
                  </a:lnTo>
                  <a:lnTo>
                    <a:pt x="177595" y="504977"/>
                  </a:lnTo>
                  <a:lnTo>
                    <a:pt x="181498" y="509063"/>
                  </a:lnTo>
                  <a:lnTo>
                    <a:pt x="186568" y="515221"/>
                  </a:lnTo>
                  <a:lnTo>
                    <a:pt x="191007" y="520318"/>
                  </a:lnTo>
                  <a:close/>
                </a:path>
                <a:path w="4361815" h="3508375">
                  <a:moveTo>
                    <a:pt x="14478" y="2488819"/>
                  </a:moveTo>
                  <a:lnTo>
                    <a:pt x="16754" y="2439590"/>
                  </a:lnTo>
                  <a:lnTo>
                    <a:pt x="18113" y="2389695"/>
                  </a:lnTo>
                  <a:lnTo>
                    <a:pt x="24925" y="2342372"/>
                  </a:lnTo>
                  <a:lnTo>
                    <a:pt x="43561" y="2300859"/>
                  </a:lnTo>
                  <a:lnTo>
                    <a:pt x="75529" y="2259337"/>
                  </a:lnTo>
                  <a:lnTo>
                    <a:pt x="109286" y="2222140"/>
                  </a:lnTo>
                  <a:lnTo>
                    <a:pt x="144721" y="2188949"/>
                  </a:lnTo>
                  <a:lnTo>
                    <a:pt x="181725" y="2159445"/>
                  </a:lnTo>
                  <a:lnTo>
                    <a:pt x="220189" y="2133308"/>
                  </a:lnTo>
                  <a:lnTo>
                    <a:pt x="260005" y="2110220"/>
                  </a:lnTo>
                  <a:lnTo>
                    <a:pt x="301063" y="2089863"/>
                  </a:lnTo>
                  <a:lnTo>
                    <a:pt x="343254" y="2071917"/>
                  </a:lnTo>
                  <a:lnTo>
                    <a:pt x="386470" y="2056064"/>
                  </a:lnTo>
                  <a:lnTo>
                    <a:pt x="430600" y="2041985"/>
                  </a:lnTo>
                  <a:lnTo>
                    <a:pt x="475536" y="2029362"/>
                  </a:lnTo>
                  <a:lnTo>
                    <a:pt x="521170" y="2017874"/>
                  </a:lnTo>
                  <a:lnTo>
                    <a:pt x="567391" y="2007204"/>
                  </a:lnTo>
                  <a:lnTo>
                    <a:pt x="614091" y="1997033"/>
                  </a:lnTo>
                  <a:lnTo>
                    <a:pt x="661162" y="1987042"/>
                  </a:lnTo>
                  <a:lnTo>
                    <a:pt x="709167" y="1976140"/>
                  </a:lnTo>
                  <a:lnTo>
                    <a:pt x="742073" y="1967369"/>
                  </a:lnTo>
                  <a:lnTo>
                    <a:pt x="764535" y="1960428"/>
                  </a:lnTo>
                  <a:lnTo>
                    <a:pt x="781208" y="1955021"/>
                  </a:lnTo>
                  <a:lnTo>
                    <a:pt x="796748" y="1950849"/>
                  </a:lnTo>
                  <a:lnTo>
                    <a:pt x="843050" y="1945021"/>
                  </a:lnTo>
                  <a:lnTo>
                    <a:pt x="883125" y="1942768"/>
                  </a:lnTo>
                  <a:lnTo>
                    <a:pt x="940688" y="1940560"/>
                  </a:lnTo>
                  <a:lnTo>
                    <a:pt x="990948" y="1938786"/>
                  </a:lnTo>
                  <a:lnTo>
                    <a:pt x="1041248" y="1937157"/>
                  </a:lnTo>
                  <a:lnTo>
                    <a:pt x="1091581" y="1935656"/>
                  </a:lnTo>
                  <a:lnTo>
                    <a:pt x="1141941" y="1934269"/>
                  </a:lnTo>
                  <a:lnTo>
                    <a:pt x="1192321" y="1932981"/>
                  </a:lnTo>
                  <a:lnTo>
                    <a:pt x="1242714" y="1931775"/>
                  </a:lnTo>
                  <a:lnTo>
                    <a:pt x="1293114" y="1930638"/>
                  </a:lnTo>
                  <a:lnTo>
                    <a:pt x="1343513" y="1929552"/>
                  </a:lnTo>
                  <a:lnTo>
                    <a:pt x="1393906" y="1928504"/>
                  </a:lnTo>
                  <a:lnTo>
                    <a:pt x="1444286" y="1927478"/>
                  </a:lnTo>
                  <a:lnTo>
                    <a:pt x="1494646" y="1926459"/>
                  </a:lnTo>
                  <a:lnTo>
                    <a:pt x="1544979" y="1925431"/>
                  </a:lnTo>
                  <a:lnTo>
                    <a:pt x="1595279" y="1924379"/>
                  </a:lnTo>
                  <a:lnTo>
                    <a:pt x="1645539" y="1923288"/>
                  </a:lnTo>
                  <a:lnTo>
                    <a:pt x="1696881" y="1924491"/>
                  </a:lnTo>
                  <a:lnTo>
                    <a:pt x="1748286" y="1925537"/>
                  </a:lnTo>
                  <a:lnTo>
                    <a:pt x="1799740" y="1926486"/>
                  </a:lnTo>
                  <a:lnTo>
                    <a:pt x="1851231" y="1927399"/>
                  </a:lnTo>
                  <a:lnTo>
                    <a:pt x="1902747" y="1928334"/>
                  </a:lnTo>
                  <a:lnTo>
                    <a:pt x="1954276" y="1929352"/>
                  </a:lnTo>
                  <a:lnTo>
                    <a:pt x="2005804" y="1930513"/>
                  </a:lnTo>
                  <a:lnTo>
                    <a:pt x="2057320" y="1931876"/>
                  </a:lnTo>
                  <a:lnTo>
                    <a:pt x="2108811" y="1933503"/>
                  </a:lnTo>
                  <a:lnTo>
                    <a:pt x="2160265" y="1935452"/>
                  </a:lnTo>
                  <a:lnTo>
                    <a:pt x="2211670" y="1937785"/>
                  </a:lnTo>
                  <a:lnTo>
                    <a:pt x="2263013" y="1940560"/>
                  </a:lnTo>
                  <a:lnTo>
                    <a:pt x="2314066" y="1945384"/>
                  </a:lnTo>
                  <a:lnTo>
                    <a:pt x="2365351" y="1952934"/>
                  </a:lnTo>
                  <a:lnTo>
                    <a:pt x="2416791" y="1962544"/>
                  </a:lnTo>
                  <a:lnTo>
                    <a:pt x="2468308" y="1973548"/>
                  </a:lnTo>
                  <a:lnTo>
                    <a:pt x="2519825" y="1985277"/>
                  </a:lnTo>
                  <a:lnTo>
                    <a:pt x="2571265" y="1997067"/>
                  </a:lnTo>
                  <a:lnTo>
                    <a:pt x="2622550" y="2008249"/>
                  </a:lnTo>
                  <a:lnTo>
                    <a:pt x="2673604" y="2018157"/>
                  </a:lnTo>
                  <a:lnTo>
                    <a:pt x="2721459" y="2037498"/>
                  </a:lnTo>
                  <a:lnTo>
                    <a:pt x="2770292" y="2055520"/>
                  </a:lnTo>
                  <a:lnTo>
                    <a:pt x="2819878" y="2072366"/>
                  </a:lnTo>
                  <a:lnTo>
                    <a:pt x="2869993" y="2088181"/>
                  </a:lnTo>
                  <a:lnTo>
                    <a:pt x="2920411" y="2103109"/>
                  </a:lnTo>
                  <a:lnTo>
                    <a:pt x="2970909" y="2117294"/>
                  </a:lnTo>
                  <a:lnTo>
                    <a:pt x="3021260" y="2130881"/>
                  </a:lnTo>
                  <a:lnTo>
                    <a:pt x="3071241" y="2144014"/>
                  </a:lnTo>
                  <a:lnTo>
                    <a:pt x="3119012" y="2165326"/>
                  </a:lnTo>
                  <a:lnTo>
                    <a:pt x="3164808" y="2180209"/>
                  </a:lnTo>
                  <a:lnTo>
                    <a:pt x="3211508" y="2192520"/>
                  </a:lnTo>
                  <a:lnTo>
                    <a:pt x="3261995" y="2206117"/>
                  </a:lnTo>
                  <a:lnTo>
                    <a:pt x="3315422" y="2221003"/>
                  </a:lnTo>
                  <a:lnTo>
                    <a:pt x="3366857" y="2234657"/>
                  </a:lnTo>
                  <a:lnTo>
                    <a:pt x="3417293" y="2247105"/>
                  </a:lnTo>
                  <a:lnTo>
                    <a:pt x="3467721" y="2258372"/>
                  </a:lnTo>
                  <a:lnTo>
                    <a:pt x="3519136" y="2268487"/>
                  </a:lnTo>
                  <a:lnTo>
                    <a:pt x="3572531" y="2277476"/>
                  </a:lnTo>
                  <a:lnTo>
                    <a:pt x="3628898" y="2285365"/>
                  </a:lnTo>
                  <a:lnTo>
                    <a:pt x="3674145" y="2299933"/>
                  </a:lnTo>
                  <a:lnTo>
                    <a:pt x="3718661" y="2312240"/>
                  </a:lnTo>
                  <a:lnTo>
                    <a:pt x="3762537" y="2325022"/>
                  </a:lnTo>
                  <a:lnTo>
                    <a:pt x="3805864" y="2341017"/>
                  </a:lnTo>
                  <a:lnTo>
                    <a:pt x="3848735" y="2362962"/>
                  </a:lnTo>
                  <a:lnTo>
                    <a:pt x="3892446" y="2393769"/>
                  </a:lnTo>
                  <a:lnTo>
                    <a:pt x="3932065" y="2429928"/>
                  </a:lnTo>
                  <a:lnTo>
                    <a:pt x="3968622" y="2469911"/>
                  </a:lnTo>
                  <a:lnTo>
                    <a:pt x="4003148" y="2512191"/>
                  </a:lnTo>
                  <a:lnTo>
                    <a:pt x="4036671" y="2555240"/>
                  </a:lnTo>
                  <a:lnTo>
                    <a:pt x="4070223" y="2597531"/>
                  </a:lnTo>
                  <a:lnTo>
                    <a:pt x="4092928" y="2620587"/>
                  </a:lnTo>
                  <a:lnTo>
                    <a:pt x="4117466" y="2642346"/>
                  </a:lnTo>
                  <a:lnTo>
                    <a:pt x="4140196" y="2665414"/>
                  </a:lnTo>
                  <a:lnTo>
                    <a:pt x="4176257" y="2735689"/>
                  </a:lnTo>
                  <a:lnTo>
                    <a:pt x="4192300" y="2778906"/>
                  </a:lnTo>
                  <a:lnTo>
                    <a:pt x="4206392" y="2822372"/>
                  </a:lnTo>
                  <a:lnTo>
                    <a:pt x="4219326" y="2866412"/>
                  </a:lnTo>
                  <a:lnTo>
                    <a:pt x="4231894" y="2911348"/>
                  </a:lnTo>
                  <a:lnTo>
                    <a:pt x="4239867" y="2939244"/>
                  </a:lnTo>
                  <a:lnTo>
                    <a:pt x="4249483" y="2970403"/>
                  </a:lnTo>
                  <a:lnTo>
                    <a:pt x="4257575" y="2995751"/>
                  </a:lnTo>
                  <a:lnTo>
                    <a:pt x="4260977" y="3006217"/>
                  </a:lnTo>
                  <a:lnTo>
                    <a:pt x="4257807" y="3047212"/>
                  </a:lnTo>
                  <a:lnTo>
                    <a:pt x="4253722" y="3097577"/>
                  </a:lnTo>
                  <a:lnTo>
                    <a:pt x="4245992" y="3149252"/>
                  </a:lnTo>
                  <a:lnTo>
                    <a:pt x="4231894" y="3194177"/>
                  </a:lnTo>
                  <a:lnTo>
                    <a:pt x="4208101" y="3235188"/>
                  </a:lnTo>
                  <a:lnTo>
                    <a:pt x="4177459" y="3272128"/>
                  </a:lnTo>
                  <a:lnTo>
                    <a:pt x="4141258" y="3305137"/>
                  </a:lnTo>
                  <a:lnTo>
                    <a:pt x="4100786" y="3334358"/>
                  </a:lnTo>
                  <a:lnTo>
                    <a:pt x="4057331" y="3359933"/>
                  </a:lnTo>
                  <a:lnTo>
                    <a:pt x="4012184" y="3382005"/>
                  </a:lnTo>
                  <a:lnTo>
                    <a:pt x="3966631" y="3400715"/>
                  </a:lnTo>
                  <a:lnTo>
                    <a:pt x="3921963" y="3416205"/>
                  </a:lnTo>
                  <a:lnTo>
                    <a:pt x="3879469" y="3428619"/>
                  </a:lnTo>
                  <a:lnTo>
                    <a:pt x="3836865" y="3452743"/>
                  </a:lnTo>
                  <a:lnTo>
                    <a:pt x="3792464" y="3469992"/>
                  </a:lnTo>
                  <a:lnTo>
                    <a:pt x="3746631" y="3481933"/>
                  </a:lnTo>
                  <a:lnTo>
                    <a:pt x="3699728" y="3490135"/>
                  </a:lnTo>
                  <a:lnTo>
                    <a:pt x="3652122" y="3496167"/>
                  </a:lnTo>
                  <a:lnTo>
                    <a:pt x="3604175" y="3501597"/>
                  </a:lnTo>
                  <a:lnTo>
                    <a:pt x="3556254" y="3507994"/>
                  </a:lnTo>
                  <a:lnTo>
                    <a:pt x="3503772" y="3507450"/>
                  </a:lnTo>
                  <a:lnTo>
                    <a:pt x="3451587" y="3507037"/>
                  </a:lnTo>
                  <a:lnTo>
                    <a:pt x="3399683" y="3506732"/>
                  </a:lnTo>
                  <a:lnTo>
                    <a:pt x="3348046" y="3506513"/>
                  </a:lnTo>
                  <a:lnTo>
                    <a:pt x="3296661" y="3506357"/>
                  </a:lnTo>
                  <a:lnTo>
                    <a:pt x="3245514" y="3506241"/>
                  </a:lnTo>
                  <a:lnTo>
                    <a:pt x="3194589" y="3506145"/>
                  </a:lnTo>
                  <a:lnTo>
                    <a:pt x="3143874" y="3506044"/>
                  </a:lnTo>
                  <a:lnTo>
                    <a:pt x="3093352" y="3505917"/>
                  </a:lnTo>
                  <a:lnTo>
                    <a:pt x="3043010" y="3505741"/>
                  </a:lnTo>
                  <a:lnTo>
                    <a:pt x="2992833" y="3505494"/>
                  </a:lnTo>
                  <a:lnTo>
                    <a:pt x="2942806" y="3505154"/>
                  </a:lnTo>
                  <a:lnTo>
                    <a:pt x="2892914" y="3504697"/>
                  </a:lnTo>
                  <a:lnTo>
                    <a:pt x="2843144" y="3504102"/>
                  </a:lnTo>
                  <a:lnTo>
                    <a:pt x="2793481" y="3503346"/>
                  </a:lnTo>
                  <a:lnTo>
                    <a:pt x="2743909" y="3502407"/>
                  </a:lnTo>
                  <a:lnTo>
                    <a:pt x="2694416" y="3501263"/>
                  </a:lnTo>
                  <a:lnTo>
                    <a:pt x="2644985" y="3499890"/>
                  </a:lnTo>
                  <a:lnTo>
                    <a:pt x="2595602" y="3498266"/>
                  </a:lnTo>
                  <a:lnTo>
                    <a:pt x="2546253" y="3496370"/>
                  </a:lnTo>
                  <a:lnTo>
                    <a:pt x="2496924" y="3494179"/>
                  </a:lnTo>
                  <a:lnTo>
                    <a:pt x="2447599" y="3491669"/>
                  </a:lnTo>
                  <a:lnTo>
                    <a:pt x="2398265" y="3488820"/>
                  </a:lnTo>
                  <a:lnTo>
                    <a:pt x="2348906" y="3485608"/>
                  </a:lnTo>
                  <a:lnTo>
                    <a:pt x="2299508" y="3482011"/>
                  </a:lnTo>
                  <a:lnTo>
                    <a:pt x="2250056" y="3478007"/>
                  </a:lnTo>
                  <a:lnTo>
                    <a:pt x="2200537" y="3473573"/>
                  </a:lnTo>
                  <a:lnTo>
                    <a:pt x="2150935" y="3468687"/>
                  </a:lnTo>
                  <a:lnTo>
                    <a:pt x="2101235" y="3463326"/>
                  </a:lnTo>
                  <a:lnTo>
                    <a:pt x="2051424" y="3457468"/>
                  </a:lnTo>
                  <a:lnTo>
                    <a:pt x="2001487" y="3451091"/>
                  </a:lnTo>
                  <a:lnTo>
                    <a:pt x="1951408" y="3444172"/>
                  </a:lnTo>
                  <a:lnTo>
                    <a:pt x="1901174" y="3436688"/>
                  </a:lnTo>
                  <a:lnTo>
                    <a:pt x="1850771" y="3428619"/>
                  </a:lnTo>
                  <a:lnTo>
                    <a:pt x="1800441" y="3419395"/>
                  </a:lnTo>
                  <a:lnTo>
                    <a:pt x="1750365" y="3408760"/>
                  </a:lnTo>
                  <a:lnTo>
                    <a:pt x="1700519" y="3396865"/>
                  </a:lnTo>
                  <a:lnTo>
                    <a:pt x="1650878" y="3383859"/>
                  </a:lnTo>
                  <a:lnTo>
                    <a:pt x="1601418" y="3369890"/>
                  </a:lnTo>
                  <a:lnTo>
                    <a:pt x="1552114" y="3355110"/>
                  </a:lnTo>
                  <a:lnTo>
                    <a:pt x="1502942" y="3339667"/>
                  </a:lnTo>
                  <a:lnTo>
                    <a:pt x="1453878" y="3323712"/>
                  </a:lnTo>
                  <a:lnTo>
                    <a:pt x="1404896" y="3307394"/>
                  </a:lnTo>
                  <a:lnTo>
                    <a:pt x="1355973" y="3290862"/>
                  </a:lnTo>
                  <a:lnTo>
                    <a:pt x="1307084" y="3274266"/>
                  </a:lnTo>
                  <a:lnTo>
                    <a:pt x="1258204" y="3257756"/>
                  </a:lnTo>
                  <a:lnTo>
                    <a:pt x="1209309" y="3241481"/>
                  </a:lnTo>
                  <a:lnTo>
                    <a:pt x="1160374" y="3225592"/>
                  </a:lnTo>
                  <a:lnTo>
                    <a:pt x="1111376" y="3210237"/>
                  </a:lnTo>
                  <a:lnTo>
                    <a:pt x="1062289" y="3195567"/>
                  </a:lnTo>
                  <a:lnTo>
                    <a:pt x="1013089" y="3181730"/>
                  </a:lnTo>
                  <a:lnTo>
                    <a:pt x="963752" y="3168878"/>
                  </a:lnTo>
                  <a:lnTo>
                    <a:pt x="914253" y="3157158"/>
                  </a:lnTo>
                  <a:lnTo>
                    <a:pt x="864567" y="3146721"/>
                  </a:lnTo>
                  <a:lnTo>
                    <a:pt x="814671" y="3137717"/>
                  </a:lnTo>
                  <a:lnTo>
                    <a:pt x="764540" y="3130296"/>
                  </a:lnTo>
                  <a:lnTo>
                    <a:pt x="753403" y="3126696"/>
                  </a:lnTo>
                  <a:lnTo>
                    <a:pt x="704988" y="3107281"/>
                  </a:lnTo>
                  <a:lnTo>
                    <a:pt x="690816" y="3098641"/>
                  </a:lnTo>
                  <a:lnTo>
                    <a:pt x="676358" y="3090334"/>
                  </a:lnTo>
                  <a:lnTo>
                    <a:pt x="611375" y="3067679"/>
                  </a:lnTo>
                  <a:lnTo>
                    <a:pt x="561740" y="3053618"/>
                  </a:lnTo>
                  <a:lnTo>
                    <a:pt x="512322" y="3040876"/>
                  </a:lnTo>
                  <a:lnTo>
                    <a:pt x="463184" y="3028697"/>
                  </a:lnTo>
                  <a:lnTo>
                    <a:pt x="414391" y="3016328"/>
                  </a:lnTo>
                  <a:lnTo>
                    <a:pt x="366006" y="3003013"/>
                  </a:lnTo>
                  <a:lnTo>
                    <a:pt x="318095" y="2987999"/>
                  </a:lnTo>
                  <a:lnTo>
                    <a:pt x="270721" y="2970531"/>
                  </a:lnTo>
                  <a:lnTo>
                    <a:pt x="223947" y="2949853"/>
                  </a:lnTo>
                  <a:lnTo>
                    <a:pt x="177839" y="2925212"/>
                  </a:lnTo>
                  <a:lnTo>
                    <a:pt x="132461" y="2895854"/>
                  </a:lnTo>
                  <a:lnTo>
                    <a:pt x="107593" y="2850720"/>
                  </a:lnTo>
                  <a:lnTo>
                    <a:pt x="89685" y="2804917"/>
                  </a:lnTo>
                  <a:lnTo>
                    <a:pt x="76533" y="2758344"/>
                  </a:lnTo>
                  <a:lnTo>
                    <a:pt x="65931" y="2710904"/>
                  </a:lnTo>
                  <a:lnTo>
                    <a:pt x="55675" y="2662497"/>
                  </a:lnTo>
                  <a:lnTo>
                    <a:pt x="43561" y="2613025"/>
                  </a:lnTo>
                  <a:lnTo>
                    <a:pt x="22020" y="2544905"/>
                  </a:lnTo>
                  <a:lnTo>
                    <a:pt x="10302" y="2507646"/>
                  </a:lnTo>
                  <a:lnTo>
                    <a:pt x="4323" y="2488152"/>
                  </a:lnTo>
                  <a:lnTo>
                    <a:pt x="0" y="2473325"/>
                  </a:lnTo>
                  <a:lnTo>
                    <a:pt x="887" y="2472138"/>
                  </a:lnTo>
                  <a:lnTo>
                    <a:pt x="4810" y="2476595"/>
                  </a:lnTo>
                  <a:lnTo>
                    <a:pt x="9947" y="2483290"/>
                  </a:lnTo>
                  <a:lnTo>
                    <a:pt x="14478" y="2488819"/>
                  </a:lnTo>
                  <a:close/>
                </a:path>
              </a:pathLst>
            </a:custGeom>
            <a:ln w="9144">
              <a:solidFill>
                <a:srgbClr val="000000"/>
              </a:solidFill>
            </a:ln>
          </p:spPr>
          <p:txBody>
            <a:bodyPr wrap="square" lIns="0" tIns="0" rIns="0" bIns="0" rtlCol="0"/>
            <a:lstStyle/>
            <a:p>
              <a:endParaRPr/>
            </a:p>
          </p:txBody>
        </p:sp>
      </p:grpSp>
      <p:sp>
        <p:nvSpPr>
          <p:cNvPr id="13" name="object 13"/>
          <p:cNvSpPr txBox="1"/>
          <p:nvPr/>
        </p:nvSpPr>
        <p:spPr>
          <a:xfrm>
            <a:off x="627380" y="986154"/>
            <a:ext cx="7700645" cy="1627505"/>
          </a:xfrm>
          <a:prstGeom prst="rect">
            <a:avLst/>
          </a:prstGeom>
        </p:spPr>
        <p:txBody>
          <a:bodyPr vert="horz" wrap="square" lIns="0" tIns="53975" rIns="0" bIns="0" rtlCol="0">
            <a:spAutoFit/>
          </a:bodyPr>
          <a:lstStyle/>
          <a:p>
            <a:pPr marL="281940" marR="5080" indent="-269875">
              <a:lnSpc>
                <a:spcPts val="2590"/>
              </a:lnSpc>
              <a:spcBef>
                <a:spcPts val="425"/>
              </a:spcBef>
              <a:buClr>
                <a:srgbClr val="993300"/>
              </a:buClr>
              <a:buSzPct val="110416"/>
              <a:buFont typeface="Wingdings"/>
              <a:buChar char=""/>
              <a:tabLst>
                <a:tab pos="281940" algn="l"/>
              </a:tabLst>
            </a:pPr>
            <a:r>
              <a:rPr sz="2400" dirty="0">
                <a:latin typeface="Calibri Light"/>
                <a:cs typeface="Calibri Light"/>
              </a:rPr>
              <a:t>A</a:t>
            </a:r>
            <a:r>
              <a:rPr sz="2400" spc="-40" dirty="0">
                <a:latin typeface="Calibri Light"/>
                <a:cs typeface="Calibri Light"/>
              </a:rPr>
              <a:t> </a:t>
            </a:r>
            <a:r>
              <a:rPr sz="2400" dirty="0">
                <a:solidFill>
                  <a:srgbClr val="3366FF"/>
                </a:solidFill>
                <a:latin typeface="Calibri Light"/>
                <a:cs typeface="Calibri Light"/>
              </a:rPr>
              <a:t>directory</a:t>
            </a:r>
            <a:r>
              <a:rPr sz="2400" spc="-20" dirty="0">
                <a:solidFill>
                  <a:srgbClr val="3366FF"/>
                </a:solidFill>
                <a:latin typeface="Calibri Light"/>
                <a:cs typeface="Calibri Light"/>
              </a:rPr>
              <a:t> </a:t>
            </a:r>
            <a:r>
              <a:rPr sz="2400" dirty="0">
                <a:solidFill>
                  <a:srgbClr val="3366FF"/>
                </a:solidFill>
                <a:latin typeface="Calibri Light"/>
                <a:cs typeface="Calibri Light"/>
              </a:rPr>
              <a:t>structure</a:t>
            </a:r>
            <a:r>
              <a:rPr sz="2400" spc="-45" dirty="0">
                <a:solidFill>
                  <a:srgbClr val="3366FF"/>
                </a:solidFill>
                <a:latin typeface="Calibri Light"/>
                <a:cs typeface="Calibri Light"/>
              </a:rPr>
              <a:t> </a:t>
            </a:r>
            <a:r>
              <a:rPr sz="2400" dirty="0">
                <a:latin typeface="Calibri Light"/>
                <a:cs typeface="Calibri Light"/>
              </a:rPr>
              <a:t>(per</a:t>
            </a:r>
            <a:r>
              <a:rPr sz="2400" spc="-30" dirty="0">
                <a:latin typeface="Calibri Light"/>
                <a:cs typeface="Calibri Light"/>
              </a:rPr>
              <a:t> </a:t>
            </a:r>
            <a:r>
              <a:rPr sz="2400" dirty="0">
                <a:latin typeface="Calibri Light"/>
                <a:cs typeface="Calibri Light"/>
              </a:rPr>
              <a:t>file</a:t>
            </a:r>
            <a:r>
              <a:rPr sz="2400" spc="-50" dirty="0">
                <a:latin typeface="Calibri Light"/>
                <a:cs typeface="Calibri Light"/>
              </a:rPr>
              <a:t> </a:t>
            </a:r>
            <a:r>
              <a:rPr sz="2400" dirty="0">
                <a:latin typeface="Calibri Light"/>
                <a:cs typeface="Calibri Light"/>
              </a:rPr>
              <a:t>system)</a:t>
            </a:r>
            <a:r>
              <a:rPr sz="2400" spc="-25" dirty="0">
                <a:latin typeface="Calibri Light"/>
                <a:cs typeface="Calibri Light"/>
              </a:rPr>
              <a:t> </a:t>
            </a:r>
            <a:r>
              <a:rPr sz="2400" dirty="0">
                <a:latin typeface="Calibri Light"/>
                <a:cs typeface="Calibri Light"/>
              </a:rPr>
              <a:t>is</a:t>
            </a:r>
            <a:r>
              <a:rPr sz="2400" spc="-30" dirty="0">
                <a:latin typeface="Calibri Light"/>
                <a:cs typeface="Calibri Light"/>
              </a:rPr>
              <a:t> </a:t>
            </a:r>
            <a:r>
              <a:rPr sz="2400" dirty="0">
                <a:latin typeface="Calibri Light"/>
                <a:cs typeface="Calibri Light"/>
              </a:rPr>
              <a:t>used</a:t>
            </a:r>
            <a:r>
              <a:rPr sz="2400" spc="-20" dirty="0">
                <a:latin typeface="Calibri Light"/>
                <a:cs typeface="Calibri Light"/>
              </a:rPr>
              <a:t> </a:t>
            </a:r>
            <a:r>
              <a:rPr sz="2400" dirty="0">
                <a:latin typeface="Calibri Light"/>
                <a:cs typeface="Calibri Light"/>
              </a:rPr>
              <a:t>to</a:t>
            </a:r>
            <a:r>
              <a:rPr sz="2400" spc="-45" dirty="0">
                <a:latin typeface="Calibri Light"/>
                <a:cs typeface="Calibri Light"/>
              </a:rPr>
              <a:t> </a:t>
            </a:r>
            <a:r>
              <a:rPr sz="2400" dirty="0">
                <a:latin typeface="Calibri Light"/>
                <a:cs typeface="Calibri Light"/>
              </a:rPr>
              <a:t>organize</a:t>
            </a:r>
            <a:r>
              <a:rPr sz="2400" spc="-25" dirty="0">
                <a:latin typeface="Calibri Light"/>
                <a:cs typeface="Calibri Light"/>
              </a:rPr>
              <a:t> the </a:t>
            </a:r>
            <a:r>
              <a:rPr sz="2400" spc="-10" dirty="0">
                <a:latin typeface="Calibri Light"/>
                <a:cs typeface="Calibri Light"/>
              </a:rPr>
              <a:t>files</a:t>
            </a:r>
            <a:endParaRPr sz="2400">
              <a:latin typeface="Calibri Light"/>
              <a:cs typeface="Calibri Light"/>
            </a:endParaRPr>
          </a:p>
          <a:p>
            <a:pPr>
              <a:lnSpc>
                <a:spcPct val="100000"/>
              </a:lnSpc>
              <a:spcBef>
                <a:spcPts val="2014"/>
              </a:spcBef>
            </a:pPr>
            <a:endParaRPr sz="2400">
              <a:latin typeface="Calibri Light"/>
              <a:cs typeface="Calibri Light"/>
            </a:endParaRPr>
          </a:p>
          <a:p>
            <a:pPr marL="761365">
              <a:lnSpc>
                <a:spcPct val="100000"/>
              </a:lnSpc>
              <a:spcBef>
                <a:spcPts val="5"/>
              </a:spcBef>
            </a:pPr>
            <a:r>
              <a:rPr sz="1800" spc="-10" dirty="0">
                <a:latin typeface="Arial"/>
                <a:cs typeface="Arial"/>
              </a:rPr>
              <a:t>Directory</a:t>
            </a:r>
            <a:endParaRPr sz="1800">
              <a:latin typeface="Arial"/>
              <a:cs typeface="Arial"/>
            </a:endParaRPr>
          </a:p>
        </p:txBody>
      </p:sp>
      <p:sp>
        <p:nvSpPr>
          <p:cNvPr id="16" name="object 16"/>
          <p:cNvSpPr txBox="1">
            <a:spLocks noGrp="1"/>
          </p:cNvSpPr>
          <p:nvPr>
            <p:ph type="dt" sz="half" idx="4294967295"/>
          </p:nvPr>
        </p:nvSpPr>
        <p:spPr>
          <a:xfrm>
            <a:off x="6684391" y="6631730"/>
            <a:ext cx="2323465" cy="167004"/>
          </a:xfrm>
          <a:prstGeom prst="rect">
            <a:avLst/>
          </a:prstGeom>
        </p:spPr>
        <p:txBody>
          <a:bodyPr vert="horz" wrap="square" lIns="0" tIns="0" rIns="0" bIns="0" rtlCol="0">
            <a:spAutoFit/>
          </a:bodyPr>
          <a:lstStyle/>
          <a:p>
            <a:pPr marL="12700">
              <a:lnSpc>
                <a:spcPct val="100000"/>
              </a:lnSpc>
            </a:pPr>
            <a:r>
              <a:rPr dirty="0"/>
              <a:t>Silberschatz,</a:t>
            </a:r>
            <a:r>
              <a:rPr spc="-40" dirty="0"/>
              <a:t> </a:t>
            </a:r>
            <a:r>
              <a:rPr dirty="0"/>
              <a:t>Galvin</a:t>
            </a:r>
            <a:r>
              <a:rPr spc="-45" dirty="0"/>
              <a:t> </a:t>
            </a:r>
            <a:r>
              <a:rPr dirty="0"/>
              <a:t>and</a:t>
            </a:r>
            <a:r>
              <a:rPr spc="-20" dirty="0"/>
              <a:t> </a:t>
            </a:r>
            <a:r>
              <a:rPr dirty="0"/>
              <a:t>Gagne</a:t>
            </a:r>
            <a:r>
              <a:rPr spc="-25" dirty="0"/>
              <a:t> </a:t>
            </a:r>
            <a:r>
              <a:rPr spc="-20" dirty="0"/>
              <a:t>©2018</a:t>
            </a:r>
          </a:p>
        </p:txBody>
      </p:sp>
      <p:sp>
        <p:nvSpPr>
          <p:cNvPr id="17" name="object 17"/>
          <p:cNvSpPr txBox="1">
            <a:spLocks noGrp="1"/>
          </p:cNvSpPr>
          <p:nvPr>
            <p:ph type="sldNum" sz="quarter" idx="4294967295"/>
          </p:nvPr>
        </p:nvSpPr>
        <p:spPr>
          <a:xfrm>
            <a:off x="4310253" y="6657028"/>
            <a:ext cx="379095" cy="167004"/>
          </a:xfrm>
          <a:prstGeom prst="rect">
            <a:avLst/>
          </a:prstGeom>
        </p:spPr>
        <p:txBody>
          <a:bodyPr vert="horz" wrap="square" lIns="0" tIns="0" rIns="0" bIns="0" rtlCol="0">
            <a:spAutoFit/>
          </a:bodyPr>
          <a:lstStyle/>
          <a:p>
            <a:pPr marL="12700">
              <a:lnSpc>
                <a:spcPct val="100000"/>
              </a:lnSpc>
            </a:pPr>
            <a:r>
              <a:rPr spc="-10" dirty="0"/>
              <a:t>13.</a:t>
            </a:r>
            <a:fld id="{81D60167-4931-47E6-BA6A-407CBD079E47}" type="slidenum">
              <a:rPr spc="-10" dirty="0"/>
              <a:t>139</a:t>
            </a:fld>
            <a:endParaRPr spc="-10" dirty="0"/>
          </a:p>
        </p:txBody>
      </p:sp>
      <p:sp>
        <p:nvSpPr>
          <p:cNvPr id="18" name="object 18"/>
          <p:cNvSpPr txBox="1">
            <a:spLocks noGrp="1"/>
          </p:cNvSpPr>
          <p:nvPr>
            <p:ph type="ftr" sz="quarter" idx="4294967295"/>
          </p:nvPr>
        </p:nvSpPr>
        <p:spPr>
          <a:xfrm>
            <a:off x="264668" y="6664103"/>
            <a:ext cx="2545715" cy="167640"/>
          </a:xfrm>
          <a:prstGeom prst="rect">
            <a:avLst/>
          </a:prstGeom>
        </p:spPr>
        <p:txBody>
          <a:bodyPr vert="horz" wrap="square" lIns="0" tIns="635" rIns="0" bIns="0" rtlCol="0">
            <a:spAutoFit/>
          </a:bodyPr>
          <a:lstStyle/>
          <a:p>
            <a:pPr marL="12700">
              <a:lnSpc>
                <a:spcPct val="100000"/>
              </a:lnSpc>
              <a:spcBef>
                <a:spcPts val="5"/>
              </a:spcBef>
            </a:pPr>
            <a:r>
              <a:rPr dirty="0"/>
              <a:t>Operating</a:t>
            </a:r>
            <a:r>
              <a:rPr spc="-20" dirty="0"/>
              <a:t> </a:t>
            </a:r>
            <a:r>
              <a:rPr dirty="0"/>
              <a:t>System</a:t>
            </a:r>
            <a:r>
              <a:rPr spc="-20" dirty="0"/>
              <a:t> </a:t>
            </a:r>
            <a:r>
              <a:rPr dirty="0"/>
              <a:t>Concepts</a:t>
            </a:r>
            <a:r>
              <a:rPr spc="-10" dirty="0"/>
              <a:t> </a:t>
            </a:r>
            <a:r>
              <a:rPr dirty="0"/>
              <a:t>–</a:t>
            </a:r>
            <a:r>
              <a:rPr spc="-25" dirty="0"/>
              <a:t> </a:t>
            </a:r>
            <a:r>
              <a:rPr dirty="0"/>
              <a:t>10</a:t>
            </a:r>
            <a:r>
              <a:rPr sz="975" baseline="25641" dirty="0"/>
              <a:t>th</a:t>
            </a:r>
            <a:r>
              <a:rPr sz="975" spc="104" baseline="25641" dirty="0"/>
              <a:t> </a:t>
            </a:r>
            <a:r>
              <a:rPr sz="1000" spc="-10" dirty="0"/>
              <a:t>Edition</a:t>
            </a:r>
            <a:endParaRPr sz="1000"/>
          </a:p>
        </p:txBody>
      </p:sp>
      <p:sp>
        <p:nvSpPr>
          <p:cNvPr id="14" name="object 14"/>
          <p:cNvSpPr txBox="1"/>
          <p:nvPr/>
        </p:nvSpPr>
        <p:spPr>
          <a:xfrm>
            <a:off x="1514602" y="4219447"/>
            <a:ext cx="507365" cy="299720"/>
          </a:xfrm>
          <a:prstGeom prst="rect">
            <a:avLst/>
          </a:prstGeom>
        </p:spPr>
        <p:txBody>
          <a:bodyPr vert="horz" wrap="square" lIns="0" tIns="12700" rIns="0" bIns="0" rtlCol="0">
            <a:spAutoFit/>
          </a:bodyPr>
          <a:lstStyle/>
          <a:p>
            <a:pPr marL="12700">
              <a:lnSpc>
                <a:spcPct val="100000"/>
              </a:lnSpc>
              <a:spcBef>
                <a:spcPts val="100"/>
              </a:spcBef>
            </a:pPr>
            <a:r>
              <a:rPr sz="1800" spc="-10" dirty="0">
                <a:latin typeface="Arial"/>
                <a:cs typeface="Arial"/>
              </a:rPr>
              <a:t>Files</a:t>
            </a:r>
            <a:endParaRPr sz="1800">
              <a:latin typeface="Arial"/>
              <a:cs typeface="Arial"/>
            </a:endParaRPr>
          </a:p>
        </p:txBody>
      </p:sp>
      <p:sp>
        <p:nvSpPr>
          <p:cNvPr id="15" name="object 15"/>
          <p:cNvSpPr txBox="1"/>
          <p:nvPr/>
        </p:nvSpPr>
        <p:spPr>
          <a:xfrm>
            <a:off x="1327150" y="5629147"/>
            <a:ext cx="6753859" cy="391795"/>
          </a:xfrm>
          <a:prstGeom prst="rect">
            <a:avLst/>
          </a:prstGeom>
        </p:spPr>
        <p:txBody>
          <a:bodyPr vert="horz" wrap="square" lIns="0" tIns="12700" rIns="0" bIns="0" rtlCol="0">
            <a:spAutoFit/>
          </a:bodyPr>
          <a:lstStyle/>
          <a:p>
            <a:pPr marL="12700">
              <a:lnSpc>
                <a:spcPct val="100000"/>
              </a:lnSpc>
              <a:spcBef>
                <a:spcPts val="100"/>
              </a:spcBef>
            </a:pPr>
            <a:r>
              <a:rPr sz="2400" dirty="0">
                <a:solidFill>
                  <a:srgbClr val="00AF50"/>
                </a:solidFill>
                <a:latin typeface="Calibri Light"/>
                <a:cs typeface="Calibri Light"/>
              </a:rPr>
              <a:t>Both</a:t>
            </a:r>
            <a:r>
              <a:rPr sz="2400" spc="-45" dirty="0">
                <a:solidFill>
                  <a:srgbClr val="00AF50"/>
                </a:solidFill>
                <a:latin typeface="Calibri Light"/>
                <a:cs typeface="Calibri Light"/>
              </a:rPr>
              <a:t> </a:t>
            </a:r>
            <a:r>
              <a:rPr sz="2400" dirty="0">
                <a:solidFill>
                  <a:srgbClr val="00AF50"/>
                </a:solidFill>
                <a:latin typeface="Calibri Light"/>
                <a:cs typeface="Calibri Light"/>
              </a:rPr>
              <a:t>the</a:t>
            </a:r>
            <a:r>
              <a:rPr sz="2400" spc="-35" dirty="0">
                <a:solidFill>
                  <a:srgbClr val="00AF50"/>
                </a:solidFill>
                <a:latin typeface="Calibri Light"/>
                <a:cs typeface="Calibri Light"/>
              </a:rPr>
              <a:t> </a:t>
            </a:r>
            <a:r>
              <a:rPr sz="2400" dirty="0">
                <a:solidFill>
                  <a:srgbClr val="00AF50"/>
                </a:solidFill>
                <a:latin typeface="Calibri Light"/>
                <a:cs typeface="Calibri Light"/>
              </a:rPr>
              <a:t>directory</a:t>
            </a:r>
            <a:r>
              <a:rPr sz="2400" spc="-35" dirty="0">
                <a:solidFill>
                  <a:srgbClr val="00AF50"/>
                </a:solidFill>
                <a:latin typeface="Calibri Light"/>
                <a:cs typeface="Calibri Light"/>
              </a:rPr>
              <a:t> </a:t>
            </a:r>
            <a:r>
              <a:rPr sz="2400" dirty="0">
                <a:solidFill>
                  <a:srgbClr val="00AF50"/>
                </a:solidFill>
                <a:latin typeface="Calibri Light"/>
                <a:cs typeface="Calibri Light"/>
              </a:rPr>
              <a:t>structure</a:t>
            </a:r>
            <a:r>
              <a:rPr sz="2400" spc="-45" dirty="0">
                <a:solidFill>
                  <a:srgbClr val="00AF50"/>
                </a:solidFill>
                <a:latin typeface="Calibri Light"/>
                <a:cs typeface="Calibri Light"/>
              </a:rPr>
              <a:t> </a:t>
            </a:r>
            <a:r>
              <a:rPr sz="2400" dirty="0">
                <a:solidFill>
                  <a:srgbClr val="00AF50"/>
                </a:solidFill>
                <a:latin typeface="Calibri Light"/>
                <a:cs typeface="Calibri Light"/>
              </a:rPr>
              <a:t>and</a:t>
            </a:r>
            <a:r>
              <a:rPr sz="2400" spc="-60" dirty="0">
                <a:solidFill>
                  <a:srgbClr val="00AF50"/>
                </a:solidFill>
                <a:latin typeface="Calibri Light"/>
                <a:cs typeface="Calibri Light"/>
              </a:rPr>
              <a:t> </a:t>
            </a:r>
            <a:r>
              <a:rPr sz="2400" dirty="0">
                <a:solidFill>
                  <a:srgbClr val="00AF50"/>
                </a:solidFill>
                <a:latin typeface="Calibri Light"/>
                <a:cs typeface="Calibri Light"/>
              </a:rPr>
              <a:t>the</a:t>
            </a:r>
            <a:r>
              <a:rPr sz="2400" spc="-30" dirty="0">
                <a:solidFill>
                  <a:srgbClr val="00AF50"/>
                </a:solidFill>
                <a:latin typeface="Calibri Light"/>
                <a:cs typeface="Calibri Light"/>
              </a:rPr>
              <a:t> </a:t>
            </a:r>
            <a:r>
              <a:rPr sz="2400" dirty="0">
                <a:solidFill>
                  <a:srgbClr val="00AF50"/>
                </a:solidFill>
                <a:latin typeface="Calibri Light"/>
                <a:cs typeface="Calibri Light"/>
              </a:rPr>
              <a:t>files</a:t>
            </a:r>
            <a:r>
              <a:rPr sz="2400" spc="-60" dirty="0">
                <a:solidFill>
                  <a:srgbClr val="00AF50"/>
                </a:solidFill>
                <a:latin typeface="Calibri Light"/>
                <a:cs typeface="Calibri Light"/>
              </a:rPr>
              <a:t> </a:t>
            </a:r>
            <a:r>
              <a:rPr sz="2400" dirty="0">
                <a:solidFill>
                  <a:srgbClr val="00AF50"/>
                </a:solidFill>
                <a:latin typeface="Calibri Light"/>
                <a:cs typeface="Calibri Light"/>
              </a:rPr>
              <a:t>reside</a:t>
            </a:r>
            <a:r>
              <a:rPr sz="2400" spc="-45" dirty="0">
                <a:solidFill>
                  <a:srgbClr val="00AF50"/>
                </a:solidFill>
                <a:latin typeface="Calibri Light"/>
                <a:cs typeface="Calibri Light"/>
              </a:rPr>
              <a:t> </a:t>
            </a:r>
            <a:r>
              <a:rPr sz="2400" dirty="0">
                <a:solidFill>
                  <a:srgbClr val="00AF50"/>
                </a:solidFill>
                <a:latin typeface="Calibri Light"/>
                <a:cs typeface="Calibri Light"/>
              </a:rPr>
              <a:t>on</a:t>
            </a:r>
            <a:r>
              <a:rPr sz="2400" spc="-45" dirty="0">
                <a:solidFill>
                  <a:srgbClr val="00AF50"/>
                </a:solidFill>
                <a:latin typeface="Calibri Light"/>
                <a:cs typeface="Calibri Light"/>
              </a:rPr>
              <a:t> </a:t>
            </a:r>
            <a:r>
              <a:rPr sz="2400" spc="-20" dirty="0">
                <a:solidFill>
                  <a:srgbClr val="00AF50"/>
                </a:solidFill>
                <a:latin typeface="Calibri Light"/>
                <a:cs typeface="Calibri Light"/>
              </a:rPr>
              <a:t>disk</a:t>
            </a:r>
            <a:endParaRPr sz="2400">
              <a:latin typeface="Calibri Light"/>
              <a:cs typeface="Calibri Light"/>
            </a:endParaRPr>
          </a:p>
        </p:txBody>
      </p:sp>
    </p:spTree>
    <p:extLst>
      <p:ext uri="{BB962C8B-B14F-4D97-AF65-F5344CB8AC3E}">
        <p14:creationId xmlns:p14="http://schemas.microsoft.com/office/powerpoint/2010/main" val="31534641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Title 1"/>
          <p:cNvSpPr>
            <a:spLocks noGrp="1"/>
          </p:cNvSpPr>
          <p:nvPr>
            <p:ph type="title"/>
          </p:nvPr>
        </p:nvSpPr>
        <p:spPr>
          <a:xfrm>
            <a:off x="865188" y="277813"/>
            <a:ext cx="7821612" cy="576262"/>
          </a:xfrm>
        </p:spPr>
        <p:txBody>
          <a:bodyPr/>
          <a:lstStyle/>
          <a:p>
            <a:pPr eaLnBrk="1" hangingPunct="1"/>
            <a:r>
              <a:rPr lang="en-US" altLang="en-US" dirty="0"/>
              <a:t>Priority-based Scheduling</a:t>
            </a:r>
          </a:p>
        </p:txBody>
      </p:sp>
      <p:sp>
        <p:nvSpPr>
          <p:cNvPr id="87042" name="Content Placeholder 2"/>
          <p:cNvSpPr>
            <a:spLocks noGrp="1"/>
          </p:cNvSpPr>
          <p:nvPr>
            <p:ph idx="1"/>
          </p:nvPr>
        </p:nvSpPr>
        <p:spPr>
          <a:xfrm>
            <a:off x="438456" y="854075"/>
            <a:ext cx="8507240" cy="4530725"/>
          </a:xfrm>
        </p:spPr>
        <p:txBody>
          <a:bodyPr/>
          <a:lstStyle/>
          <a:p>
            <a:r>
              <a:rPr lang="en-US" altLang="en-US" dirty="0"/>
              <a:t>For </a:t>
            </a:r>
            <a:r>
              <a:rPr lang="en-US" altLang="en-US" dirty="0">
                <a:solidFill>
                  <a:srgbClr val="FF0000"/>
                </a:solidFill>
              </a:rPr>
              <a:t>real-time</a:t>
            </a:r>
            <a:r>
              <a:rPr lang="en-US" altLang="en-US" dirty="0"/>
              <a:t> </a:t>
            </a:r>
            <a:r>
              <a:rPr lang="en-US" altLang="en-US" dirty="0">
                <a:solidFill>
                  <a:srgbClr val="FF0000"/>
                </a:solidFill>
              </a:rPr>
              <a:t>scheduling</a:t>
            </a:r>
            <a:r>
              <a:rPr lang="en-US" altLang="en-US" dirty="0"/>
              <a:t>, scheduler </a:t>
            </a:r>
            <a:r>
              <a:rPr lang="en-US" altLang="en-US" dirty="0">
                <a:solidFill>
                  <a:srgbClr val="FF0000"/>
                </a:solidFill>
              </a:rPr>
              <a:t>must support preemptive</a:t>
            </a:r>
            <a:r>
              <a:rPr lang="en-US" altLang="en-US" dirty="0"/>
              <a:t>, </a:t>
            </a:r>
            <a:r>
              <a:rPr lang="en-US" altLang="en-US" dirty="0">
                <a:solidFill>
                  <a:srgbClr val="FF0000"/>
                </a:solidFill>
              </a:rPr>
              <a:t>priority-based</a:t>
            </a:r>
            <a:r>
              <a:rPr lang="en-US" altLang="en-US" dirty="0"/>
              <a:t> scheduling</a:t>
            </a:r>
          </a:p>
          <a:p>
            <a:pPr lvl="1"/>
            <a:r>
              <a:rPr lang="en-US" altLang="en-US" dirty="0"/>
              <a:t>But only guarantees soft real-time</a:t>
            </a:r>
          </a:p>
          <a:p>
            <a:pPr lvl="1"/>
            <a:r>
              <a:rPr lang="en-US" altLang="en-US" dirty="0"/>
              <a:t>For hard real-time, must also provide ability to meet deadlines</a:t>
            </a:r>
          </a:p>
          <a:p>
            <a:r>
              <a:rPr lang="en-US" altLang="en-US" dirty="0"/>
              <a:t>Processes have </a:t>
            </a:r>
            <a:r>
              <a:rPr lang="en-US" altLang="en-US" dirty="0">
                <a:solidFill>
                  <a:srgbClr val="FF0000"/>
                </a:solidFill>
              </a:rPr>
              <a:t>new characteristics</a:t>
            </a:r>
            <a:r>
              <a:rPr lang="en-US" altLang="en-US" dirty="0"/>
              <a:t>: </a:t>
            </a:r>
            <a:r>
              <a:rPr lang="en-US" altLang="en-US" dirty="0">
                <a:solidFill>
                  <a:srgbClr val="3366FF"/>
                </a:solidFill>
              </a:rPr>
              <a:t>periodically </a:t>
            </a:r>
            <a:r>
              <a:rPr lang="en-US" altLang="en-US" dirty="0"/>
              <a:t>require CPU at constant intervals</a:t>
            </a:r>
          </a:p>
          <a:p>
            <a:pPr lvl="1"/>
            <a:r>
              <a:rPr lang="en-US" altLang="en-US" dirty="0"/>
              <a:t>Has processing time </a:t>
            </a:r>
            <a:r>
              <a:rPr lang="en-US" altLang="en-US" i="1" dirty="0"/>
              <a:t>t</a:t>
            </a:r>
            <a:r>
              <a:rPr lang="en-US" altLang="en-US" dirty="0"/>
              <a:t>, deadline </a:t>
            </a:r>
            <a:r>
              <a:rPr lang="en-US" altLang="en-US" i="1" dirty="0"/>
              <a:t>d, </a:t>
            </a:r>
            <a:r>
              <a:rPr lang="en-US" altLang="en-US" dirty="0"/>
              <a:t>period </a:t>
            </a:r>
            <a:r>
              <a:rPr lang="en-US" altLang="en-US" i="1" dirty="0"/>
              <a:t>p</a:t>
            </a:r>
          </a:p>
          <a:p>
            <a:pPr lvl="1"/>
            <a:r>
              <a:rPr lang="en-US" altLang="en-US" dirty="0"/>
              <a:t>0 ≤ </a:t>
            </a:r>
            <a:r>
              <a:rPr lang="en-US" altLang="en-US" i="1" dirty="0"/>
              <a:t>t</a:t>
            </a:r>
            <a:r>
              <a:rPr lang="en-US" altLang="en-US" dirty="0"/>
              <a:t> ≤ </a:t>
            </a:r>
            <a:r>
              <a:rPr lang="en-US" altLang="en-US" i="1" dirty="0"/>
              <a:t>d</a:t>
            </a:r>
            <a:r>
              <a:rPr lang="en-US" altLang="en-US" dirty="0"/>
              <a:t> ≤ </a:t>
            </a:r>
            <a:r>
              <a:rPr lang="en-US" altLang="en-US" i="1" dirty="0"/>
              <a:t>p</a:t>
            </a:r>
          </a:p>
          <a:p>
            <a:pPr lvl="1"/>
            <a:r>
              <a:rPr lang="en-US" altLang="en-US" dirty="0">
                <a:solidFill>
                  <a:srgbClr val="3366FF"/>
                </a:solidFill>
              </a:rPr>
              <a:t>Rate</a:t>
            </a:r>
            <a:r>
              <a:rPr lang="en-US" altLang="en-US" dirty="0"/>
              <a:t> of periodic task is 1/</a:t>
            </a:r>
            <a:r>
              <a:rPr lang="en-US" altLang="en-US" i="1" dirty="0"/>
              <a:t>p</a:t>
            </a:r>
            <a:endParaRPr lang="en-US" altLang="en-US" dirty="0"/>
          </a:p>
          <a:p>
            <a:pPr lvl="1"/>
            <a:endParaRPr lang="en-US" altLang="en-US" dirty="0"/>
          </a:p>
          <a:p>
            <a:endParaRPr lang="en-US" altLang="en-US" dirty="0"/>
          </a:p>
          <a:p>
            <a:pPr lvl="1">
              <a:buFont typeface="Monotype Sorts" pitchFamily="-84" charset="2"/>
              <a:buNone/>
            </a:pPr>
            <a:r>
              <a:rPr lang="en-US" altLang="en-US" dirty="0"/>
              <a:t> </a:t>
            </a:r>
          </a:p>
        </p:txBody>
      </p:sp>
      <p:pic>
        <p:nvPicPr>
          <p:cNvPr id="87043"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253124" y="4590256"/>
            <a:ext cx="5319713" cy="1589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8577331"/>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1826" rIns="0" bIns="0" rtlCol="0">
            <a:spAutoFit/>
          </a:bodyPr>
          <a:lstStyle/>
          <a:p>
            <a:pPr marL="2279650">
              <a:lnSpc>
                <a:spcPct val="100000"/>
              </a:lnSpc>
              <a:spcBef>
                <a:spcPts val="100"/>
              </a:spcBef>
            </a:pPr>
            <a:r>
              <a:rPr dirty="0"/>
              <a:t>Disk</a:t>
            </a:r>
            <a:r>
              <a:rPr spc="-40" dirty="0"/>
              <a:t> </a:t>
            </a:r>
            <a:r>
              <a:rPr spc="-10" dirty="0"/>
              <a:t>Structure</a:t>
            </a:r>
          </a:p>
        </p:txBody>
      </p:sp>
      <p:sp>
        <p:nvSpPr>
          <p:cNvPr id="4" name="object 4"/>
          <p:cNvSpPr txBox="1">
            <a:spLocks noGrp="1"/>
          </p:cNvSpPr>
          <p:nvPr>
            <p:ph type="dt" sz="half" idx="4294967295"/>
          </p:nvPr>
        </p:nvSpPr>
        <p:spPr>
          <a:xfrm>
            <a:off x="6684391" y="6631730"/>
            <a:ext cx="2323465" cy="167004"/>
          </a:xfrm>
          <a:prstGeom prst="rect">
            <a:avLst/>
          </a:prstGeom>
        </p:spPr>
        <p:txBody>
          <a:bodyPr vert="horz" wrap="square" lIns="0" tIns="0" rIns="0" bIns="0" rtlCol="0">
            <a:spAutoFit/>
          </a:bodyPr>
          <a:lstStyle/>
          <a:p>
            <a:pPr marL="12700">
              <a:lnSpc>
                <a:spcPct val="100000"/>
              </a:lnSpc>
            </a:pPr>
            <a:r>
              <a:rPr dirty="0"/>
              <a:t>Silberschatz,</a:t>
            </a:r>
            <a:r>
              <a:rPr spc="-40" dirty="0"/>
              <a:t> </a:t>
            </a:r>
            <a:r>
              <a:rPr dirty="0"/>
              <a:t>Galvin</a:t>
            </a:r>
            <a:r>
              <a:rPr spc="-45" dirty="0"/>
              <a:t> </a:t>
            </a:r>
            <a:r>
              <a:rPr dirty="0"/>
              <a:t>and</a:t>
            </a:r>
            <a:r>
              <a:rPr spc="-20" dirty="0"/>
              <a:t> </a:t>
            </a:r>
            <a:r>
              <a:rPr dirty="0"/>
              <a:t>Gagne</a:t>
            </a:r>
            <a:r>
              <a:rPr spc="-25" dirty="0"/>
              <a:t> </a:t>
            </a:r>
            <a:r>
              <a:rPr spc="-20" dirty="0"/>
              <a:t>©2018</a:t>
            </a:r>
          </a:p>
        </p:txBody>
      </p:sp>
      <p:sp>
        <p:nvSpPr>
          <p:cNvPr id="5" name="object 5"/>
          <p:cNvSpPr txBox="1">
            <a:spLocks noGrp="1"/>
          </p:cNvSpPr>
          <p:nvPr>
            <p:ph type="sldNum" sz="quarter" idx="4294967295"/>
          </p:nvPr>
        </p:nvSpPr>
        <p:spPr>
          <a:xfrm>
            <a:off x="4310253" y="6657028"/>
            <a:ext cx="379095" cy="167004"/>
          </a:xfrm>
          <a:prstGeom prst="rect">
            <a:avLst/>
          </a:prstGeom>
        </p:spPr>
        <p:txBody>
          <a:bodyPr vert="horz" wrap="square" lIns="0" tIns="0" rIns="0" bIns="0" rtlCol="0">
            <a:spAutoFit/>
          </a:bodyPr>
          <a:lstStyle/>
          <a:p>
            <a:pPr marL="12700">
              <a:lnSpc>
                <a:spcPct val="100000"/>
              </a:lnSpc>
            </a:pPr>
            <a:r>
              <a:rPr spc="-10" dirty="0"/>
              <a:t>13.</a:t>
            </a:r>
            <a:fld id="{81D60167-4931-47E6-BA6A-407CBD079E47}" type="slidenum">
              <a:rPr spc="-10" dirty="0"/>
              <a:t>140</a:t>
            </a:fld>
            <a:endParaRPr spc="-10" dirty="0"/>
          </a:p>
        </p:txBody>
      </p:sp>
      <p:sp>
        <p:nvSpPr>
          <p:cNvPr id="6" name="object 6"/>
          <p:cNvSpPr txBox="1">
            <a:spLocks noGrp="1"/>
          </p:cNvSpPr>
          <p:nvPr>
            <p:ph type="ftr" sz="quarter" idx="4294967295"/>
          </p:nvPr>
        </p:nvSpPr>
        <p:spPr>
          <a:xfrm>
            <a:off x="264668" y="6664103"/>
            <a:ext cx="2545715" cy="167640"/>
          </a:xfrm>
          <a:prstGeom prst="rect">
            <a:avLst/>
          </a:prstGeom>
        </p:spPr>
        <p:txBody>
          <a:bodyPr vert="horz" wrap="square" lIns="0" tIns="635" rIns="0" bIns="0" rtlCol="0">
            <a:spAutoFit/>
          </a:bodyPr>
          <a:lstStyle/>
          <a:p>
            <a:pPr marL="12700">
              <a:lnSpc>
                <a:spcPct val="100000"/>
              </a:lnSpc>
              <a:spcBef>
                <a:spcPts val="5"/>
              </a:spcBef>
            </a:pPr>
            <a:r>
              <a:rPr dirty="0"/>
              <a:t>Operating</a:t>
            </a:r>
            <a:r>
              <a:rPr spc="-20" dirty="0"/>
              <a:t> </a:t>
            </a:r>
            <a:r>
              <a:rPr dirty="0"/>
              <a:t>System</a:t>
            </a:r>
            <a:r>
              <a:rPr spc="-20" dirty="0"/>
              <a:t> </a:t>
            </a:r>
            <a:r>
              <a:rPr dirty="0"/>
              <a:t>Concepts</a:t>
            </a:r>
            <a:r>
              <a:rPr spc="-10" dirty="0"/>
              <a:t> </a:t>
            </a:r>
            <a:r>
              <a:rPr dirty="0"/>
              <a:t>–</a:t>
            </a:r>
            <a:r>
              <a:rPr spc="-25" dirty="0"/>
              <a:t> </a:t>
            </a:r>
            <a:r>
              <a:rPr dirty="0"/>
              <a:t>10</a:t>
            </a:r>
            <a:r>
              <a:rPr sz="975" baseline="25641" dirty="0"/>
              <a:t>th</a:t>
            </a:r>
            <a:r>
              <a:rPr sz="975" spc="104" baseline="25641" dirty="0"/>
              <a:t> </a:t>
            </a:r>
            <a:r>
              <a:rPr sz="1000" spc="-10" dirty="0"/>
              <a:t>Edition</a:t>
            </a:r>
            <a:endParaRPr sz="1000"/>
          </a:p>
        </p:txBody>
      </p:sp>
      <p:sp>
        <p:nvSpPr>
          <p:cNvPr id="3" name="object 3"/>
          <p:cNvSpPr txBox="1"/>
          <p:nvPr/>
        </p:nvSpPr>
        <p:spPr>
          <a:xfrm>
            <a:off x="466750" y="974216"/>
            <a:ext cx="8219440" cy="4408805"/>
          </a:xfrm>
          <a:prstGeom prst="rect">
            <a:avLst/>
          </a:prstGeom>
        </p:spPr>
        <p:txBody>
          <a:bodyPr vert="horz" wrap="square" lIns="0" tIns="13335" rIns="0" bIns="0" rtlCol="0">
            <a:spAutoFit/>
          </a:bodyPr>
          <a:lstStyle/>
          <a:p>
            <a:pPr marL="280670" indent="-267970">
              <a:lnSpc>
                <a:spcPct val="100000"/>
              </a:lnSpc>
              <a:spcBef>
                <a:spcPts val="105"/>
              </a:spcBef>
              <a:buClr>
                <a:srgbClr val="993300"/>
              </a:buClr>
              <a:buSzPct val="110000"/>
              <a:buFont typeface="Wingdings"/>
              <a:buChar char=""/>
              <a:tabLst>
                <a:tab pos="280670" algn="l"/>
              </a:tabLst>
            </a:pPr>
            <a:r>
              <a:rPr sz="2000" dirty="0">
                <a:latin typeface="Calibri Light"/>
                <a:cs typeface="Calibri Light"/>
              </a:rPr>
              <a:t>A</a:t>
            </a:r>
            <a:r>
              <a:rPr sz="2000" spc="-10" dirty="0">
                <a:latin typeface="Calibri Light"/>
                <a:cs typeface="Calibri Light"/>
              </a:rPr>
              <a:t> </a:t>
            </a:r>
            <a:r>
              <a:rPr sz="2000" dirty="0">
                <a:solidFill>
                  <a:srgbClr val="3366FF"/>
                </a:solidFill>
                <a:latin typeface="Calibri Light"/>
                <a:cs typeface="Calibri Light"/>
              </a:rPr>
              <a:t>drive</a:t>
            </a:r>
            <a:r>
              <a:rPr sz="2000" spc="-30" dirty="0">
                <a:solidFill>
                  <a:srgbClr val="3366FF"/>
                </a:solidFill>
                <a:latin typeface="Calibri Light"/>
                <a:cs typeface="Calibri Light"/>
              </a:rPr>
              <a:t> </a:t>
            </a:r>
            <a:r>
              <a:rPr sz="2000" dirty="0">
                <a:latin typeface="Calibri Light"/>
                <a:cs typeface="Calibri Light"/>
              </a:rPr>
              <a:t>is a</a:t>
            </a:r>
            <a:r>
              <a:rPr sz="2000" spc="-20" dirty="0">
                <a:latin typeface="Calibri Light"/>
                <a:cs typeface="Calibri Light"/>
              </a:rPr>
              <a:t> </a:t>
            </a:r>
            <a:r>
              <a:rPr sz="2000" dirty="0">
                <a:solidFill>
                  <a:srgbClr val="3366FF"/>
                </a:solidFill>
                <a:latin typeface="Calibri Light"/>
                <a:cs typeface="Calibri Light"/>
              </a:rPr>
              <a:t>physical</a:t>
            </a:r>
            <a:r>
              <a:rPr sz="2000" spc="-45" dirty="0">
                <a:solidFill>
                  <a:srgbClr val="3366FF"/>
                </a:solidFill>
                <a:latin typeface="Calibri Light"/>
                <a:cs typeface="Calibri Light"/>
              </a:rPr>
              <a:t> </a:t>
            </a:r>
            <a:r>
              <a:rPr sz="2000" dirty="0">
                <a:solidFill>
                  <a:srgbClr val="3366FF"/>
                </a:solidFill>
                <a:latin typeface="Calibri Light"/>
                <a:cs typeface="Calibri Light"/>
              </a:rPr>
              <a:t>block</a:t>
            </a:r>
            <a:r>
              <a:rPr sz="2000" spc="-10" dirty="0">
                <a:solidFill>
                  <a:srgbClr val="3366FF"/>
                </a:solidFill>
                <a:latin typeface="Calibri Light"/>
                <a:cs typeface="Calibri Light"/>
              </a:rPr>
              <a:t> </a:t>
            </a:r>
            <a:r>
              <a:rPr sz="2000" spc="-20" dirty="0">
                <a:latin typeface="Calibri Light"/>
                <a:cs typeface="Calibri Light"/>
              </a:rPr>
              <a:t>disk.</a:t>
            </a:r>
            <a:endParaRPr sz="2000">
              <a:latin typeface="Calibri Light"/>
              <a:cs typeface="Calibri Light"/>
            </a:endParaRPr>
          </a:p>
          <a:p>
            <a:pPr marL="280670" indent="-267970">
              <a:lnSpc>
                <a:spcPct val="100000"/>
              </a:lnSpc>
              <a:spcBef>
                <a:spcPts val="300"/>
              </a:spcBef>
              <a:buClr>
                <a:srgbClr val="993300"/>
              </a:buClr>
              <a:buSzPct val="110000"/>
              <a:buFont typeface="Wingdings"/>
              <a:buChar char=""/>
              <a:tabLst>
                <a:tab pos="280670" algn="l"/>
              </a:tabLst>
            </a:pPr>
            <a:r>
              <a:rPr sz="2000" dirty="0">
                <a:solidFill>
                  <a:srgbClr val="3366FF"/>
                </a:solidFill>
                <a:latin typeface="Calibri Light"/>
                <a:cs typeface="Calibri Light"/>
              </a:rPr>
              <a:t>A</a:t>
            </a:r>
            <a:r>
              <a:rPr sz="2000" spc="-25" dirty="0">
                <a:solidFill>
                  <a:srgbClr val="3366FF"/>
                </a:solidFill>
                <a:latin typeface="Calibri Light"/>
                <a:cs typeface="Calibri Light"/>
              </a:rPr>
              <a:t> </a:t>
            </a:r>
            <a:r>
              <a:rPr sz="2000" dirty="0">
                <a:solidFill>
                  <a:srgbClr val="3366FF"/>
                </a:solidFill>
                <a:latin typeface="Calibri Light"/>
                <a:cs typeface="Calibri Light"/>
              </a:rPr>
              <a:t>drive</a:t>
            </a:r>
            <a:r>
              <a:rPr sz="2000" spc="-30" dirty="0">
                <a:solidFill>
                  <a:srgbClr val="3366FF"/>
                </a:solidFill>
                <a:latin typeface="Calibri Light"/>
                <a:cs typeface="Calibri Light"/>
              </a:rPr>
              <a:t> </a:t>
            </a:r>
            <a:r>
              <a:rPr sz="2000" dirty="0">
                <a:latin typeface="Calibri Light"/>
                <a:cs typeface="Calibri Light"/>
              </a:rPr>
              <a:t>can</a:t>
            </a:r>
            <a:r>
              <a:rPr sz="2000" spc="-20" dirty="0">
                <a:latin typeface="Calibri Light"/>
                <a:cs typeface="Calibri Light"/>
              </a:rPr>
              <a:t> </a:t>
            </a:r>
            <a:r>
              <a:rPr sz="2000" dirty="0">
                <a:latin typeface="Calibri Light"/>
                <a:cs typeface="Calibri Light"/>
              </a:rPr>
              <a:t>be</a:t>
            </a:r>
            <a:r>
              <a:rPr sz="2000" spc="-20" dirty="0">
                <a:latin typeface="Calibri Light"/>
                <a:cs typeface="Calibri Light"/>
              </a:rPr>
              <a:t> </a:t>
            </a:r>
            <a:r>
              <a:rPr sz="2000" dirty="0">
                <a:latin typeface="Calibri Light"/>
                <a:cs typeface="Calibri Light"/>
              </a:rPr>
              <a:t>subdivided</a:t>
            </a:r>
            <a:r>
              <a:rPr sz="2000" spc="-55" dirty="0">
                <a:latin typeface="Calibri Light"/>
                <a:cs typeface="Calibri Light"/>
              </a:rPr>
              <a:t> </a:t>
            </a:r>
            <a:r>
              <a:rPr sz="2000" dirty="0">
                <a:latin typeface="Calibri Light"/>
                <a:cs typeface="Calibri Light"/>
              </a:rPr>
              <a:t>into</a:t>
            </a:r>
            <a:r>
              <a:rPr sz="2000" spc="-25" dirty="0">
                <a:latin typeface="Calibri Light"/>
                <a:cs typeface="Calibri Light"/>
              </a:rPr>
              <a:t> </a:t>
            </a:r>
            <a:r>
              <a:rPr sz="2000" dirty="0">
                <a:latin typeface="Calibri Light"/>
                <a:cs typeface="Calibri Light"/>
              </a:rPr>
              <a:t>several</a:t>
            </a:r>
            <a:r>
              <a:rPr sz="2000" spc="-40" dirty="0">
                <a:latin typeface="Calibri Light"/>
                <a:cs typeface="Calibri Light"/>
              </a:rPr>
              <a:t> </a:t>
            </a:r>
            <a:r>
              <a:rPr sz="2000" dirty="0">
                <a:solidFill>
                  <a:srgbClr val="3366FF"/>
                </a:solidFill>
                <a:latin typeface="Calibri Light"/>
                <a:cs typeface="Calibri Light"/>
              </a:rPr>
              <a:t>logic</a:t>
            </a:r>
            <a:r>
              <a:rPr sz="2000" spc="-30" dirty="0">
                <a:solidFill>
                  <a:srgbClr val="3366FF"/>
                </a:solidFill>
                <a:latin typeface="Calibri Light"/>
                <a:cs typeface="Calibri Light"/>
              </a:rPr>
              <a:t> </a:t>
            </a:r>
            <a:r>
              <a:rPr sz="2000" dirty="0">
                <a:solidFill>
                  <a:srgbClr val="3366FF"/>
                </a:solidFill>
                <a:latin typeface="Calibri Light"/>
                <a:cs typeface="Calibri Light"/>
              </a:rPr>
              <a:t>block</a:t>
            </a:r>
            <a:r>
              <a:rPr sz="2000" spc="-25" dirty="0">
                <a:solidFill>
                  <a:srgbClr val="3366FF"/>
                </a:solidFill>
                <a:latin typeface="Calibri Light"/>
                <a:cs typeface="Calibri Light"/>
              </a:rPr>
              <a:t> </a:t>
            </a:r>
            <a:r>
              <a:rPr sz="2000" dirty="0">
                <a:solidFill>
                  <a:srgbClr val="3366FF"/>
                </a:solidFill>
                <a:latin typeface="Calibri Light"/>
                <a:cs typeface="Calibri Light"/>
              </a:rPr>
              <a:t>disks</a:t>
            </a:r>
            <a:r>
              <a:rPr sz="2000" spc="-30" dirty="0">
                <a:solidFill>
                  <a:srgbClr val="3366FF"/>
                </a:solidFill>
                <a:latin typeface="Calibri Light"/>
                <a:cs typeface="Calibri Light"/>
              </a:rPr>
              <a:t> </a:t>
            </a:r>
            <a:r>
              <a:rPr sz="2000" spc="-10" dirty="0">
                <a:solidFill>
                  <a:srgbClr val="3366FF"/>
                </a:solidFill>
                <a:latin typeface="Calibri Light"/>
                <a:cs typeface="Calibri Light"/>
              </a:rPr>
              <a:t>(partitions)</a:t>
            </a:r>
            <a:endParaRPr sz="2000">
              <a:latin typeface="Calibri Light"/>
              <a:cs typeface="Calibri Light"/>
            </a:endParaRPr>
          </a:p>
          <a:p>
            <a:pPr marL="280670" indent="-267970">
              <a:lnSpc>
                <a:spcPct val="100000"/>
              </a:lnSpc>
              <a:spcBef>
                <a:spcPts val="300"/>
              </a:spcBef>
              <a:buClr>
                <a:srgbClr val="993300"/>
              </a:buClr>
              <a:buSzPct val="110000"/>
              <a:buFont typeface="Wingdings"/>
              <a:buChar char=""/>
              <a:tabLst>
                <a:tab pos="280670" algn="l"/>
              </a:tabLst>
            </a:pPr>
            <a:r>
              <a:rPr sz="2000" dirty="0">
                <a:latin typeface="Calibri Light"/>
                <a:cs typeface="Calibri Light"/>
              </a:rPr>
              <a:t>Disk</a:t>
            </a:r>
            <a:r>
              <a:rPr sz="2000" spc="-15" dirty="0">
                <a:latin typeface="Calibri Light"/>
                <a:cs typeface="Calibri Light"/>
              </a:rPr>
              <a:t> </a:t>
            </a:r>
            <a:r>
              <a:rPr sz="2000" dirty="0">
                <a:latin typeface="Calibri Light"/>
                <a:cs typeface="Calibri Light"/>
              </a:rPr>
              <a:t>or</a:t>
            </a:r>
            <a:r>
              <a:rPr sz="2000" spc="-25" dirty="0">
                <a:latin typeface="Calibri Light"/>
                <a:cs typeface="Calibri Light"/>
              </a:rPr>
              <a:t> </a:t>
            </a:r>
            <a:r>
              <a:rPr sz="2000" dirty="0">
                <a:latin typeface="Calibri Light"/>
                <a:cs typeface="Calibri Light"/>
              </a:rPr>
              <a:t>partition</a:t>
            </a:r>
            <a:r>
              <a:rPr sz="2000" spc="-45" dirty="0">
                <a:latin typeface="Calibri Light"/>
                <a:cs typeface="Calibri Light"/>
              </a:rPr>
              <a:t> </a:t>
            </a:r>
            <a:r>
              <a:rPr sz="2000" dirty="0">
                <a:latin typeface="Calibri Light"/>
                <a:cs typeface="Calibri Light"/>
              </a:rPr>
              <a:t>can</a:t>
            </a:r>
            <a:r>
              <a:rPr sz="2000" spc="-20" dirty="0">
                <a:latin typeface="Calibri Light"/>
                <a:cs typeface="Calibri Light"/>
              </a:rPr>
              <a:t> </a:t>
            </a:r>
            <a:r>
              <a:rPr sz="2000" dirty="0">
                <a:latin typeface="Calibri Light"/>
                <a:cs typeface="Calibri Light"/>
              </a:rPr>
              <a:t>be</a:t>
            </a:r>
            <a:r>
              <a:rPr sz="2000" spc="-10" dirty="0">
                <a:latin typeface="Calibri Light"/>
                <a:cs typeface="Calibri Light"/>
              </a:rPr>
              <a:t> </a:t>
            </a:r>
            <a:r>
              <a:rPr sz="2000" dirty="0">
                <a:latin typeface="Calibri Light"/>
                <a:cs typeface="Calibri Light"/>
              </a:rPr>
              <a:t>used</a:t>
            </a:r>
            <a:r>
              <a:rPr sz="2000" spc="-20" dirty="0">
                <a:latin typeface="Calibri Light"/>
                <a:cs typeface="Calibri Light"/>
              </a:rPr>
              <a:t> </a:t>
            </a:r>
            <a:r>
              <a:rPr sz="2000" dirty="0">
                <a:solidFill>
                  <a:srgbClr val="FF0000"/>
                </a:solidFill>
                <a:latin typeface="Calibri Light"/>
                <a:cs typeface="Calibri Light"/>
              </a:rPr>
              <a:t>raw</a:t>
            </a:r>
            <a:r>
              <a:rPr sz="2000" dirty="0">
                <a:solidFill>
                  <a:srgbClr val="3366FF"/>
                </a:solidFill>
                <a:latin typeface="Calibri Light"/>
                <a:cs typeface="Calibri Light"/>
              </a:rPr>
              <a:t>,</a:t>
            </a:r>
            <a:r>
              <a:rPr sz="2000" spc="-35" dirty="0">
                <a:solidFill>
                  <a:srgbClr val="3366FF"/>
                </a:solidFill>
                <a:latin typeface="Calibri Light"/>
                <a:cs typeface="Calibri Light"/>
              </a:rPr>
              <a:t> </a:t>
            </a:r>
            <a:r>
              <a:rPr sz="2000" dirty="0">
                <a:latin typeface="Calibri Light"/>
                <a:cs typeface="Calibri Light"/>
              </a:rPr>
              <a:t>i.e.,</a:t>
            </a:r>
            <a:r>
              <a:rPr sz="2000" spc="415" dirty="0">
                <a:latin typeface="Calibri Light"/>
                <a:cs typeface="Calibri Light"/>
              </a:rPr>
              <a:t> </a:t>
            </a:r>
            <a:r>
              <a:rPr sz="2000" dirty="0">
                <a:latin typeface="Calibri Light"/>
                <a:cs typeface="Calibri Light"/>
              </a:rPr>
              <a:t>without</a:t>
            </a:r>
            <a:r>
              <a:rPr sz="2000" spc="-35" dirty="0">
                <a:latin typeface="Calibri Light"/>
                <a:cs typeface="Calibri Light"/>
              </a:rPr>
              <a:t> </a:t>
            </a:r>
            <a:r>
              <a:rPr sz="2000" dirty="0">
                <a:latin typeface="Calibri Light"/>
                <a:cs typeface="Calibri Light"/>
              </a:rPr>
              <a:t>a</a:t>
            </a:r>
            <a:r>
              <a:rPr sz="2000" spc="-5" dirty="0">
                <a:latin typeface="Calibri Light"/>
                <a:cs typeface="Calibri Light"/>
              </a:rPr>
              <a:t> </a:t>
            </a:r>
            <a:r>
              <a:rPr sz="2000" dirty="0">
                <a:latin typeface="Calibri Light"/>
                <a:cs typeface="Calibri Light"/>
              </a:rPr>
              <a:t>file</a:t>
            </a:r>
            <a:r>
              <a:rPr sz="2000" spc="-30" dirty="0">
                <a:latin typeface="Calibri Light"/>
                <a:cs typeface="Calibri Light"/>
              </a:rPr>
              <a:t> </a:t>
            </a:r>
            <a:r>
              <a:rPr sz="2000" spc="-10" dirty="0">
                <a:latin typeface="Calibri Light"/>
                <a:cs typeface="Calibri Light"/>
              </a:rPr>
              <a:t>system</a:t>
            </a:r>
            <a:endParaRPr sz="2000">
              <a:latin typeface="Calibri Light"/>
              <a:cs typeface="Calibri Light"/>
            </a:endParaRPr>
          </a:p>
          <a:p>
            <a:pPr marL="280670" indent="-267970">
              <a:lnSpc>
                <a:spcPct val="100000"/>
              </a:lnSpc>
              <a:spcBef>
                <a:spcPts val="300"/>
              </a:spcBef>
              <a:buClr>
                <a:srgbClr val="993300"/>
              </a:buClr>
              <a:buSzPct val="110000"/>
              <a:buFont typeface="Wingdings"/>
              <a:buChar char=""/>
              <a:tabLst>
                <a:tab pos="280670" algn="l"/>
              </a:tabLst>
            </a:pPr>
            <a:r>
              <a:rPr sz="2000" dirty="0">
                <a:solidFill>
                  <a:srgbClr val="3366FF"/>
                </a:solidFill>
                <a:latin typeface="Calibri Light"/>
                <a:cs typeface="Calibri Light"/>
              </a:rPr>
              <a:t>Partition</a:t>
            </a:r>
            <a:r>
              <a:rPr sz="2000" spc="-55" dirty="0">
                <a:solidFill>
                  <a:srgbClr val="3366FF"/>
                </a:solidFill>
                <a:latin typeface="Calibri Light"/>
                <a:cs typeface="Calibri Light"/>
              </a:rPr>
              <a:t> </a:t>
            </a:r>
            <a:r>
              <a:rPr sz="2000" dirty="0">
                <a:latin typeface="Calibri Light"/>
                <a:cs typeface="Calibri Light"/>
              </a:rPr>
              <a:t>can</a:t>
            </a:r>
            <a:r>
              <a:rPr sz="2000" spc="-35" dirty="0">
                <a:latin typeface="Calibri Light"/>
                <a:cs typeface="Calibri Light"/>
              </a:rPr>
              <a:t> </a:t>
            </a:r>
            <a:r>
              <a:rPr sz="2000" dirty="0">
                <a:latin typeface="Calibri Light"/>
                <a:cs typeface="Calibri Light"/>
              </a:rPr>
              <a:t>be</a:t>
            </a:r>
            <a:r>
              <a:rPr sz="2000" spc="-5" dirty="0">
                <a:latin typeface="Calibri Light"/>
                <a:cs typeface="Calibri Light"/>
              </a:rPr>
              <a:t> </a:t>
            </a:r>
            <a:r>
              <a:rPr sz="2000" dirty="0">
                <a:latin typeface="Calibri Light"/>
                <a:cs typeface="Calibri Light"/>
              </a:rPr>
              <a:t>formatted</a:t>
            </a:r>
            <a:r>
              <a:rPr sz="2000" spc="-40" dirty="0">
                <a:latin typeface="Calibri Light"/>
                <a:cs typeface="Calibri Light"/>
              </a:rPr>
              <a:t> </a:t>
            </a:r>
            <a:r>
              <a:rPr sz="2000" dirty="0">
                <a:latin typeface="Calibri Light"/>
                <a:cs typeface="Calibri Light"/>
              </a:rPr>
              <a:t>with</a:t>
            </a:r>
            <a:r>
              <a:rPr sz="2000" spc="-25" dirty="0">
                <a:latin typeface="Calibri Light"/>
                <a:cs typeface="Calibri Light"/>
              </a:rPr>
              <a:t> </a:t>
            </a:r>
            <a:r>
              <a:rPr sz="2000" dirty="0">
                <a:latin typeface="Calibri Light"/>
                <a:cs typeface="Calibri Light"/>
              </a:rPr>
              <a:t>a</a:t>
            </a:r>
            <a:r>
              <a:rPr sz="2000" spc="-30" dirty="0">
                <a:latin typeface="Calibri Light"/>
                <a:cs typeface="Calibri Light"/>
              </a:rPr>
              <a:t> </a:t>
            </a:r>
            <a:r>
              <a:rPr sz="2000" dirty="0">
                <a:solidFill>
                  <a:srgbClr val="3366FF"/>
                </a:solidFill>
                <a:latin typeface="Calibri Light"/>
                <a:cs typeface="Calibri Light"/>
              </a:rPr>
              <a:t>file</a:t>
            </a:r>
            <a:r>
              <a:rPr sz="2000" spc="-30" dirty="0">
                <a:solidFill>
                  <a:srgbClr val="3366FF"/>
                </a:solidFill>
                <a:latin typeface="Calibri Light"/>
                <a:cs typeface="Calibri Light"/>
              </a:rPr>
              <a:t> </a:t>
            </a:r>
            <a:r>
              <a:rPr sz="2000" dirty="0">
                <a:solidFill>
                  <a:srgbClr val="3366FF"/>
                </a:solidFill>
                <a:latin typeface="Calibri Light"/>
                <a:cs typeface="Calibri Light"/>
              </a:rPr>
              <a:t>system</a:t>
            </a:r>
            <a:r>
              <a:rPr sz="2000" spc="-20" dirty="0">
                <a:solidFill>
                  <a:srgbClr val="3366FF"/>
                </a:solidFill>
                <a:latin typeface="Calibri Light"/>
                <a:cs typeface="Calibri Light"/>
              </a:rPr>
              <a:t> </a:t>
            </a:r>
            <a:r>
              <a:rPr sz="2000" spc="-10" dirty="0">
                <a:solidFill>
                  <a:srgbClr val="3366FF"/>
                </a:solidFill>
                <a:latin typeface="Calibri Light"/>
                <a:cs typeface="Calibri Light"/>
              </a:rPr>
              <a:t>(</a:t>
            </a:r>
            <a:r>
              <a:rPr sz="2000" spc="-10" dirty="0">
                <a:solidFill>
                  <a:srgbClr val="C00000"/>
                </a:solidFill>
                <a:latin typeface="Calibri Light"/>
                <a:cs typeface="Calibri Light"/>
              </a:rPr>
              <a:t>cooked</a:t>
            </a:r>
            <a:r>
              <a:rPr sz="2000" spc="-10" dirty="0">
                <a:solidFill>
                  <a:srgbClr val="3366FF"/>
                </a:solidFill>
                <a:latin typeface="Calibri Light"/>
                <a:cs typeface="Calibri Light"/>
              </a:rPr>
              <a:t>)</a:t>
            </a:r>
            <a:endParaRPr sz="2000">
              <a:latin typeface="Calibri Light"/>
              <a:cs typeface="Calibri Light"/>
            </a:endParaRPr>
          </a:p>
          <a:p>
            <a:pPr marL="367030" lvl="1" indent="-172085">
              <a:lnSpc>
                <a:spcPct val="100000"/>
              </a:lnSpc>
              <a:spcBef>
                <a:spcPts val="300"/>
              </a:spcBef>
              <a:buClr>
                <a:srgbClr val="CC6600"/>
              </a:buClr>
              <a:buSzPct val="110000"/>
              <a:buFont typeface="Arial"/>
              <a:buChar char="•"/>
              <a:tabLst>
                <a:tab pos="367030" algn="l"/>
              </a:tabLst>
            </a:pPr>
            <a:r>
              <a:rPr sz="2000" dirty="0">
                <a:solidFill>
                  <a:srgbClr val="FF0000"/>
                </a:solidFill>
                <a:latin typeface="Calibri Light"/>
                <a:cs typeface="Calibri Light"/>
              </a:rPr>
              <a:t>Root</a:t>
            </a:r>
            <a:r>
              <a:rPr sz="2000" spc="-30" dirty="0">
                <a:solidFill>
                  <a:srgbClr val="FF0000"/>
                </a:solidFill>
                <a:latin typeface="Calibri Light"/>
                <a:cs typeface="Calibri Light"/>
              </a:rPr>
              <a:t> </a:t>
            </a:r>
            <a:r>
              <a:rPr sz="2000" dirty="0">
                <a:solidFill>
                  <a:srgbClr val="FF0000"/>
                </a:solidFill>
                <a:latin typeface="Calibri Light"/>
                <a:cs typeface="Calibri Light"/>
              </a:rPr>
              <a:t>partition</a:t>
            </a:r>
            <a:r>
              <a:rPr sz="2000" spc="-65" dirty="0">
                <a:solidFill>
                  <a:srgbClr val="FF0000"/>
                </a:solidFill>
                <a:latin typeface="Calibri Light"/>
                <a:cs typeface="Calibri Light"/>
              </a:rPr>
              <a:t> </a:t>
            </a:r>
            <a:r>
              <a:rPr sz="2000" dirty="0">
                <a:latin typeface="Calibri Light"/>
                <a:cs typeface="Calibri Light"/>
              </a:rPr>
              <a:t>contains</a:t>
            </a:r>
            <a:r>
              <a:rPr sz="2000" spc="-50" dirty="0">
                <a:latin typeface="Calibri Light"/>
                <a:cs typeface="Calibri Light"/>
              </a:rPr>
              <a:t> </a:t>
            </a:r>
            <a:r>
              <a:rPr sz="2000" dirty="0">
                <a:latin typeface="Calibri Light"/>
                <a:cs typeface="Calibri Light"/>
              </a:rPr>
              <a:t>the</a:t>
            </a:r>
            <a:r>
              <a:rPr sz="2000" spc="-20" dirty="0">
                <a:latin typeface="Calibri Light"/>
                <a:cs typeface="Calibri Light"/>
              </a:rPr>
              <a:t> </a:t>
            </a:r>
            <a:r>
              <a:rPr sz="2000" dirty="0">
                <a:solidFill>
                  <a:srgbClr val="FF0000"/>
                </a:solidFill>
                <a:latin typeface="Calibri Light"/>
                <a:cs typeface="Calibri Light"/>
              </a:rPr>
              <a:t>OS</a:t>
            </a:r>
            <a:r>
              <a:rPr sz="2000" spc="-20" dirty="0">
                <a:solidFill>
                  <a:srgbClr val="FF0000"/>
                </a:solidFill>
                <a:latin typeface="Calibri Light"/>
                <a:cs typeface="Calibri Light"/>
              </a:rPr>
              <a:t> </a:t>
            </a:r>
            <a:r>
              <a:rPr sz="2000" dirty="0">
                <a:solidFill>
                  <a:srgbClr val="FF0000"/>
                </a:solidFill>
                <a:latin typeface="Calibri Light"/>
                <a:cs typeface="Calibri Light"/>
              </a:rPr>
              <a:t>kernel</a:t>
            </a:r>
            <a:r>
              <a:rPr sz="2000" dirty="0">
                <a:latin typeface="Calibri Light"/>
                <a:cs typeface="Calibri Light"/>
              </a:rPr>
              <a:t>,</a:t>
            </a:r>
            <a:r>
              <a:rPr sz="2000" spc="-55" dirty="0">
                <a:latin typeface="Calibri Light"/>
                <a:cs typeface="Calibri Light"/>
              </a:rPr>
              <a:t> </a:t>
            </a:r>
            <a:r>
              <a:rPr sz="2000" dirty="0">
                <a:latin typeface="Calibri Light"/>
                <a:cs typeface="Calibri Light"/>
              </a:rPr>
              <a:t>and</a:t>
            </a:r>
            <a:r>
              <a:rPr sz="2000" spc="-30" dirty="0">
                <a:latin typeface="Calibri Light"/>
                <a:cs typeface="Calibri Light"/>
              </a:rPr>
              <a:t> </a:t>
            </a:r>
            <a:r>
              <a:rPr sz="2000" dirty="0">
                <a:latin typeface="Calibri Light"/>
                <a:cs typeface="Calibri Light"/>
              </a:rPr>
              <a:t>other</a:t>
            </a:r>
            <a:r>
              <a:rPr sz="2000" spc="-40" dirty="0">
                <a:latin typeface="Calibri Light"/>
                <a:cs typeface="Calibri Light"/>
              </a:rPr>
              <a:t> </a:t>
            </a:r>
            <a:r>
              <a:rPr sz="2000" dirty="0">
                <a:latin typeface="Calibri Light"/>
                <a:cs typeface="Calibri Light"/>
              </a:rPr>
              <a:t>system</a:t>
            </a:r>
            <a:r>
              <a:rPr sz="2000" spc="-35" dirty="0">
                <a:latin typeface="Calibri Light"/>
                <a:cs typeface="Calibri Light"/>
              </a:rPr>
              <a:t> </a:t>
            </a:r>
            <a:r>
              <a:rPr sz="2000" spc="-10" dirty="0">
                <a:latin typeface="Calibri Light"/>
                <a:cs typeface="Calibri Light"/>
              </a:rPr>
              <a:t>files</a:t>
            </a:r>
            <a:endParaRPr sz="2000">
              <a:latin typeface="Calibri Light"/>
              <a:cs typeface="Calibri Light"/>
            </a:endParaRPr>
          </a:p>
          <a:p>
            <a:pPr marL="367030" lvl="1" indent="-172085">
              <a:lnSpc>
                <a:spcPct val="100000"/>
              </a:lnSpc>
              <a:spcBef>
                <a:spcPts val="300"/>
              </a:spcBef>
              <a:buClr>
                <a:srgbClr val="CC6600"/>
              </a:buClr>
              <a:buSzPct val="110000"/>
              <a:buFont typeface="Arial"/>
              <a:buChar char="•"/>
              <a:tabLst>
                <a:tab pos="367030" algn="l"/>
              </a:tabLst>
            </a:pPr>
            <a:r>
              <a:rPr sz="2000" dirty="0">
                <a:solidFill>
                  <a:srgbClr val="FF0000"/>
                </a:solidFill>
                <a:latin typeface="Calibri Light"/>
                <a:cs typeface="Calibri Light"/>
              </a:rPr>
              <a:t>Other</a:t>
            </a:r>
            <a:r>
              <a:rPr sz="2000" spc="-25" dirty="0">
                <a:solidFill>
                  <a:srgbClr val="FF0000"/>
                </a:solidFill>
                <a:latin typeface="Calibri Light"/>
                <a:cs typeface="Calibri Light"/>
              </a:rPr>
              <a:t> </a:t>
            </a:r>
            <a:r>
              <a:rPr sz="2000" dirty="0">
                <a:solidFill>
                  <a:srgbClr val="FF0000"/>
                </a:solidFill>
                <a:latin typeface="Calibri Light"/>
                <a:cs typeface="Calibri Light"/>
              </a:rPr>
              <a:t>partitions</a:t>
            </a:r>
            <a:r>
              <a:rPr sz="2000" spc="-75" dirty="0">
                <a:solidFill>
                  <a:srgbClr val="FF0000"/>
                </a:solidFill>
                <a:latin typeface="Calibri Light"/>
                <a:cs typeface="Calibri Light"/>
              </a:rPr>
              <a:t> </a:t>
            </a:r>
            <a:r>
              <a:rPr sz="2000" dirty="0">
                <a:latin typeface="Calibri Light"/>
                <a:cs typeface="Calibri Light"/>
              </a:rPr>
              <a:t>can</a:t>
            </a:r>
            <a:r>
              <a:rPr sz="2000" spc="-25" dirty="0">
                <a:latin typeface="Calibri Light"/>
                <a:cs typeface="Calibri Light"/>
              </a:rPr>
              <a:t> </a:t>
            </a:r>
            <a:r>
              <a:rPr sz="2000" dirty="0">
                <a:latin typeface="Calibri Light"/>
                <a:cs typeface="Calibri Light"/>
              </a:rPr>
              <a:t>hold</a:t>
            </a:r>
            <a:r>
              <a:rPr sz="2000" spc="-25" dirty="0">
                <a:latin typeface="Calibri Light"/>
                <a:cs typeface="Calibri Light"/>
              </a:rPr>
              <a:t> </a:t>
            </a:r>
            <a:r>
              <a:rPr sz="2000" dirty="0">
                <a:latin typeface="Calibri Light"/>
                <a:cs typeface="Calibri Light"/>
              </a:rPr>
              <a:t>other</a:t>
            </a:r>
            <a:r>
              <a:rPr sz="2000" spc="-40" dirty="0">
                <a:latin typeface="Calibri Light"/>
                <a:cs typeface="Calibri Light"/>
              </a:rPr>
              <a:t> </a:t>
            </a:r>
            <a:r>
              <a:rPr sz="2000" dirty="0">
                <a:latin typeface="Calibri Light"/>
                <a:cs typeface="Calibri Light"/>
              </a:rPr>
              <a:t>OSes,</a:t>
            </a:r>
            <a:r>
              <a:rPr sz="2000" spc="-40" dirty="0">
                <a:latin typeface="Calibri Light"/>
                <a:cs typeface="Calibri Light"/>
              </a:rPr>
              <a:t> </a:t>
            </a:r>
            <a:r>
              <a:rPr sz="2000" dirty="0">
                <a:latin typeface="Calibri Light"/>
                <a:cs typeface="Calibri Light"/>
              </a:rPr>
              <a:t>other</a:t>
            </a:r>
            <a:r>
              <a:rPr sz="2000" spc="-40" dirty="0">
                <a:latin typeface="Calibri Light"/>
                <a:cs typeface="Calibri Light"/>
              </a:rPr>
              <a:t> </a:t>
            </a:r>
            <a:r>
              <a:rPr sz="2000" dirty="0">
                <a:latin typeface="Calibri Light"/>
                <a:cs typeface="Calibri Light"/>
              </a:rPr>
              <a:t>file</a:t>
            </a:r>
            <a:r>
              <a:rPr sz="2000" spc="-25" dirty="0">
                <a:latin typeface="Calibri Light"/>
                <a:cs typeface="Calibri Light"/>
              </a:rPr>
              <a:t> </a:t>
            </a:r>
            <a:r>
              <a:rPr sz="2000" dirty="0">
                <a:latin typeface="Calibri Light"/>
                <a:cs typeface="Calibri Light"/>
              </a:rPr>
              <a:t>systems,</a:t>
            </a:r>
            <a:r>
              <a:rPr sz="2000" spc="-25" dirty="0">
                <a:latin typeface="Calibri Light"/>
                <a:cs typeface="Calibri Light"/>
              </a:rPr>
              <a:t> </a:t>
            </a:r>
            <a:r>
              <a:rPr sz="2000" dirty="0">
                <a:latin typeface="Calibri Light"/>
                <a:cs typeface="Calibri Light"/>
              </a:rPr>
              <a:t>or</a:t>
            </a:r>
            <a:r>
              <a:rPr sz="2000" spc="-25" dirty="0">
                <a:latin typeface="Calibri Light"/>
                <a:cs typeface="Calibri Light"/>
              </a:rPr>
              <a:t> </a:t>
            </a:r>
            <a:r>
              <a:rPr sz="2000" dirty="0">
                <a:latin typeface="Calibri Light"/>
                <a:cs typeface="Calibri Light"/>
              </a:rPr>
              <a:t>be</a:t>
            </a:r>
            <a:r>
              <a:rPr sz="2000" spc="-5" dirty="0">
                <a:latin typeface="Calibri Light"/>
                <a:cs typeface="Calibri Light"/>
              </a:rPr>
              <a:t> </a:t>
            </a:r>
            <a:r>
              <a:rPr sz="2000" spc="-20" dirty="0">
                <a:solidFill>
                  <a:srgbClr val="FF0000"/>
                </a:solidFill>
                <a:latin typeface="Calibri Light"/>
                <a:cs typeface="Calibri Light"/>
              </a:rPr>
              <a:t>raw</a:t>
            </a:r>
            <a:r>
              <a:rPr sz="2000" spc="-20" dirty="0">
                <a:latin typeface="Calibri Light"/>
                <a:cs typeface="Calibri Light"/>
              </a:rPr>
              <a:t>.</a:t>
            </a:r>
            <a:endParaRPr sz="2000">
              <a:latin typeface="Calibri Light"/>
              <a:cs typeface="Calibri Light"/>
            </a:endParaRPr>
          </a:p>
          <a:p>
            <a:pPr marL="280670" indent="-267970">
              <a:lnSpc>
                <a:spcPct val="100000"/>
              </a:lnSpc>
              <a:spcBef>
                <a:spcPts val="300"/>
              </a:spcBef>
              <a:buClr>
                <a:srgbClr val="993300"/>
              </a:buClr>
              <a:buSzPct val="110000"/>
              <a:buFont typeface="Wingdings"/>
              <a:buChar char=""/>
              <a:tabLst>
                <a:tab pos="280670" algn="l"/>
              </a:tabLst>
            </a:pPr>
            <a:r>
              <a:rPr sz="2000" dirty="0">
                <a:latin typeface="Calibri Light"/>
                <a:cs typeface="Calibri Light"/>
              </a:rPr>
              <a:t>A</a:t>
            </a:r>
            <a:r>
              <a:rPr sz="2000" spc="-25" dirty="0">
                <a:latin typeface="Calibri Light"/>
                <a:cs typeface="Calibri Light"/>
              </a:rPr>
              <a:t> </a:t>
            </a:r>
            <a:r>
              <a:rPr sz="2000" dirty="0">
                <a:solidFill>
                  <a:srgbClr val="3366FF"/>
                </a:solidFill>
                <a:latin typeface="Calibri Light"/>
                <a:cs typeface="Calibri Light"/>
              </a:rPr>
              <a:t>volume</a:t>
            </a:r>
            <a:r>
              <a:rPr sz="2000" spc="-30" dirty="0">
                <a:solidFill>
                  <a:srgbClr val="3366FF"/>
                </a:solidFill>
                <a:latin typeface="Calibri Light"/>
                <a:cs typeface="Calibri Light"/>
              </a:rPr>
              <a:t> </a:t>
            </a:r>
            <a:r>
              <a:rPr sz="2000" dirty="0">
                <a:latin typeface="Calibri Light"/>
                <a:cs typeface="Calibri Light"/>
              </a:rPr>
              <a:t>is</a:t>
            </a:r>
            <a:r>
              <a:rPr sz="2000" spc="-30" dirty="0">
                <a:latin typeface="Calibri Light"/>
                <a:cs typeface="Calibri Light"/>
              </a:rPr>
              <a:t> </a:t>
            </a:r>
            <a:r>
              <a:rPr sz="2000" dirty="0">
                <a:latin typeface="Calibri Light"/>
                <a:cs typeface="Calibri Light"/>
              </a:rPr>
              <a:t>a</a:t>
            </a:r>
            <a:r>
              <a:rPr sz="2000" spc="-10" dirty="0">
                <a:latin typeface="Calibri Light"/>
                <a:cs typeface="Calibri Light"/>
              </a:rPr>
              <a:t> </a:t>
            </a:r>
            <a:r>
              <a:rPr sz="2000" dirty="0">
                <a:latin typeface="Calibri Light"/>
                <a:cs typeface="Calibri Light"/>
              </a:rPr>
              <a:t>single</a:t>
            </a:r>
            <a:r>
              <a:rPr sz="2000" spc="-45" dirty="0">
                <a:latin typeface="Calibri Light"/>
                <a:cs typeface="Calibri Light"/>
              </a:rPr>
              <a:t> </a:t>
            </a:r>
            <a:r>
              <a:rPr sz="2000" dirty="0">
                <a:latin typeface="Calibri Light"/>
                <a:cs typeface="Calibri Light"/>
              </a:rPr>
              <a:t>accessible</a:t>
            </a:r>
            <a:r>
              <a:rPr sz="2000" spc="-50" dirty="0">
                <a:latin typeface="Calibri Light"/>
                <a:cs typeface="Calibri Light"/>
              </a:rPr>
              <a:t> </a:t>
            </a:r>
            <a:r>
              <a:rPr sz="2000" dirty="0">
                <a:latin typeface="Calibri Light"/>
                <a:cs typeface="Calibri Light"/>
              </a:rPr>
              <a:t>storage</a:t>
            </a:r>
            <a:r>
              <a:rPr sz="2000" spc="-40" dirty="0">
                <a:latin typeface="Calibri Light"/>
                <a:cs typeface="Calibri Light"/>
              </a:rPr>
              <a:t> </a:t>
            </a:r>
            <a:r>
              <a:rPr sz="2000" dirty="0">
                <a:latin typeface="Calibri Light"/>
                <a:cs typeface="Calibri Light"/>
              </a:rPr>
              <a:t>area</a:t>
            </a:r>
            <a:r>
              <a:rPr sz="2000" spc="-50" dirty="0">
                <a:latin typeface="Calibri Light"/>
                <a:cs typeface="Calibri Light"/>
              </a:rPr>
              <a:t> </a:t>
            </a:r>
            <a:r>
              <a:rPr sz="2000" dirty="0">
                <a:latin typeface="Calibri Light"/>
                <a:cs typeface="Calibri Light"/>
              </a:rPr>
              <a:t>with</a:t>
            </a:r>
            <a:r>
              <a:rPr sz="2000" spc="-30" dirty="0">
                <a:latin typeface="Calibri Light"/>
                <a:cs typeface="Calibri Light"/>
              </a:rPr>
              <a:t> </a:t>
            </a:r>
            <a:r>
              <a:rPr sz="2000" dirty="0">
                <a:latin typeface="Calibri Light"/>
                <a:cs typeface="Calibri Light"/>
              </a:rPr>
              <a:t>a</a:t>
            </a:r>
            <a:r>
              <a:rPr sz="2000" spc="-10" dirty="0">
                <a:latin typeface="Calibri Light"/>
                <a:cs typeface="Calibri Light"/>
              </a:rPr>
              <a:t> </a:t>
            </a:r>
            <a:r>
              <a:rPr sz="2000" dirty="0">
                <a:latin typeface="Calibri Light"/>
                <a:cs typeface="Calibri Light"/>
              </a:rPr>
              <a:t>single</a:t>
            </a:r>
            <a:r>
              <a:rPr sz="2000" spc="-45" dirty="0">
                <a:latin typeface="Calibri Light"/>
                <a:cs typeface="Calibri Light"/>
              </a:rPr>
              <a:t> </a:t>
            </a:r>
            <a:r>
              <a:rPr sz="2000" dirty="0">
                <a:latin typeface="Calibri Light"/>
                <a:cs typeface="Calibri Light"/>
              </a:rPr>
              <a:t>file</a:t>
            </a:r>
            <a:r>
              <a:rPr sz="2000" spc="-25" dirty="0">
                <a:latin typeface="Calibri Light"/>
                <a:cs typeface="Calibri Light"/>
              </a:rPr>
              <a:t> </a:t>
            </a:r>
            <a:r>
              <a:rPr sz="2000" dirty="0">
                <a:latin typeface="Calibri Light"/>
                <a:cs typeface="Calibri Light"/>
              </a:rPr>
              <a:t>system,</a:t>
            </a:r>
            <a:r>
              <a:rPr sz="2000" spc="-35" dirty="0">
                <a:latin typeface="Calibri Light"/>
                <a:cs typeface="Calibri Light"/>
              </a:rPr>
              <a:t> </a:t>
            </a:r>
            <a:r>
              <a:rPr sz="2000" dirty="0">
                <a:latin typeface="Calibri Light"/>
                <a:cs typeface="Calibri Light"/>
              </a:rPr>
              <a:t>a</a:t>
            </a:r>
            <a:r>
              <a:rPr sz="2000" spc="-30" dirty="0">
                <a:latin typeface="Calibri Light"/>
                <a:cs typeface="Calibri Light"/>
              </a:rPr>
              <a:t> </a:t>
            </a:r>
            <a:r>
              <a:rPr sz="2000" spc="-10" dirty="0">
                <a:latin typeface="Calibri Light"/>
                <a:cs typeface="Calibri Light"/>
              </a:rPr>
              <a:t>volume</a:t>
            </a:r>
            <a:endParaRPr sz="2000">
              <a:latin typeface="Calibri Light"/>
              <a:cs typeface="Calibri Light"/>
            </a:endParaRPr>
          </a:p>
          <a:p>
            <a:pPr marL="280670">
              <a:lnSpc>
                <a:spcPct val="100000"/>
              </a:lnSpc>
            </a:pPr>
            <a:r>
              <a:rPr sz="2000" dirty="0">
                <a:latin typeface="Calibri Light"/>
                <a:cs typeface="Calibri Light"/>
              </a:rPr>
              <a:t>can</a:t>
            </a:r>
            <a:r>
              <a:rPr sz="2000" spc="-35" dirty="0">
                <a:latin typeface="Calibri Light"/>
                <a:cs typeface="Calibri Light"/>
              </a:rPr>
              <a:t> </a:t>
            </a:r>
            <a:r>
              <a:rPr sz="2000" dirty="0">
                <a:latin typeface="Calibri Light"/>
                <a:cs typeface="Calibri Light"/>
              </a:rPr>
              <a:t>contain</a:t>
            </a:r>
            <a:r>
              <a:rPr sz="2000" spc="-50" dirty="0">
                <a:latin typeface="Calibri Light"/>
                <a:cs typeface="Calibri Light"/>
              </a:rPr>
              <a:t> </a:t>
            </a:r>
            <a:r>
              <a:rPr sz="2000" dirty="0">
                <a:latin typeface="Calibri Light"/>
                <a:cs typeface="Calibri Light"/>
              </a:rPr>
              <a:t>multiple</a:t>
            </a:r>
            <a:r>
              <a:rPr sz="2000" spc="-40" dirty="0">
                <a:latin typeface="Calibri Light"/>
                <a:cs typeface="Calibri Light"/>
              </a:rPr>
              <a:t> </a:t>
            </a:r>
            <a:r>
              <a:rPr sz="2000" spc="-10" dirty="0">
                <a:latin typeface="Calibri Light"/>
                <a:cs typeface="Calibri Light"/>
              </a:rPr>
              <a:t>partitions</a:t>
            </a:r>
            <a:endParaRPr sz="2000">
              <a:latin typeface="Calibri Light"/>
              <a:cs typeface="Calibri Light"/>
            </a:endParaRPr>
          </a:p>
          <a:p>
            <a:pPr marL="280670" indent="-267970">
              <a:lnSpc>
                <a:spcPct val="100000"/>
              </a:lnSpc>
              <a:spcBef>
                <a:spcPts val="305"/>
              </a:spcBef>
              <a:buClr>
                <a:srgbClr val="993300"/>
              </a:buClr>
              <a:buSzPct val="110000"/>
              <a:buFont typeface="Wingdings"/>
              <a:buChar char=""/>
              <a:tabLst>
                <a:tab pos="280670" algn="l"/>
              </a:tabLst>
            </a:pPr>
            <a:r>
              <a:rPr sz="2000" dirty="0">
                <a:latin typeface="Calibri Light"/>
                <a:cs typeface="Calibri Light"/>
              </a:rPr>
              <a:t>File</a:t>
            </a:r>
            <a:r>
              <a:rPr sz="2000" spc="-55" dirty="0">
                <a:latin typeface="Calibri Light"/>
                <a:cs typeface="Calibri Light"/>
              </a:rPr>
              <a:t> </a:t>
            </a:r>
            <a:r>
              <a:rPr sz="2000" dirty="0">
                <a:latin typeface="Calibri Light"/>
                <a:cs typeface="Calibri Light"/>
              </a:rPr>
              <a:t>system</a:t>
            </a:r>
            <a:r>
              <a:rPr sz="2000" spc="-55" dirty="0">
                <a:latin typeface="Calibri Light"/>
                <a:cs typeface="Calibri Light"/>
              </a:rPr>
              <a:t> </a:t>
            </a:r>
            <a:r>
              <a:rPr sz="2000" spc="-10" dirty="0">
                <a:latin typeface="Calibri Light"/>
                <a:cs typeface="Calibri Light"/>
              </a:rPr>
              <a:t>types</a:t>
            </a:r>
            <a:endParaRPr sz="2000">
              <a:latin typeface="Calibri Light"/>
              <a:cs typeface="Calibri Light"/>
            </a:endParaRPr>
          </a:p>
          <a:p>
            <a:pPr marL="367030" lvl="1" indent="-172085">
              <a:lnSpc>
                <a:spcPct val="100000"/>
              </a:lnSpc>
              <a:spcBef>
                <a:spcPts val="300"/>
              </a:spcBef>
              <a:buClr>
                <a:srgbClr val="CC6600"/>
              </a:buClr>
              <a:buSzPct val="110000"/>
              <a:buFont typeface="Arial"/>
              <a:buChar char="•"/>
              <a:tabLst>
                <a:tab pos="367030" algn="l"/>
              </a:tabLst>
            </a:pPr>
            <a:r>
              <a:rPr sz="2000" spc="-10" dirty="0">
                <a:solidFill>
                  <a:srgbClr val="3366FF"/>
                </a:solidFill>
                <a:latin typeface="Calibri Light"/>
                <a:cs typeface="Calibri Light"/>
              </a:rPr>
              <a:t>General-</a:t>
            </a:r>
            <a:r>
              <a:rPr sz="2000" dirty="0">
                <a:solidFill>
                  <a:srgbClr val="3366FF"/>
                </a:solidFill>
                <a:latin typeface="Calibri Light"/>
                <a:cs typeface="Calibri Light"/>
              </a:rPr>
              <a:t>purpose</a:t>
            </a:r>
            <a:r>
              <a:rPr sz="2000" spc="-35" dirty="0">
                <a:solidFill>
                  <a:srgbClr val="3366FF"/>
                </a:solidFill>
                <a:latin typeface="Calibri Light"/>
                <a:cs typeface="Calibri Light"/>
              </a:rPr>
              <a:t> </a:t>
            </a:r>
            <a:r>
              <a:rPr sz="2000" dirty="0">
                <a:solidFill>
                  <a:srgbClr val="3366FF"/>
                </a:solidFill>
                <a:latin typeface="Calibri Light"/>
                <a:cs typeface="Calibri Light"/>
              </a:rPr>
              <a:t>file</a:t>
            </a:r>
            <a:r>
              <a:rPr sz="2000" spc="-20" dirty="0">
                <a:solidFill>
                  <a:srgbClr val="3366FF"/>
                </a:solidFill>
                <a:latin typeface="Calibri Light"/>
                <a:cs typeface="Calibri Light"/>
              </a:rPr>
              <a:t> </a:t>
            </a:r>
            <a:r>
              <a:rPr sz="2000" spc="-10" dirty="0">
                <a:solidFill>
                  <a:srgbClr val="3366FF"/>
                </a:solidFill>
                <a:latin typeface="Calibri Light"/>
                <a:cs typeface="Calibri Light"/>
              </a:rPr>
              <a:t>systems</a:t>
            </a:r>
            <a:endParaRPr sz="2000">
              <a:latin typeface="Calibri Light"/>
              <a:cs typeface="Calibri Light"/>
            </a:endParaRPr>
          </a:p>
          <a:p>
            <a:pPr marL="367665">
              <a:lnSpc>
                <a:spcPct val="100000"/>
              </a:lnSpc>
              <a:spcBef>
                <a:spcPts val="300"/>
              </a:spcBef>
            </a:pPr>
            <a:r>
              <a:rPr sz="1500" dirty="0">
                <a:solidFill>
                  <a:srgbClr val="009900"/>
                </a:solidFill>
                <a:latin typeface="Webdings"/>
                <a:cs typeface="Webdings"/>
              </a:rPr>
              <a:t></a:t>
            </a:r>
            <a:r>
              <a:rPr sz="2000" dirty="0">
                <a:latin typeface="Calibri Light"/>
                <a:cs typeface="Calibri Light"/>
              </a:rPr>
              <a:t>Mostly</a:t>
            </a:r>
            <a:r>
              <a:rPr sz="2000" spc="-25" dirty="0">
                <a:latin typeface="Calibri Light"/>
                <a:cs typeface="Calibri Light"/>
              </a:rPr>
              <a:t> </a:t>
            </a:r>
            <a:r>
              <a:rPr sz="2000" dirty="0">
                <a:latin typeface="Calibri Light"/>
                <a:cs typeface="Calibri Light"/>
              </a:rPr>
              <a:t>used,</a:t>
            </a:r>
            <a:r>
              <a:rPr sz="2000" spc="-30" dirty="0">
                <a:latin typeface="Calibri Light"/>
                <a:cs typeface="Calibri Light"/>
              </a:rPr>
              <a:t> </a:t>
            </a:r>
            <a:r>
              <a:rPr sz="2000" dirty="0">
                <a:latin typeface="Calibri Light"/>
                <a:cs typeface="Calibri Light"/>
              </a:rPr>
              <a:t>like</a:t>
            </a:r>
            <a:r>
              <a:rPr sz="2000" spc="-30" dirty="0">
                <a:latin typeface="Calibri Light"/>
                <a:cs typeface="Calibri Light"/>
              </a:rPr>
              <a:t> </a:t>
            </a:r>
            <a:r>
              <a:rPr sz="2000" spc="-10" dirty="0">
                <a:latin typeface="Calibri Light"/>
                <a:cs typeface="Calibri Light"/>
              </a:rPr>
              <a:t>Windows</a:t>
            </a:r>
            <a:endParaRPr sz="2000">
              <a:latin typeface="Calibri Light"/>
              <a:cs typeface="Calibri Light"/>
            </a:endParaRPr>
          </a:p>
          <a:p>
            <a:pPr marL="367030" lvl="1" indent="-172085">
              <a:lnSpc>
                <a:spcPct val="100000"/>
              </a:lnSpc>
              <a:spcBef>
                <a:spcPts val="300"/>
              </a:spcBef>
              <a:buClr>
                <a:srgbClr val="CC6600"/>
              </a:buClr>
              <a:buSzPct val="110000"/>
              <a:buFont typeface="Arial"/>
              <a:buChar char="•"/>
              <a:tabLst>
                <a:tab pos="367030" algn="l"/>
              </a:tabLst>
            </a:pPr>
            <a:r>
              <a:rPr sz="2000" spc="-10" dirty="0">
                <a:solidFill>
                  <a:srgbClr val="3366FF"/>
                </a:solidFill>
                <a:latin typeface="Calibri Light"/>
                <a:cs typeface="Calibri Light"/>
              </a:rPr>
              <a:t>Special-</a:t>
            </a:r>
            <a:r>
              <a:rPr sz="2000" dirty="0">
                <a:solidFill>
                  <a:srgbClr val="3366FF"/>
                </a:solidFill>
                <a:latin typeface="Calibri Light"/>
                <a:cs typeface="Calibri Light"/>
              </a:rPr>
              <a:t>purpose</a:t>
            </a:r>
            <a:r>
              <a:rPr sz="2000" spc="-40" dirty="0">
                <a:solidFill>
                  <a:srgbClr val="3366FF"/>
                </a:solidFill>
                <a:latin typeface="Calibri Light"/>
                <a:cs typeface="Calibri Light"/>
              </a:rPr>
              <a:t> </a:t>
            </a:r>
            <a:r>
              <a:rPr sz="2000" dirty="0">
                <a:solidFill>
                  <a:srgbClr val="3366FF"/>
                </a:solidFill>
                <a:latin typeface="Calibri Light"/>
                <a:cs typeface="Calibri Light"/>
              </a:rPr>
              <a:t>file</a:t>
            </a:r>
            <a:r>
              <a:rPr sz="2000" spc="-10" dirty="0">
                <a:solidFill>
                  <a:srgbClr val="3366FF"/>
                </a:solidFill>
                <a:latin typeface="Calibri Light"/>
                <a:cs typeface="Calibri Light"/>
              </a:rPr>
              <a:t> systems</a:t>
            </a:r>
            <a:endParaRPr sz="2000">
              <a:latin typeface="Calibri Light"/>
              <a:cs typeface="Calibri Light"/>
            </a:endParaRPr>
          </a:p>
          <a:p>
            <a:pPr marL="367665">
              <a:lnSpc>
                <a:spcPct val="100000"/>
              </a:lnSpc>
              <a:spcBef>
                <a:spcPts val="300"/>
              </a:spcBef>
            </a:pPr>
            <a:r>
              <a:rPr sz="1500" dirty="0">
                <a:solidFill>
                  <a:srgbClr val="009900"/>
                </a:solidFill>
                <a:latin typeface="Webdings"/>
                <a:cs typeface="Webdings"/>
              </a:rPr>
              <a:t></a:t>
            </a:r>
            <a:r>
              <a:rPr sz="2000" dirty="0">
                <a:latin typeface="Calibri Light"/>
                <a:cs typeface="Calibri Light"/>
              </a:rPr>
              <a:t>E.g.,</a:t>
            </a:r>
            <a:r>
              <a:rPr sz="2000" spc="-30" dirty="0">
                <a:latin typeface="Calibri Light"/>
                <a:cs typeface="Calibri Light"/>
              </a:rPr>
              <a:t> </a:t>
            </a:r>
            <a:r>
              <a:rPr sz="2000" dirty="0">
                <a:latin typeface="Calibri Light"/>
                <a:cs typeface="Calibri Light"/>
              </a:rPr>
              <a:t>Solaris’s</a:t>
            </a:r>
            <a:r>
              <a:rPr sz="2000" spc="-45" dirty="0">
                <a:latin typeface="Calibri Light"/>
                <a:cs typeface="Calibri Light"/>
              </a:rPr>
              <a:t> </a:t>
            </a:r>
            <a:r>
              <a:rPr sz="2000" dirty="0">
                <a:latin typeface="Calibri Light"/>
                <a:cs typeface="Calibri Light"/>
              </a:rPr>
              <a:t>contract</a:t>
            </a:r>
            <a:r>
              <a:rPr sz="2000" spc="-35" dirty="0">
                <a:latin typeface="Calibri Light"/>
                <a:cs typeface="Calibri Light"/>
              </a:rPr>
              <a:t> </a:t>
            </a:r>
            <a:r>
              <a:rPr sz="2000" dirty="0">
                <a:latin typeface="Calibri Light"/>
                <a:cs typeface="Calibri Light"/>
              </a:rPr>
              <a:t>file</a:t>
            </a:r>
            <a:r>
              <a:rPr sz="2000" spc="-30" dirty="0">
                <a:latin typeface="Calibri Light"/>
                <a:cs typeface="Calibri Light"/>
              </a:rPr>
              <a:t> </a:t>
            </a:r>
            <a:r>
              <a:rPr sz="2000" spc="-10" dirty="0">
                <a:latin typeface="Calibri Light"/>
                <a:cs typeface="Calibri Light"/>
              </a:rPr>
              <a:t>system</a:t>
            </a:r>
            <a:endParaRPr sz="2000">
              <a:latin typeface="Calibri Light"/>
              <a:cs typeface="Calibri Light"/>
            </a:endParaRPr>
          </a:p>
        </p:txBody>
      </p:sp>
    </p:spTree>
    <p:extLst>
      <p:ext uri="{BB962C8B-B14F-4D97-AF65-F5344CB8AC3E}">
        <p14:creationId xmlns:p14="http://schemas.microsoft.com/office/powerpoint/2010/main" val="465900262"/>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11709" rIns="0" bIns="0" rtlCol="0">
            <a:spAutoFit/>
          </a:bodyPr>
          <a:lstStyle/>
          <a:p>
            <a:pPr marL="591185">
              <a:lnSpc>
                <a:spcPct val="100000"/>
              </a:lnSpc>
              <a:spcBef>
                <a:spcPts val="105"/>
              </a:spcBef>
            </a:pPr>
            <a:r>
              <a:rPr dirty="0"/>
              <a:t>A</a:t>
            </a:r>
            <a:r>
              <a:rPr spc="-30" dirty="0"/>
              <a:t> </a:t>
            </a:r>
            <a:r>
              <a:rPr dirty="0"/>
              <a:t>Typical</a:t>
            </a:r>
            <a:r>
              <a:rPr spc="-55" dirty="0"/>
              <a:t> </a:t>
            </a:r>
            <a:r>
              <a:rPr spc="-10" dirty="0"/>
              <a:t>File-</a:t>
            </a:r>
            <a:r>
              <a:rPr dirty="0"/>
              <a:t>system</a:t>
            </a:r>
            <a:r>
              <a:rPr spc="-35" dirty="0"/>
              <a:t> </a:t>
            </a:r>
            <a:r>
              <a:rPr spc="-10" dirty="0"/>
              <a:t>Organization</a:t>
            </a:r>
          </a:p>
        </p:txBody>
      </p:sp>
      <p:pic>
        <p:nvPicPr>
          <p:cNvPr id="3" name="object 3"/>
          <p:cNvPicPr/>
          <p:nvPr/>
        </p:nvPicPr>
        <p:blipFill>
          <a:blip r:embed="rId2" cstate="print"/>
          <a:stretch>
            <a:fillRect/>
          </a:stretch>
        </p:blipFill>
        <p:spPr>
          <a:xfrm>
            <a:off x="1287780" y="1680972"/>
            <a:ext cx="6909816" cy="3674364"/>
          </a:xfrm>
          <a:prstGeom prst="rect">
            <a:avLst/>
          </a:prstGeom>
        </p:spPr>
      </p:pic>
      <p:sp>
        <p:nvSpPr>
          <p:cNvPr id="4" name="object 4"/>
          <p:cNvSpPr txBox="1"/>
          <p:nvPr/>
        </p:nvSpPr>
        <p:spPr>
          <a:xfrm>
            <a:off x="2597023" y="5603240"/>
            <a:ext cx="4023360" cy="391795"/>
          </a:xfrm>
          <a:prstGeom prst="rect">
            <a:avLst/>
          </a:prstGeom>
        </p:spPr>
        <p:txBody>
          <a:bodyPr vert="horz" wrap="square" lIns="0" tIns="12700" rIns="0" bIns="0" rtlCol="0">
            <a:spAutoFit/>
          </a:bodyPr>
          <a:lstStyle/>
          <a:p>
            <a:pPr marL="12700">
              <a:lnSpc>
                <a:spcPct val="100000"/>
              </a:lnSpc>
              <a:spcBef>
                <a:spcPts val="100"/>
              </a:spcBef>
            </a:pPr>
            <a:r>
              <a:rPr sz="2400" dirty="0">
                <a:solidFill>
                  <a:srgbClr val="4D6600"/>
                </a:solidFill>
                <a:latin typeface="Calibri Light"/>
                <a:cs typeface="Calibri Light"/>
              </a:rPr>
              <a:t>A</a:t>
            </a:r>
            <a:r>
              <a:rPr sz="2400" spc="-55" dirty="0">
                <a:solidFill>
                  <a:srgbClr val="4D6600"/>
                </a:solidFill>
                <a:latin typeface="Calibri Light"/>
                <a:cs typeface="Calibri Light"/>
              </a:rPr>
              <a:t> </a:t>
            </a:r>
            <a:r>
              <a:rPr sz="2400" dirty="0">
                <a:solidFill>
                  <a:srgbClr val="4D6600"/>
                </a:solidFill>
                <a:latin typeface="Calibri Light"/>
                <a:cs typeface="Calibri Light"/>
              </a:rPr>
              <a:t>typical</a:t>
            </a:r>
            <a:r>
              <a:rPr sz="2400" spc="-50" dirty="0">
                <a:solidFill>
                  <a:srgbClr val="4D6600"/>
                </a:solidFill>
                <a:latin typeface="Calibri Light"/>
                <a:cs typeface="Calibri Light"/>
              </a:rPr>
              <a:t> </a:t>
            </a:r>
            <a:r>
              <a:rPr sz="2400" spc="-10" dirty="0">
                <a:solidFill>
                  <a:srgbClr val="4D6600"/>
                </a:solidFill>
                <a:latin typeface="Calibri Light"/>
                <a:cs typeface="Calibri Light"/>
              </a:rPr>
              <a:t>file-</a:t>
            </a:r>
            <a:r>
              <a:rPr sz="2400" spc="-20" dirty="0">
                <a:solidFill>
                  <a:srgbClr val="4D6600"/>
                </a:solidFill>
                <a:latin typeface="Calibri Light"/>
                <a:cs typeface="Calibri Light"/>
              </a:rPr>
              <a:t>system</a:t>
            </a:r>
            <a:r>
              <a:rPr sz="2400" spc="-65" dirty="0">
                <a:solidFill>
                  <a:srgbClr val="4D6600"/>
                </a:solidFill>
                <a:latin typeface="Calibri Light"/>
                <a:cs typeface="Calibri Light"/>
              </a:rPr>
              <a:t> </a:t>
            </a:r>
            <a:r>
              <a:rPr sz="2400" spc="-10" dirty="0">
                <a:solidFill>
                  <a:srgbClr val="4D6600"/>
                </a:solidFill>
                <a:latin typeface="Calibri Light"/>
                <a:cs typeface="Calibri Light"/>
              </a:rPr>
              <a:t>organization</a:t>
            </a:r>
            <a:endParaRPr sz="2400">
              <a:latin typeface="Calibri Light"/>
              <a:cs typeface="Calibri Light"/>
            </a:endParaRPr>
          </a:p>
        </p:txBody>
      </p:sp>
      <p:sp>
        <p:nvSpPr>
          <p:cNvPr id="5" name="object 5"/>
          <p:cNvSpPr txBox="1">
            <a:spLocks noGrp="1"/>
          </p:cNvSpPr>
          <p:nvPr>
            <p:ph type="dt" sz="half" idx="4294967295"/>
          </p:nvPr>
        </p:nvSpPr>
        <p:spPr>
          <a:xfrm>
            <a:off x="6684391" y="6631730"/>
            <a:ext cx="2323465" cy="167004"/>
          </a:xfrm>
          <a:prstGeom prst="rect">
            <a:avLst/>
          </a:prstGeom>
        </p:spPr>
        <p:txBody>
          <a:bodyPr vert="horz" wrap="square" lIns="0" tIns="0" rIns="0" bIns="0" rtlCol="0">
            <a:spAutoFit/>
          </a:bodyPr>
          <a:lstStyle/>
          <a:p>
            <a:pPr marL="12700">
              <a:lnSpc>
                <a:spcPct val="100000"/>
              </a:lnSpc>
            </a:pPr>
            <a:r>
              <a:rPr dirty="0"/>
              <a:t>Silberschatz,</a:t>
            </a:r>
            <a:r>
              <a:rPr spc="-40" dirty="0"/>
              <a:t> </a:t>
            </a:r>
            <a:r>
              <a:rPr dirty="0"/>
              <a:t>Galvin</a:t>
            </a:r>
            <a:r>
              <a:rPr spc="-45" dirty="0"/>
              <a:t> </a:t>
            </a:r>
            <a:r>
              <a:rPr dirty="0"/>
              <a:t>and</a:t>
            </a:r>
            <a:r>
              <a:rPr spc="-20" dirty="0"/>
              <a:t> </a:t>
            </a:r>
            <a:r>
              <a:rPr dirty="0"/>
              <a:t>Gagne</a:t>
            </a:r>
            <a:r>
              <a:rPr spc="-25" dirty="0"/>
              <a:t> </a:t>
            </a:r>
            <a:r>
              <a:rPr spc="-20" dirty="0"/>
              <a:t>©2018</a:t>
            </a:r>
          </a:p>
        </p:txBody>
      </p:sp>
      <p:sp>
        <p:nvSpPr>
          <p:cNvPr id="6" name="object 6"/>
          <p:cNvSpPr txBox="1">
            <a:spLocks noGrp="1"/>
          </p:cNvSpPr>
          <p:nvPr>
            <p:ph type="sldNum" sz="quarter" idx="4294967295"/>
          </p:nvPr>
        </p:nvSpPr>
        <p:spPr>
          <a:xfrm>
            <a:off x="4310253" y="6657028"/>
            <a:ext cx="379095" cy="167004"/>
          </a:xfrm>
          <a:prstGeom prst="rect">
            <a:avLst/>
          </a:prstGeom>
        </p:spPr>
        <p:txBody>
          <a:bodyPr vert="horz" wrap="square" lIns="0" tIns="0" rIns="0" bIns="0" rtlCol="0">
            <a:spAutoFit/>
          </a:bodyPr>
          <a:lstStyle/>
          <a:p>
            <a:pPr marL="12700">
              <a:lnSpc>
                <a:spcPct val="100000"/>
              </a:lnSpc>
            </a:pPr>
            <a:r>
              <a:rPr spc="-10" dirty="0"/>
              <a:t>13.</a:t>
            </a:r>
            <a:fld id="{81D60167-4931-47E6-BA6A-407CBD079E47}" type="slidenum">
              <a:rPr spc="-10" dirty="0"/>
              <a:t>141</a:t>
            </a:fld>
            <a:endParaRPr spc="-10" dirty="0"/>
          </a:p>
        </p:txBody>
      </p:sp>
      <p:sp>
        <p:nvSpPr>
          <p:cNvPr id="7" name="object 7"/>
          <p:cNvSpPr txBox="1">
            <a:spLocks noGrp="1"/>
          </p:cNvSpPr>
          <p:nvPr>
            <p:ph type="ftr" sz="quarter" idx="4294967295"/>
          </p:nvPr>
        </p:nvSpPr>
        <p:spPr>
          <a:xfrm>
            <a:off x="264668" y="6664103"/>
            <a:ext cx="2545715" cy="167640"/>
          </a:xfrm>
          <a:prstGeom prst="rect">
            <a:avLst/>
          </a:prstGeom>
        </p:spPr>
        <p:txBody>
          <a:bodyPr vert="horz" wrap="square" lIns="0" tIns="635" rIns="0" bIns="0" rtlCol="0">
            <a:spAutoFit/>
          </a:bodyPr>
          <a:lstStyle/>
          <a:p>
            <a:pPr marL="12700">
              <a:lnSpc>
                <a:spcPct val="100000"/>
              </a:lnSpc>
              <a:spcBef>
                <a:spcPts val="5"/>
              </a:spcBef>
            </a:pPr>
            <a:r>
              <a:rPr dirty="0"/>
              <a:t>Operating</a:t>
            </a:r>
            <a:r>
              <a:rPr spc="-20" dirty="0"/>
              <a:t> </a:t>
            </a:r>
            <a:r>
              <a:rPr dirty="0"/>
              <a:t>System</a:t>
            </a:r>
            <a:r>
              <a:rPr spc="-20" dirty="0"/>
              <a:t> </a:t>
            </a:r>
            <a:r>
              <a:rPr dirty="0"/>
              <a:t>Concepts</a:t>
            </a:r>
            <a:r>
              <a:rPr spc="-10" dirty="0"/>
              <a:t> </a:t>
            </a:r>
            <a:r>
              <a:rPr dirty="0"/>
              <a:t>–</a:t>
            </a:r>
            <a:r>
              <a:rPr spc="-25" dirty="0"/>
              <a:t> </a:t>
            </a:r>
            <a:r>
              <a:rPr dirty="0"/>
              <a:t>10</a:t>
            </a:r>
            <a:r>
              <a:rPr sz="975" baseline="25641" dirty="0"/>
              <a:t>th</a:t>
            </a:r>
            <a:r>
              <a:rPr sz="975" spc="104" baseline="25641" dirty="0"/>
              <a:t> </a:t>
            </a:r>
            <a:r>
              <a:rPr sz="1000" spc="-10" dirty="0"/>
              <a:t>Edition</a:t>
            </a:r>
            <a:endParaRPr sz="1000"/>
          </a:p>
        </p:txBody>
      </p:sp>
    </p:spTree>
    <p:extLst>
      <p:ext uri="{BB962C8B-B14F-4D97-AF65-F5344CB8AC3E}">
        <p14:creationId xmlns:p14="http://schemas.microsoft.com/office/powerpoint/2010/main" val="327309490"/>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0269" rIns="0" bIns="0" rtlCol="0">
            <a:spAutoFit/>
          </a:bodyPr>
          <a:lstStyle/>
          <a:p>
            <a:pPr marL="580390">
              <a:lnSpc>
                <a:spcPct val="100000"/>
              </a:lnSpc>
              <a:spcBef>
                <a:spcPts val="100"/>
              </a:spcBef>
            </a:pPr>
            <a:r>
              <a:rPr dirty="0"/>
              <a:t>Operations</a:t>
            </a:r>
            <a:r>
              <a:rPr spc="-70" dirty="0"/>
              <a:t> </a:t>
            </a:r>
            <a:r>
              <a:rPr dirty="0"/>
              <a:t>Performed</a:t>
            </a:r>
            <a:r>
              <a:rPr spc="-35" dirty="0"/>
              <a:t> </a:t>
            </a:r>
            <a:r>
              <a:rPr dirty="0"/>
              <a:t>on</a:t>
            </a:r>
            <a:r>
              <a:rPr spc="-40" dirty="0"/>
              <a:t> </a:t>
            </a:r>
            <a:r>
              <a:rPr spc="-10" dirty="0"/>
              <a:t>Directory</a:t>
            </a:r>
          </a:p>
        </p:txBody>
      </p:sp>
      <p:sp>
        <p:nvSpPr>
          <p:cNvPr id="4" name="object 4"/>
          <p:cNvSpPr txBox="1">
            <a:spLocks noGrp="1"/>
          </p:cNvSpPr>
          <p:nvPr>
            <p:ph type="dt" sz="half" idx="4294967295"/>
          </p:nvPr>
        </p:nvSpPr>
        <p:spPr>
          <a:xfrm>
            <a:off x="6684391" y="6631730"/>
            <a:ext cx="2323465" cy="167004"/>
          </a:xfrm>
          <a:prstGeom prst="rect">
            <a:avLst/>
          </a:prstGeom>
        </p:spPr>
        <p:txBody>
          <a:bodyPr vert="horz" wrap="square" lIns="0" tIns="0" rIns="0" bIns="0" rtlCol="0">
            <a:spAutoFit/>
          </a:bodyPr>
          <a:lstStyle/>
          <a:p>
            <a:pPr marL="12700">
              <a:lnSpc>
                <a:spcPct val="100000"/>
              </a:lnSpc>
            </a:pPr>
            <a:r>
              <a:rPr dirty="0"/>
              <a:t>Silberschatz,</a:t>
            </a:r>
            <a:r>
              <a:rPr spc="-40" dirty="0"/>
              <a:t> </a:t>
            </a:r>
            <a:r>
              <a:rPr dirty="0"/>
              <a:t>Galvin</a:t>
            </a:r>
            <a:r>
              <a:rPr spc="-45" dirty="0"/>
              <a:t> </a:t>
            </a:r>
            <a:r>
              <a:rPr dirty="0"/>
              <a:t>and</a:t>
            </a:r>
            <a:r>
              <a:rPr spc="-20" dirty="0"/>
              <a:t> </a:t>
            </a:r>
            <a:r>
              <a:rPr dirty="0"/>
              <a:t>Gagne</a:t>
            </a:r>
            <a:r>
              <a:rPr spc="-25" dirty="0"/>
              <a:t> </a:t>
            </a:r>
            <a:r>
              <a:rPr spc="-20" dirty="0"/>
              <a:t>©2018</a:t>
            </a:r>
          </a:p>
        </p:txBody>
      </p:sp>
      <p:sp>
        <p:nvSpPr>
          <p:cNvPr id="5" name="object 5"/>
          <p:cNvSpPr txBox="1">
            <a:spLocks noGrp="1"/>
          </p:cNvSpPr>
          <p:nvPr>
            <p:ph type="sldNum" sz="quarter" idx="4294967295"/>
          </p:nvPr>
        </p:nvSpPr>
        <p:spPr>
          <a:xfrm>
            <a:off x="4310253" y="6657028"/>
            <a:ext cx="379095" cy="167004"/>
          </a:xfrm>
          <a:prstGeom prst="rect">
            <a:avLst/>
          </a:prstGeom>
        </p:spPr>
        <p:txBody>
          <a:bodyPr vert="horz" wrap="square" lIns="0" tIns="0" rIns="0" bIns="0" rtlCol="0">
            <a:spAutoFit/>
          </a:bodyPr>
          <a:lstStyle/>
          <a:p>
            <a:pPr marL="12700">
              <a:lnSpc>
                <a:spcPct val="100000"/>
              </a:lnSpc>
            </a:pPr>
            <a:r>
              <a:rPr spc="-10" dirty="0"/>
              <a:t>13.</a:t>
            </a:r>
            <a:fld id="{81D60167-4931-47E6-BA6A-407CBD079E47}" type="slidenum">
              <a:rPr spc="-10" dirty="0"/>
              <a:t>142</a:t>
            </a:fld>
            <a:endParaRPr spc="-10" dirty="0"/>
          </a:p>
        </p:txBody>
      </p:sp>
      <p:sp>
        <p:nvSpPr>
          <p:cNvPr id="6" name="object 6"/>
          <p:cNvSpPr txBox="1">
            <a:spLocks noGrp="1"/>
          </p:cNvSpPr>
          <p:nvPr>
            <p:ph type="ftr" sz="quarter" idx="4294967295"/>
          </p:nvPr>
        </p:nvSpPr>
        <p:spPr>
          <a:xfrm>
            <a:off x="264668" y="6664103"/>
            <a:ext cx="2545715" cy="167640"/>
          </a:xfrm>
          <a:prstGeom prst="rect">
            <a:avLst/>
          </a:prstGeom>
        </p:spPr>
        <p:txBody>
          <a:bodyPr vert="horz" wrap="square" lIns="0" tIns="635" rIns="0" bIns="0" rtlCol="0">
            <a:spAutoFit/>
          </a:bodyPr>
          <a:lstStyle/>
          <a:p>
            <a:pPr marL="12700">
              <a:lnSpc>
                <a:spcPct val="100000"/>
              </a:lnSpc>
              <a:spcBef>
                <a:spcPts val="5"/>
              </a:spcBef>
            </a:pPr>
            <a:r>
              <a:rPr dirty="0"/>
              <a:t>Operating</a:t>
            </a:r>
            <a:r>
              <a:rPr spc="-20" dirty="0"/>
              <a:t> </a:t>
            </a:r>
            <a:r>
              <a:rPr dirty="0"/>
              <a:t>System</a:t>
            </a:r>
            <a:r>
              <a:rPr spc="-20" dirty="0"/>
              <a:t> </a:t>
            </a:r>
            <a:r>
              <a:rPr dirty="0"/>
              <a:t>Concepts</a:t>
            </a:r>
            <a:r>
              <a:rPr spc="-10" dirty="0"/>
              <a:t> </a:t>
            </a:r>
            <a:r>
              <a:rPr dirty="0"/>
              <a:t>–</a:t>
            </a:r>
            <a:r>
              <a:rPr spc="-25" dirty="0"/>
              <a:t> </a:t>
            </a:r>
            <a:r>
              <a:rPr dirty="0"/>
              <a:t>10</a:t>
            </a:r>
            <a:r>
              <a:rPr sz="975" baseline="25641" dirty="0"/>
              <a:t>th</a:t>
            </a:r>
            <a:r>
              <a:rPr sz="975" spc="104" baseline="25641" dirty="0"/>
              <a:t> </a:t>
            </a:r>
            <a:r>
              <a:rPr sz="1000" spc="-10" dirty="0"/>
              <a:t>Edition</a:t>
            </a:r>
            <a:endParaRPr sz="1000"/>
          </a:p>
        </p:txBody>
      </p:sp>
      <p:sp>
        <p:nvSpPr>
          <p:cNvPr id="3" name="object 3"/>
          <p:cNvSpPr txBox="1"/>
          <p:nvPr/>
        </p:nvSpPr>
        <p:spPr>
          <a:xfrm>
            <a:off x="535940" y="925829"/>
            <a:ext cx="3671570" cy="2821305"/>
          </a:xfrm>
          <a:prstGeom prst="rect">
            <a:avLst/>
          </a:prstGeom>
        </p:spPr>
        <p:txBody>
          <a:bodyPr vert="horz" wrap="square" lIns="0" tIns="12700" rIns="0" bIns="0" rtlCol="0">
            <a:spAutoFit/>
          </a:bodyPr>
          <a:lstStyle/>
          <a:p>
            <a:pPr marL="354965" indent="-342265">
              <a:lnSpc>
                <a:spcPct val="100000"/>
              </a:lnSpc>
              <a:spcBef>
                <a:spcPts val="100"/>
              </a:spcBef>
              <a:buClr>
                <a:srgbClr val="993300"/>
              </a:buClr>
              <a:buSzPct val="110416"/>
              <a:buFont typeface="Wingdings"/>
              <a:buChar char=""/>
              <a:tabLst>
                <a:tab pos="354965" algn="l"/>
              </a:tabLst>
            </a:pPr>
            <a:r>
              <a:rPr sz="2400" dirty="0">
                <a:latin typeface="Calibri Light"/>
                <a:cs typeface="Calibri Light"/>
              </a:rPr>
              <a:t>Basic</a:t>
            </a:r>
            <a:r>
              <a:rPr sz="2400" spc="-25" dirty="0">
                <a:latin typeface="Calibri Light"/>
                <a:cs typeface="Calibri Light"/>
              </a:rPr>
              <a:t> </a:t>
            </a:r>
            <a:r>
              <a:rPr sz="2400" spc="-10" dirty="0">
                <a:latin typeface="Calibri Light"/>
                <a:cs typeface="Calibri Light"/>
              </a:rPr>
              <a:t>operations</a:t>
            </a:r>
            <a:endParaRPr sz="2400">
              <a:latin typeface="Calibri Light"/>
              <a:cs typeface="Calibri Light"/>
            </a:endParaRPr>
          </a:p>
          <a:p>
            <a:pPr marL="756285" lvl="1" indent="-286385">
              <a:lnSpc>
                <a:spcPct val="100000"/>
              </a:lnSpc>
              <a:spcBef>
                <a:spcPts val="300"/>
              </a:spcBef>
              <a:buClr>
                <a:srgbClr val="CC6600"/>
              </a:buClr>
              <a:buSzPct val="110416"/>
              <a:buFont typeface="Arial"/>
              <a:buChar char="•"/>
              <a:tabLst>
                <a:tab pos="756285" algn="l"/>
              </a:tabLst>
            </a:pPr>
            <a:r>
              <a:rPr sz="2400" dirty="0">
                <a:latin typeface="Calibri Light"/>
                <a:cs typeface="Calibri Light"/>
              </a:rPr>
              <a:t>Search</a:t>
            </a:r>
            <a:r>
              <a:rPr sz="2400" spc="-20" dirty="0">
                <a:latin typeface="Calibri Light"/>
                <a:cs typeface="Calibri Light"/>
              </a:rPr>
              <a:t> </a:t>
            </a:r>
            <a:r>
              <a:rPr sz="2400" dirty="0">
                <a:latin typeface="Calibri Light"/>
                <a:cs typeface="Calibri Light"/>
              </a:rPr>
              <a:t>for a</a:t>
            </a:r>
            <a:r>
              <a:rPr sz="2400" spc="-25" dirty="0">
                <a:latin typeface="Calibri Light"/>
                <a:cs typeface="Calibri Light"/>
              </a:rPr>
              <a:t> </a:t>
            </a:r>
            <a:r>
              <a:rPr sz="2400" spc="-20" dirty="0">
                <a:latin typeface="Calibri Light"/>
                <a:cs typeface="Calibri Light"/>
              </a:rPr>
              <a:t>file</a:t>
            </a:r>
            <a:endParaRPr sz="2400">
              <a:latin typeface="Calibri Light"/>
              <a:cs typeface="Calibri Light"/>
            </a:endParaRPr>
          </a:p>
          <a:p>
            <a:pPr marL="756285" lvl="1" indent="-286385">
              <a:lnSpc>
                <a:spcPct val="100000"/>
              </a:lnSpc>
              <a:spcBef>
                <a:spcPts val="300"/>
              </a:spcBef>
              <a:buClr>
                <a:srgbClr val="CC6600"/>
              </a:buClr>
              <a:buSzPct val="110416"/>
              <a:buFont typeface="Arial"/>
              <a:buChar char="•"/>
              <a:tabLst>
                <a:tab pos="756285" algn="l"/>
              </a:tabLst>
            </a:pPr>
            <a:r>
              <a:rPr sz="2400" dirty="0">
                <a:latin typeface="Calibri Light"/>
                <a:cs typeface="Calibri Light"/>
              </a:rPr>
              <a:t>Create</a:t>
            </a:r>
            <a:r>
              <a:rPr sz="2400" spc="-40" dirty="0">
                <a:latin typeface="Calibri Light"/>
                <a:cs typeface="Calibri Light"/>
              </a:rPr>
              <a:t> </a:t>
            </a:r>
            <a:r>
              <a:rPr sz="2400" dirty="0">
                <a:latin typeface="Calibri Light"/>
                <a:cs typeface="Calibri Light"/>
              </a:rPr>
              <a:t>a</a:t>
            </a:r>
            <a:r>
              <a:rPr sz="2400" spc="-10" dirty="0">
                <a:latin typeface="Calibri Light"/>
                <a:cs typeface="Calibri Light"/>
              </a:rPr>
              <a:t> </a:t>
            </a:r>
            <a:r>
              <a:rPr sz="2400" spc="-20" dirty="0">
                <a:latin typeface="Calibri Light"/>
                <a:cs typeface="Calibri Light"/>
              </a:rPr>
              <a:t>file</a:t>
            </a:r>
            <a:endParaRPr sz="2400">
              <a:latin typeface="Calibri Light"/>
              <a:cs typeface="Calibri Light"/>
            </a:endParaRPr>
          </a:p>
          <a:p>
            <a:pPr marL="756285" lvl="1" indent="-286385">
              <a:lnSpc>
                <a:spcPct val="100000"/>
              </a:lnSpc>
              <a:spcBef>
                <a:spcPts val="300"/>
              </a:spcBef>
              <a:buClr>
                <a:srgbClr val="CC6600"/>
              </a:buClr>
              <a:buSzPct val="110416"/>
              <a:buFont typeface="Arial"/>
              <a:buChar char="•"/>
              <a:tabLst>
                <a:tab pos="756285" algn="l"/>
              </a:tabLst>
            </a:pPr>
            <a:r>
              <a:rPr sz="2400" dirty="0">
                <a:latin typeface="Calibri Light"/>
                <a:cs typeface="Calibri Light"/>
              </a:rPr>
              <a:t>Delete</a:t>
            </a:r>
            <a:r>
              <a:rPr sz="2400" spc="-50" dirty="0">
                <a:latin typeface="Calibri Light"/>
                <a:cs typeface="Calibri Light"/>
              </a:rPr>
              <a:t> </a:t>
            </a:r>
            <a:r>
              <a:rPr sz="2400" dirty="0">
                <a:latin typeface="Calibri Light"/>
                <a:cs typeface="Calibri Light"/>
              </a:rPr>
              <a:t>a</a:t>
            </a:r>
            <a:r>
              <a:rPr sz="2400" spc="-65" dirty="0">
                <a:latin typeface="Calibri Light"/>
                <a:cs typeface="Calibri Light"/>
              </a:rPr>
              <a:t> </a:t>
            </a:r>
            <a:r>
              <a:rPr sz="2400" spc="-20" dirty="0">
                <a:latin typeface="Calibri Light"/>
                <a:cs typeface="Calibri Light"/>
              </a:rPr>
              <a:t>file</a:t>
            </a:r>
            <a:endParaRPr sz="2400">
              <a:latin typeface="Calibri Light"/>
              <a:cs typeface="Calibri Light"/>
            </a:endParaRPr>
          </a:p>
          <a:p>
            <a:pPr marL="756285" lvl="1" indent="-286385">
              <a:lnSpc>
                <a:spcPct val="100000"/>
              </a:lnSpc>
              <a:spcBef>
                <a:spcPts val="300"/>
              </a:spcBef>
              <a:buClr>
                <a:srgbClr val="CC6600"/>
              </a:buClr>
              <a:buSzPct val="110416"/>
              <a:buFont typeface="Arial"/>
              <a:buChar char="•"/>
              <a:tabLst>
                <a:tab pos="756285" algn="l"/>
              </a:tabLst>
            </a:pPr>
            <a:r>
              <a:rPr sz="2400" dirty="0">
                <a:latin typeface="Calibri Light"/>
                <a:cs typeface="Calibri Light"/>
              </a:rPr>
              <a:t>List</a:t>
            </a:r>
            <a:r>
              <a:rPr sz="2400" spc="-30" dirty="0">
                <a:latin typeface="Calibri Light"/>
                <a:cs typeface="Calibri Light"/>
              </a:rPr>
              <a:t> </a:t>
            </a:r>
            <a:r>
              <a:rPr sz="2400" dirty="0">
                <a:latin typeface="Calibri Light"/>
                <a:cs typeface="Calibri Light"/>
              </a:rPr>
              <a:t>a</a:t>
            </a:r>
            <a:r>
              <a:rPr sz="2400" spc="-25" dirty="0">
                <a:latin typeface="Calibri Light"/>
                <a:cs typeface="Calibri Light"/>
              </a:rPr>
              <a:t> </a:t>
            </a:r>
            <a:r>
              <a:rPr sz="2400" spc="-10" dirty="0">
                <a:latin typeface="Calibri Light"/>
                <a:cs typeface="Calibri Light"/>
              </a:rPr>
              <a:t>directory</a:t>
            </a:r>
            <a:endParaRPr sz="2400">
              <a:latin typeface="Calibri Light"/>
              <a:cs typeface="Calibri Light"/>
            </a:endParaRPr>
          </a:p>
          <a:p>
            <a:pPr marL="756285" lvl="1" indent="-286385">
              <a:lnSpc>
                <a:spcPct val="100000"/>
              </a:lnSpc>
              <a:spcBef>
                <a:spcPts val="305"/>
              </a:spcBef>
              <a:buClr>
                <a:srgbClr val="CC6600"/>
              </a:buClr>
              <a:buSzPct val="110416"/>
              <a:buFont typeface="Arial"/>
              <a:buChar char="•"/>
              <a:tabLst>
                <a:tab pos="756285" algn="l"/>
              </a:tabLst>
            </a:pPr>
            <a:r>
              <a:rPr sz="2400" dirty="0">
                <a:latin typeface="Calibri Light"/>
                <a:cs typeface="Calibri Light"/>
              </a:rPr>
              <a:t>Rename</a:t>
            </a:r>
            <a:r>
              <a:rPr sz="2400" spc="-20" dirty="0">
                <a:latin typeface="Calibri Light"/>
                <a:cs typeface="Calibri Light"/>
              </a:rPr>
              <a:t> </a:t>
            </a:r>
            <a:r>
              <a:rPr sz="2400" dirty="0">
                <a:latin typeface="Calibri Light"/>
                <a:cs typeface="Calibri Light"/>
              </a:rPr>
              <a:t>a</a:t>
            </a:r>
            <a:r>
              <a:rPr sz="2400" spc="-10" dirty="0">
                <a:latin typeface="Calibri Light"/>
                <a:cs typeface="Calibri Light"/>
              </a:rPr>
              <a:t> </a:t>
            </a:r>
            <a:r>
              <a:rPr sz="2400" spc="-20" dirty="0">
                <a:latin typeface="Calibri Light"/>
                <a:cs typeface="Calibri Light"/>
              </a:rPr>
              <a:t>file</a:t>
            </a:r>
            <a:endParaRPr sz="2400">
              <a:latin typeface="Calibri Light"/>
              <a:cs typeface="Calibri Light"/>
            </a:endParaRPr>
          </a:p>
          <a:p>
            <a:pPr marL="756285" lvl="1" indent="-286385">
              <a:lnSpc>
                <a:spcPct val="100000"/>
              </a:lnSpc>
              <a:spcBef>
                <a:spcPts val="300"/>
              </a:spcBef>
              <a:buClr>
                <a:srgbClr val="CC6600"/>
              </a:buClr>
              <a:buSzPct val="110416"/>
              <a:buFont typeface="Arial"/>
              <a:buChar char="•"/>
              <a:tabLst>
                <a:tab pos="756285" algn="l"/>
              </a:tabLst>
            </a:pPr>
            <a:r>
              <a:rPr sz="2400" dirty="0">
                <a:latin typeface="Calibri Light"/>
                <a:cs typeface="Calibri Light"/>
              </a:rPr>
              <a:t>Traverse</a:t>
            </a:r>
            <a:r>
              <a:rPr sz="2400" spc="-60" dirty="0">
                <a:latin typeface="Calibri Light"/>
                <a:cs typeface="Calibri Light"/>
              </a:rPr>
              <a:t> </a:t>
            </a:r>
            <a:r>
              <a:rPr sz="2400" dirty="0">
                <a:latin typeface="Calibri Light"/>
                <a:cs typeface="Calibri Light"/>
              </a:rPr>
              <a:t>the</a:t>
            </a:r>
            <a:r>
              <a:rPr sz="2400" spc="-35" dirty="0">
                <a:latin typeface="Calibri Light"/>
                <a:cs typeface="Calibri Light"/>
              </a:rPr>
              <a:t> </a:t>
            </a:r>
            <a:r>
              <a:rPr sz="2400" dirty="0">
                <a:latin typeface="Calibri Light"/>
                <a:cs typeface="Calibri Light"/>
              </a:rPr>
              <a:t>file</a:t>
            </a:r>
            <a:r>
              <a:rPr sz="2400" spc="-45" dirty="0">
                <a:latin typeface="Calibri Light"/>
                <a:cs typeface="Calibri Light"/>
              </a:rPr>
              <a:t> </a:t>
            </a:r>
            <a:r>
              <a:rPr sz="2400" spc="-10" dirty="0">
                <a:latin typeface="Calibri Light"/>
                <a:cs typeface="Calibri Light"/>
              </a:rPr>
              <a:t>system</a:t>
            </a:r>
            <a:endParaRPr sz="2400">
              <a:latin typeface="Calibri Light"/>
              <a:cs typeface="Calibri Light"/>
            </a:endParaRPr>
          </a:p>
        </p:txBody>
      </p:sp>
    </p:spTree>
    <p:extLst>
      <p:ext uri="{BB962C8B-B14F-4D97-AF65-F5344CB8AC3E}">
        <p14:creationId xmlns:p14="http://schemas.microsoft.com/office/powerpoint/2010/main" val="231296996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0269" rIns="0" bIns="0" rtlCol="0">
            <a:spAutoFit/>
          </a:bodyPr>
          <a:lstStyle/>
          <a:p>
            <a:pPr marL="580390">
              <a:lnSpc>
                <a:spcPct val="100000"/>
              </a:lnSpc>
              <a:spcBef>
                <a:spcPts val="100"/>
              </a:spcBef>
            </a:pPr>
            <a:r>
              <a:rPr dirty="0"/>
              <a:t>Operations</a:t>
            </a:r>
            <a:r>
              <a:rPr spc="-70" dirty="0"/>
              <a:t> </a:t>
            </a:r>
            <a:r>
              <a:rPr dirty="0"/>
              <a:t>Performed</a:t>
            </a:r>
            <a:r>
              <a:rPr spc="-35" dirty="0"/>
              <a:t> </a:t>
            </a:r>
            <a:r>
              <a:rPr dirty="0"/>
              <a:t>on</a:t>
            </a:r>
            <a:r>
              <a:rPr spc="-40" dirty="0"/>
              <a:t> </a:t>
            </a:r>
            <a:r>
              <a:rPr spc="-10" dirty="0"/>
              <a:t>Directory</a:t>
            </a:r>
          </a:p>
        </p:txBody>
      </p:sp>
      <p:sp>
        <p:nvSpPr>
          <p:cNvPr id="3" name="object 3"/>
          <p:cNvSpPr txBox="1"/>
          <p:nvPr/>
        </p:nvSpPr>
        <p:spPr>
          <a:xfrm>
            <a:off x="535940" y="833450"/>
            <a:ext cx="6951345" cy="4417060"/>
          </a:xfrm>
          <a:prstGeom prst="rect">
            <a:avLst/>
          </a:prstGeom>
        </p:spPr>
        <p:txBody>
          <a:bodyPr vert="horz" wrap="square" lIns="0" tIns="12700" rIns="0" bIns="0" rtlCol="0">
            <a:spAutoFit/>
          </a:bodyPr>
          <a:lstStyle/>
          <a:p>
            <a:pPr marL="354965" indent="-342265">
              <a:lnSpc>
                <a:spcPct val="100000"/>
              </a:lnSpc>
              <a:spcBef>
                <a:spcPts val="100"/>
              </a:spcBef>
              <a:buClr>
                <a:srgbClr val="993300"/>
              </a:buClr>
              <a:buSzPct val="110416"/>
              <a:buFont typeface="Wingdings"/>
              <a:buChar char=""/>
              <a:tabLst>
                <a:tab pos="354965" algn="l"/>
                <a:tab pos="4681220" algn="l"/>
              </a:tabLst>
            </a:pPr>
            <a:r>
              <a:rPr sz="2400" dirty="0">
                <a:latin typeface="Calibri Light"/>
                <a:cs typeface="Calibri Light"/>
              </a:rPr>
              <a:t>The</a:t>
            </a:r>
            <a:r>
              <a:rPr sz="2400" spc="-50" dirty="0">
                <a:latin typeface="Calibri Light"/>
                <a:cs typeface="Calibri Light"/>
              </a:rPr>
              <a:t> </a:t>
            </a:r>
            <a:r>
              <a:rPr sz="2400" dirty="0">
                <a:latin typeface="Calibri Light"/>
                <a:cs typeface="Calibri Light"/>
              </a:rPr>
              <a:t>directory</a:t>
            </a:r>
            <a:r>
              <a:rPr sz="2400" spc="-50" dirty="0">
                <a:latin typeface="Calibri Light"/>
                <a:cs typeface="Calibri Light"/>
              </a:rPr>
              <a:t> </a:t>
            </a:r>
            <a:r>
              <a:rPr sz="2400" dirty="0">
                <a:latin typeface="Calibri Light"/>
                <a:cs typeface="Calibri Light"/>
              </a:rPr>
              <a:t>is</a:t>
            </a:r>
            <a:r>
              <a:rPr sz="2400" spc="-70" dirty="0">
                <a:latin typeface="Calibri Light"/>
                <a:cs typeface="Calibri Light"/>
              </a:rPr>
              <a:t> </a:t>
            </a:r>
            <a:r>
              <a:rPr sz="2400" spc="-10" dirty="0">
                <a:latin typeface="Calibri Light"/>
                <a:cs typeface="Calibri Light"/>
              </a:rPr>
              <a:t>organized</a:t>
            </a:r>
            <a:r>
              <a:rPr sz="2400" spc="-55" dirty="0">
                <a:latin typeface="Calibri Light"/>
                <a:cs typeface="Calibri Light"/>
              </a:rPr>
              <a:t> </a:t>
            </a:r>
            <a:r>
              <a:rPr sz="2400" spc="-10" dirty="0">
                <a:latin typeface="Calibri Light"/>
                <a:cs typeface="Calibri Light"/>
              </a:rPr>
              <a:t>logically</a:t>
            </a:r>
            <a:r>
              <a:rPr sz="2400" dirty="0">
                <a:latin typeface="Calibri Light"/>
                <a:cs typeface="Calibri Light"/>
              </a:rPr>
              <a:t>	to</a:t>
            </a:r>
            <a:r>
              <a:rPr sz="2400" spc="-35" dirty="0">
                <a:latin typeface="Calibri Light"/>
                <a:cs typeface="Calibri Light"/>
              </a:rPr>
              <a:t> </a:t>
            </a:r>
            <a:r>
              <a:rPr sz="2400" spc="-10" dirty="0">
                <a:latin typeface="Calibri Light"/>
                <a:cs typeface="Calibri Light"/>
              </a:rPr>
              <a:t>obtain</a:t>
            </a:r>
            <a:endParaRPr sz="2400" dirty="0">
              <a:latin typeface="Calibri Light"/>
              <a:cs typeface="Calibri Light"/>
            </a:endParaRPr>
          </a:p>
          <a:p>
            <a:pPr marL="756285" lvl="1" indent="-286385">
              <a:lnSpc>
                <a:spcPct val="100000"/>
              </a:lnSpc>
              <a:spcBef>
                <a:spcPts val="305"/>
              </a:spcBef>
              <a:buClr>
                <a:srgbClr val="CC6600"/>
              </a:buClr>
              <a:buSzPct val="110416"/>
              <a:buFont typeface="Arial"/>
              <a:buChar char="•"/>
              <a:tabLst>
                <a:tab pos="756285" algn="l"/>
              </a:tabLst>
            </a:pPr>
            <a:r>
              <a:rPr sz="2400" dirty="0">
                <a:latin typeface="Calibri Light"/>
                <a:cs typeface="Calibri Light"/>
              </a:rPr>
              <a:t>Efficient</a:t>
            </a:r>
            <a:r>
              <a:rPr sz="2400" spc="-25" dirty="0">
                <a:latin typeface="Calibri Light"/>
                <a:cs typeface="Calibri Light"/>
              </a:rPr>
              <a:t> </a:t>
            </a:r>
            <a:r>
              <a:rPr sz="2400" dirty="0">
                <a:latin typeface="Calibri Light"/>
                <a:cs typeface="Calibri Light"/>
              </a:rPr>
              <a:t>location</a:t>
            </a:r>
            <a:r>
              <a:rPr sz="2400" spc="-5" dirty="0">
                <a:latin typeface="Calibri Light"/>
                <a:cs typeface="Calibri Light"/>
              </a:rPr>
              <a:t> </a:t>
            </a:r>
            <a:r>
              <a:rPr sz="2400" dirty="0">
                <a:latin typeface="Calibri Light"/>
                <a:cs typeface="Calibri Light"/>
              </a:rPr>
              <a:t>of</a:t>
            </a:r>
            <a:r>
              <a:rPr sz="2400" spc="-20" dirty="0">
                <a:latin typeface="Calibri Light"/>
                <a:cs typeface="Calibri Light"/>
              </a:rPr>
              <a:t> </a:t>
            </a:r>
            <a:r>
              <a:rPr sz="2400" dirty="0">
                <a:latin typeface="Calibri Light"/>
                <a:cs typeface="Calibri Light"/>
              </a:rPr>
              <a:t>a</a:t>
            </a:r>
            <a:r>
              <a:rPr sz="2400" spc="-5" dirty="0">
                <a:latin typeface="Calibri Light"/>
                <a:cs typeface="Calibri Light"/>
              </a:rPr>
              <a:t> </a:t>
            </a:r>
            <a:r>
              <a:rPr sz="2400" spc="-20" dirty="0">
                <a:latin typeface="Calibri Light"/>
                <a:cs typeface="Calibri Light"/>
              </a:rPr>
              <a:t>file</a:t>
            </a:r>
            <a:endParaRPr sz="2400" dirty="0">
              <a:latin typeface="Calibri Light"/>
              <a:cs typeface="Calibri Light"/>
            </a:endParaRPr>
          </a:p>
          <a:p>
            <a:pPr marL="756285" lvl="1" indent="-286385">
              <a:lnSpc>
                <a:spcPct val="100000"/>
              </a:lnSpc>
              <a:spcBef>
                <a:spcPts val="300"/>
              </a:spcBef>
              <a:buClr>
                <a:srgbClr val="CC6600"/>
              </a:buClr>
              <a:buSzPct val="110416"/>
              <a:buFont typeface="Arial"/>
              <a:buChar char="•"/>
              <a:tabLst>
                <a:tab pos="756285" algn="l"/>
              </a:tabLst>
            </a:pPr>
            <a:r>
              <a:rPr sz="2400" dirty="0">
                <a:latin typeface="Calibri Light"/>
                <a:cs typeface="Calibri Light"/>
              </a:rPr>
              <a:t>Naming</a:t>
            </a:r>
            <a:r>
              <a:rPr sz="2400" spc="-65" dirty="0">
                <a:latin typeface="Calibri Light"/>
                <a:cs typeface="Calibri Light"/>
              </a:rPr>
              <a:t> </a:t>
            </a:r>
            <a:r>
              <a:rPr sz="2400" dirty="0">
                <a:latin typeface="Calibri Light"/>
                <a:cs typeface="Calibri Light"/>
              </a:rPr>
              <a:t>convenient</a:t>
            </a:r>
            <a:r>
              <a:rPr sz="2400" spc="-75" dirty="0">
                <a:latin typeface="Calibri Light"/>
                <a:cs typeface="Calibri Light"/>
              </a:rPr>
              <a:t> </a:t>
            </a:r>
            <a:r>
              <a:rPr sz="2400" dirty="0">
                <a:latin typeface="Calibri Light"/>
                <a:cs typeface="Calibri Light"/>
              </a:rPr>
              <a:t>to</a:t>
            </a:r>
            <a:r>
              <a:rPr sz="2400" spc="-70" dirty="0">
                <a:latin typeface="Calibri Light"/>
                <a:cs typeface="Calibri Light"/>
              </a:rPr>
              <a:t> </a:t>
            </a:r>
            <a:r>
              <a:rPr sz="2400" spc="-10" dirty="0">
                <a:latin typeface="Calibri Light"/>
                <a:cs typeface="Calibri Light"/>
              </a:rPr>
              <a:t>users</a:t>
            </a:r>
            <a:endParaRPr sz="2400" dirty="0">
              <a:latin typeface="Calibri Light"/>
              <a:cs typeface="Calibri Light"/>
            </a:endParaRPr>
          </a:p>
          <a:p>
            <a:pPr marL="1099185" lvl="2" indent="-228600">
              <a:lnSpc>
                <a:spcPct val="100000"/>
              </a:lnSpc>
              <a:spcBef>
                <a:spcPts val="325"/>
              </a:spcBef>
              <a:buClr>
                <a:srgbClr val="009900"/>
              </a:buClr>
              <a:buSzPct val="75000"/>
              <a:buFont typeface="Webdings"/>
              <a:buChar char=""/>
              <a:tabLst>
                <a:tab pos="1099185" algn="l"/>
              </a:tabLst>
            </a:pPr>
            <a:r>
              <a:rPr sz="2000" dirty="0">
                <a:latin typeface="Calibri Light"/>
                <a:cs typeface="Calibri Light"/>
              </a:rPr>
              <a:t>Two</a:t>
            </a:r>
            <a:r>
              <a:rPr sz="2000" spc="-30" dirty="0">
                <a:latin typeface="Calibri Light"/>
                <a:cs typeface="Calibri Light"/>
              </a:rPr>
              <a:t> </a:t>
            </a:r>
            <a:r>
              <a:rPr sz="2000" dirty="0">
                <a:latin typeface="Calibri Light"/>
                <a:cs typeface="Calibri Light"/>
              </a:rPr>
              <a:t>files</a:t>
            </a:r>
            <a:r>
              <a:rPr sz="2000" spc="-40" dirty="0">
                <a:latin typeface="Calibri Light"/>
                <a:cs typeface="Calibri Light"/>
              </a:rPr>
              <a:t> </a:t>
            </a:r>
            <a:r>
              <a:rPr sz="2000" dirty="0">
                <a:latin typeface="Calibri Light"/>
                <a:cs typeface="Calibri Light"/>
              </a:rPr>
              <a:t>in</a:t>
            </a:r>
            <a:r>
              <a:rPr sz="2000" spc="-5" dirty="0">
                <a:latin typeface="Calibri Light"/>
                <a:cs typeface="Calibri Light"/>
              </a:rPr>
              <a:t> </a:t>
            </a:r>
            <a:r>
              <a:rPr sz="2000" dirty="0">
                <a:latin typeface="Calibri Light"/>
                <a:cs typeface="Calibri Light"/>
              </a:rPr>
              <a:t>different</a:t>
            </a:r>
            <a:r>
              <a:rPr sz="2000" spc="-40" dirty="0">
                <a:latin typeface="Calibri Light"/>
                <a:cs typeface="Calibri Light"/>
              </a:rPr>
              <a:t> </a:t>
            </a:r>
            <a:r>
              <a:rPr sz="2000" dirty="0">
                <a:latin typeface="Calibri Light"/>
                <a:cs typeface="Calibri Light"/>
              </a:rPr>
              <a:t>directories</a:t>
            </a:r>
            <a:r>
              <a:rPr sz="2000" spc="-50" dirty="0">
                <a:latin typeface="Calibri Light"/>
                <a:cs typeface="Calibri Light"/>
              </a:rPr>
              <a:t> </a:t>
            </a:r>
            <a:r>
              <a:rPr sz="2000" dirty="0">
                <a:latin typeface="Calibri Light"/>
                <a:cs typeface="Calibri Light"/>
              </a:rPr>
              <a:t>can</a:t>
            </a:r>
            <a:r>
              <a:rPr sz="2000" spc="-20" dirty="0">
                <a:latin typeface="Calibri Light"/>
                <a:cs typeface="Calibri Light"/>
              </a:rPr>
              <a:t> </a:t>
            </a:r>
            <a:r>
              <a:rPr sz="2000" dirty="0">
                <a:latin typeface="Calibri Light"/>
                <a:cs typeface="Calibri Light"/>
              </a:rPr>
              <a:t>have</a:t>
            </a:r>
            <a:r>
              <a:rPr sz="2000" spc="-40" dirty="0">
                <a:latin typeface="Calibri Light"/>
                <a:cs typeface="Calibri Light"/>
              </a:rPr>
              <a:t> </a:t>
            </a:r>
            <a:r>
              <a:rPr sz="2000" dirty="0">
                <a:latin typeface="Calibri Light"/>
                <a:cs typeface="Calibri Light"/>
              </a:rPr>
              <a:t>the</a:t>
            </a:r>
            <a:r>
              <a:rPr sz="2000" spc="-20" dirty="0">
                <a:latin typeface="Calibri Light"/>
                <a:cs typeface="Calibri Light"/>
              </a:rPr>
              <a:t> </a:t>
            </a:r>
            <a:r>
              <a:rPr sz="2000" dirty="0">
                <a:latin typeface="Calibri Light"/>
                <a:cs typeface="Calibri Light"/>
              </a:rPr>
              <a:t>same</a:t>
            </a:r>
            <a:r>
              <a:rPr sz="2000" spc="-25" dirty="0">
                <a:latin typeface="Calibri Light"/>
                <a:cs typeface="Calibri Light"/>
              </a:rPr>
              <a:t> </a:t>
            </a:r>
            <a:r>
              <a:rPr sz="2000" spc="-20" dirty="0">
                <a:latin typeface="Calibri Light"/>
                <a:cs typeface="Calibri Light"/>
              </a:rPr>
              <a:t>name</a:t>
            </a:r>
            <a:endParaRPr sz="2000" dirty="0">
              <a:latin typeface="Calibri Light"/>
              <a:cs typeface="Calibri Light"/>
            </a:endParaRPr>
          </a:p>
          <a:p>
            <a:pPr marL="1099185" lvl="2" indent="-228600">
              <a:lnSpc>
                <a:spcPct val="100000"/>
              </a:lnSpc>
              <a:spcBef>
                <a:spcPts val="305"/>
              </a:spcBef>
              <a:buClr>
                <a:srgbClr val="009900"/>
              </a:buClr>
              <a:buSzPct val="75000"/>
              <a:buFont typeface="Webdings"/>
              <a:buChar char=""/>
              <a:tabLst>
                <a:tab pos="1099185" algn="l"/>
              </a:tabLst>
            </a:pPr>
            <a:r>
              <a:rPr sz="2000" dirty="0">
                <a:latin typeface="Calibri Light"/>
                <a:cs typeface="Calibri Light"/>
              </a:rPr>
              <a:t>The</a:t>
            </a:r>
            <a:r>
              <a:rPr sz="2000" spc="-35" dirty="0">
                <a:latin typeface="Calibri Light"/>
                <a:cs typeface="Calibri Light"/>
              </a:rPr>
              <a:t> </a:t>
            </a:r>
            <a:r>
              <a:rPr sz="2000" dirty="0">
                <a:latin typeface="Calibri Light"/>
                <a:cs typeface="Calibri Light"/>
              </a:rPr>
              <a:t>same</a:t>
            </a:r>
            <a:r>
              <a:rPr sz="2000" spc="-25" dirty="0">
                <a:latin typeface="Calibri Light"/>
                <a:cs typeface="Calibri Light"/>
              </a:rPr>
              <a:t> </a:t>
            </a:r>
            <a:r>
              <a:rPr sz="2000" dirty="0">
                <a:latin typeface="Calibri Light"/>
                <a:cs typeface="Calibri Light"/>
              </a:rPr>
              <a:t>file</a:t>
            </a:r>
            <a:r>
              <a:rPr sz="2000" spc="-20" dirty="0">
                <a:latin typeface="Calibri Light"/>
                <a:cs typeface="Calibri Light"/>
              </a:rPr>
              <a:t> </a:t>
            </a:r>
            <a:r>
              <a:rPr sz="2000" dirty="0">
                <a:latin typeface="Calibri Light"/>
                <a:cs typeface="Calibri Light"/>
              </a:rPr>
              <a:t>can</a:t>
            </a:r>
            <a:r>
              <a:rPr sz="2000" spc="-20" dirty="0">
                <a:latin typeface="Calibri Light"/>
                <a:cs typeface="Calibri Light"/>
              </a:rPr>
              <a:t> </a:t>
            </a:r>
            <a:r>
              <a:rPr sz="2000" dirty="0">
                <a:latin typeface="Calibri Light"/>
                <a:cs typeface="Calibri Light"/>
              </a:rPr>
              <a:t>have</a:t>
            </a:r>
            <a:r>
              <a:rPr sz="2000" spc="-40" dirty="0">
                <a:latin typeface="Calibri Light"/>
                <a:cs typeface="Calibri Light"/>
              </a:rPr>
              <a:t> </a:t>
            </a:r>
            <a:r>
              <a:rPr sz="2000" dirty="0">
                <a:latin typeface="Calibri Light"/>
                <a:cs typeface="Calibri Light"/>
              </a:rPr>
              <a:t>several</a:t>
            </a:r>
            <a:r>
              <a:rPr sz="2000" spc="-50" dirty="0">
                <a:latin typeface="Calibri Light"/>
                <a:cs typeface="Calibri Light"/>
              </a:rPr>
              <a:t> </a:t>
            </a:r>
            <a:r>
              <a:rPr sz="2000" dirty="0">
                <a:latin typeface="Calibri Light"/>
                <a:cs typeface="Calibri Light"/>
              </a:rPr>
              <a:t>different</a:t>
            </a:r>
            <a:r>
              <a:rPr sz="2000" spc="-40" dirty="0">
                <a:latin typeface="Calibri Light"/>
                <a:cs typeface="Calibri Light"/>
              </a:rPr>
              <a:t> </a:t>
            </a:r>
            <a:r>
              <a:rPr sz="2000" spc="-10" dirty="0">
                <a:latin typeface="Calibri Light"/>
                <a:cs typeface="Calibri Light"/>
              </a:rPr>
              <a:t>names</a:t>
            </a:r>
            <a:endParaRPr sz="2000" dirty="0">
              <a:latin typeface="Calibri Light"/>
              <a:cs typeface="Calibri Light"/>
            </a:endParaRPr>
          </a:p>
          <a:p>
            <a:pPr marL="756285" lvl="1" indent="-286385">
              <a:lnSpc>
                <a:spcPct val="100000"/>
              </a:lnSpc>
              <a:spcBef>
                <a:spcPts val="270"/>
              </a:spcBef>
              <a:buClr>
                <a:srgbClr val="CC6600"/>
              </a:buClr>
              <a:buSzPct val="110416"/>
              <a:buFont typeface="Arial"/>
              <a:buChar char="•"/>
              <a:tabLst>
                <a:tab pos="756285" algn="l"/>
              </a:tabLst>
            </a:pPr>
            <a:r>
              <a:rPr sz="2400" dirty="0">
                <a:latin typeface="Calibri Light"/>
                <a:cs typeface="Calibri Light"/>
              </a:rPr>
              <a:t>Grouping</a:t>
            </a:r>
            <a:r>
              <a:rPr sz="2400" spc="-20" dirty="0">
                <a:latin typeface="Calibri Light"/>
                <a:cs typeface="Calibri Light"/>
              </a:rPr>
              <a:t> </a:t>
            </a:r>
            <a:r>
              <a:rPr sz="2400" dirty="0">
                <a:latin typeface="Calibri Light"/>
                <a:cs typeface="Calibri Light"/>
              </a:rPr>
              <a:t>of</a:t>
            </a:r>
            <a:r>
              <a:rPr sz="2400" spc="-40" dirty="0">
                <a:latin typeface="Calibri Light"/>
                <a:cs typeface="Calibri Light"/>
              </a:rPr>
              <a:t> </a:t>
            </a:r>
            <a:r>
              <a:rPr sz="2400" dirty="0">
                <a:latin typeface="Calibri Light"/>
                <a:cs typeface="Calibri Light"/>
              </a:rPr>
              <a:t>files</a:t>
            </a:r>
            <a:r>
              <a:rPr sz="2400" spc="-40" dirty="0">
                <a:latin typeface="Calibri Light"/>
                <a:cs typeface="Calibri Light"/>
              </a:rPr>
              <a:t> </a:t>
            </a:r>
            <a:r>
              <a:rPr sz="2400" dirty="0">
                <a:latin typeface="Calibri Light"/>
                <a:cs typeface="Calibri Light"/>
              </a:rPr>
              <a:t>with</a:t>
            </a:r>
            <a:r>
              <a:rPr sz="2400" spc="-35" dirty="0">
                <a:latin typeface="Calibri Light"/>
                <a:cs typeface="Calibri Light"/>
              </a:rPr>
              <a:t> </a:t>
            </a:r>
            <a:r>
              <a:rPr sz="2400" dirty="0">
                <a:latin typeface="Calibri Light"/>
                <a:cs typeface="Calibri Light"/>
              </a:rPr>
              <a:t>similar</a:t>
            </a:r>
            <a:r>
              <a:rPr sz="2400" spc="-30" dirty="0">
                <a:latin typeface="Calibri Light"/>
                <a:cs typeface="Calibri Light"/>
              </a:rPr>
              <a:t> </a:t>
            </a:r>
            <a:r>
              <a:rPr sz="2400" spc="-10" dirty="0">
                <a:latin typeface="Calibri Light"/>
                <a:cs typeface="Calibri Light"/>
              </a:rPr>
              <a:t>properties</a:t>
            </a:r>
            <a:endParaRPr sz="2400" dirty="0">
              <a:latin typeface="Calibri Light"/>
              <a:cs typeface="Calibri Light"/>
            </a:endParaRPr>
          </a:p>
          <a:p>
            <a:pPr marL="1099185" lvl="2" indent="-228600">
              <a:lnSpc>
                <a:spcPct val="100000"/>
              </a:lnSpc>
              <a:spcBef>
                <a:spcPts val="330"/>
              </a:spcBef>
              <a:buClr>
                <a:srgbClr val="009900"/>
              </a:buClr>
              <a:buSzPct val="75000"/>
              <a:buFont typeface="Webdings"/>
              <a:buChar char=""/>
              <a:tabLst>
                <a:tab pos="1099185" algn="l"/>
              </a:tabLst>
            </a:pPr>
            <a:r>
              <a:rPr sz="2000" dirty="0">
                <a:latin typeface="Calibri Light"/>
                <a:cs typeface="Calibri Light"/>
              </a:rPr>
              <a:t>E.g.,</a:t>
            </a:r>
            <a:r>
              <a:rPr sz="2000" spc="-20" dirty="0">
                <a:latin typeface="Calibri Light"/>
                <a:cs typeface="Calibri Light"/>
              </a:rPr>
              <a:t> </a:t>
            </a:r>
            <a:r>
              <a:rPr sz="2000" dirty="0">
                <a:latin typeface="Calibri Light"/>
                <a:cs typeface="Calibri Light"/>
              </a:rPr>
              <a:t>put</a:t>
            </a:r>
            <a:r>
              <a:rPr sz="2000" spc="-15" dirty="0">
                <a:latin typeface="Calibri Light"/>
                <a:cs typeface="Calibri Light"/>
              </a:rPr>
              <a:t> </a:t>
            </a:r>
            <a:r>
              <a:rPr sz="2000" dirty="0">
                <a:latin typeface="Calibri Light"/>
                <a:cs typeface="Calibri Light"/>
              </a:rPr>
              <a:t>photos</a:t>
            </a:r>
            <a:r>
              <a:rPr sz="2000" spc="-15" dirty="0">
                <a:latin typeface="Calibri Light"/>
                <a:cs typeface="Calibri Light"/>
              </a:rPr>
              <a:t> </a:t>
            </a:r>
            <a:r>
              <a:rPr sz="2000" dirty="0">
                <a:latin typeface="Calibri Light"/>
                <a:cs typeface="Calibri Light"/>
              </a:rPr>
              <a:t>in</a:t>
            </a:r>
            <a:r>
              <a:rPr sz="2000" spc="-20" dirty="0">
                <a:latin typeface="Calibri Light"/>
                <a:cs typeface="Calibri Light"/>
              </a:rPr>
              <a:t> </a:t>
            </a:r>
            <a:r>
              <a:rPr sz="2000" dirty="0">
                <a:latin typeface="Calibri Light"/>
                <a:cs typeface="Calibri Light"/>
              </a:rPr>
              <a:t>a </a:t>
            </a:r>
            <a:r>
              <a:rPr sz="2000" spc="-10" dirty="0">
                <a:latin typeface="Calibri Light"/>
                <a:cs typeface="Calibri Light"/>
              </a:rPr>
              <a:t>directory</a:t>
            </a:r>
            <a:endParaRPr sz="2000" dirty="0">
              <a:latin typeface="Calibri Light"/>
              <a:cs typeface="Calibri Light"/>
            </a:endParaRPr>
          </a:p>
          <a:p>
            <a:pPr marL="354965" indent="-342265">
              <a:lnSpc>
                <a:spcPct val="100000"/>
              </a:lnSpc>
              <a:spcBef>
                <a:spcPts val="270"/>
              </a:spcBef>
              <a:buClr>
                <a:srgbClr val="993300"/>
              </a:buClr>
              <a:buSzPct val="110416"/>
              <a:buFont typeface="Wingdings"/>
              <a:buChar char=""/>
              <a:tabLst>
                <a:tab pos="354965" algn="l"/>
              </a:tabLst>
            </a:pPr>
            <a:r>
              <a:rPr sz="2400" dirty="0">
                <a:latin typeface="Calibri Light"/>
                <a:cs typeface="Calibri Light"/>
              </a:rPr>
              <a:t>Directory</a:t>
            </a:r>
            <a:r>
              <a:rPr sz="2400" spc="15" dirty="0">
                <a:latin typeface="Calibri Light"/>
                <a:cs typeface="Calibri Light"/>
              </a:rPr>
              <a:t> </a:t>
            </a:r>
            <a:r>
              <a:rPr sz="2400" spc="-10" dirty="0">
                <a:latin typeface="Calibri Light"/>
                <a:cs typeface="Calibri Light"/>
              </a:rPr>
              <a:t>organization</a:t>
            </a:r>
            <a:endParaRPr sz="2400" dirty="0">
              <a:latin typeface="Calibri Light"/>
              <a:cs typeface="Calibri Light"/>
            </a:endParaRPr>
          </a:p>
          <a:p>
            <a:pPr marL="756285" lvl="1" indent="-286385">
              <a:lnSpc>
                <a:spcPct val="100000"/>
              </a:lnSpc>
              <a:spcBef>
                <a:spcPts val="330"/>
              </a:spcBef>
              <a:buClr>
                <a:srgbClr val="CC6600"/>
              </a:buClr>
              <a:buSzPct val="110000"/>
              <a:buFont typeface="Arial"/>
              <a:buChar char="•"/>
              <a:tabLst>
                <a:tab pos="756285" algn="l"/>
              </a:tabLst>
            </a:pPr>
            <a:r>
              <a:rPr sz="2000" dirty="0">
                <a:solidFill>
                  <a:srgbClr val="3366FF"/>
                </a:solidFill>
                <a:latin typeface="Calibri Light"/>
                <a:cs typeface="Calibri Light"/>
              </a:rPr>
              <a:t>Single</a:t>
            </a:r>
            <a:r>
              <a:rPr sz="2000" spc="-50" dirty="0">
                <a:solidFill>
                  <a:srgbClr val="3366FF"/>
                </a:solidFill>
                <a:latin typeface="Calibri Light"/>
                <a:cs typeface="Calibri Light"/>
              </a:rPr>
              <a:t> </a:t>
            </a:r>
            <a:r>
              <a:rPr sz="2000" dirty="0">
                <a:solidFill>
                  <a:srgbClr val="3366FF"/>
                </a:solidFill>
                <a:latin typeface="Calibri Light"/>
                <a:cs typeface="Calibri Light"/>
              </a:rPr>
              <a:t>level</a:t>
            </a:r>
            <a:r>
              <a:rPr sz="2000" spc="-30" dirty="0">
                <a:solidFill>
                  <a:srgbClr val="3366FF"/>
                </a:solidFill>
                <a:latin typeface="Calibri Light"/>
                <a:cs typeface="Calibri Light"/>
              </a:rPr>
              <a:t> </a:t>
            </a:r>
            <a:r>
              <a:rPr sz="2000" spc="-10" dirty="0">
                <a:solidFill>
                  <a:srgbClr val="3366FF"/>
                </a:solidFill>
                <a:latin typeface="Calibri Light"/>
                <a:cs typeface="Calibri Light"/>
              </a:rPr>
              <a:t>directory</a:t>
            </a:r>
            <a:endParaRPr sz="2000" dirty="0">
              <a:latin typeface="Calibri Light"/>
              <a:cs typeface="Calibri Light"/>
            </a:endParaRPr>
          </a:p>
          <a:p>
            <a:pPr marL="756285" lvl="1" indent="-286385">
              <a:lnSpc>
                <a:spcPct val="100000"/>
              </a:lnSpc>
              <a:spcBef>
                <a:spcPts val="300"/>
              </a:spcBef>
              <a:buClr>
                <a:srgbClr val="CC6600"/>
              </a:buClr>
              <a:buSzPct val="110000"/>
              <a:buFont typeface="Arial"/>
              <a:buChar char="•"/>
              <a:tabLst>
                <a:tab pos="756285" algn="l"/>
              </a:tabLst>
            </a:pPr>
            <a:r>
              <a:rPr sz="2000" spc="-40" dirty="0">
                <a:solidFill>
                  <a:srgbClr val="3366FF"/>
                </a:solidFill>
                <a:latin typeface="Calibri Light"/>
                <a:cs typeface="Calibri Light"/>
              </a:rPr>
              <a:t>Two-</a:t>
            </a:r>
            <a:r>
              <a:rPr sz="2000" dirty="0">
                <a:solidFill>
                  <a:srgbClr val="3366FF"/>
                </a:solidFill>
                <a:latin typeface="Calibri Light"/>
                <a:cs typeface="Calibri Light"/>
              </a:rPr>
              <a:t>level</a:t>
            </a:r>
            <a:r>
              <a:rPr sz="2000" spc="-45" dirty="0">
                <a:solidFill>
                  <a:srgbClr val="3366FF"/>
                </a:solidFill>
                <a:latin typeface="Calibri Light"/>
                <a:cs typeface="Calibri Light"/>
              </a:rPr>
              <a:t> </a:t>
            </a:r>
            <a:r>
              <a:rPr sz="2000" spc="-10" dirty="0">
                <a:solidFill>
                  <a:srgbClr val="3366FF"/>
                </a:solidFill>
                <a:latin typeface="Calibri Light"/>
                <a:cs typeface="Calibri Light"/>
              </a:rPr>
              <a:t>directory</a:t>
            </a:r>
            <a:endParaRPr sz="2000" dirty="0">
              <a:latin typeface="Calibri Light"/>
              <a:cs typeface="Calibri Light"/>
            </a:endParaRPr>
          </a:p>
          <a:p>
            <a:pPr marL="756285" lvl="1" indent="-286385">
              <a:lnSpc>
                <a:spcPct val="100000"/>
              </a:lnSpc>
              <a:spcBef>
                <a:spcPts val="300"/>
              </a:spcBef>
              <a:buClr>
                <a:srgbClr val="CC6600"/>
              </a:buClr>
              <a:buSzPct val="110000"/>
              <a:buFont typeface="Arial"/>
              <a:buChar char="•"/>
              <a:tabLst>
                <a:tab pos="756285" algn="l"/>
              </a:tabLst>
            </a:pPr>
            <a:r>
              <a:rPr sz="2000" spc="-50" dirty="0">
                <a:solidFill>
                  <a:srgbClr val="3366FF"/>
                </a:solidFill>
                <a:latin typeface="Calibri Light"/>
                <a:cs typeface="Calibri Light"/>
              </a:rPr>
              <a:t>Tree-</a:t>
            </a:r>
            <a:r>
              <a:rPr sz="2000" spc="-25" dirty="0">
                <a:solidFill>
                  <a:srgbClr val="3366FF"/>
                </a:solidFill>
                <a:latin typeface="Calibri Light"/>
                <a:cs typeface="Calibri Light"/>
              </a:rPr>
              <a:t>structured</a:t>
            </a:r>
            <a:r>
              <a:rPr sz="2000" spc="-5" dirty="0">
                <a:solidFill>
                  <a:srgbClr val="3366FF"/>
                </a:solidFill>
                <a:latin typeface="Calibri Light"/>
                <a:cs typeface="Calibri Light"/>
              </a:rPr>
              <a:t> </a:t>
            </a:r>
            <a:r>
              <a:rPr sz="2000" spc="-10" dirty="0">
                <a:solidFill>
                  <a:srgbClr val="3366FF"/>
                </a:solidFill>
                <a:latin typeface="Calibri Light"/>
                <a:cs typeface="Calibri Light"/>
              </a:rPr>
              <a:t>directories</a:t>
            </a:r>
            <a:endParaRPr sz="2000" dirty="0">
              <a:latin typeface="Calibri Light"/>
              <a:cs typeface="Calibri Light"/>
            </a:endParaRPr>
          </a:p>
          <a:p>
            <a:pPr marL="756285" lvl="1" indent="-286385">
              <a:lnSpc>
                <a:spcPct val="100000"/>
              </a:lnSpc>
              <a:spcBef>
                <a:spcPts val="300"/>
              </a:spcBef>
              <a:buClr>
                <a:srgbClr val="CC6600"/>
              </a:buClr>
              <a:buSzPct val="110000"/>
              <a:buFont typeface="Arial"/>
              <a:buChar char="•"/>
              <a:tabLst>
                <a:tab pos="756285" algn="l"/>
              </a:tabLst>
            </a:pPr>
            <a:r>
              <a:rPr sz="2000" spc="-10" dirty="0">
                <a:solidFill>
                  <a:srgbClr val="3366FF"/>
                </a:solidFill>
                <a:latin typeface="Calibri Light"/>
                <a:cs typeface="Calibri Light"/>
              </a:rPr>
              <a:t>Acyclic</a:t>
            </a:r>
            <a:r>
              <a:rPr sz="2000" spc="-80" dirty="0">
                <a:solidFill>
                  <a:srgbClr val="3366FF"/>
                </a:solidFill>
                <a:latin typeface="Calibri Light"/>
                <a:cs typeface="Calibri Light"/>
              </a:rPr>
              <a:t> </a:t>
            </a:r>
            <a:r>
              <a:rPr sz="2000" spc="-10" dirty="0">
                <a:solidFill>
                  <a:srgbClr val="3366FF"/>
                </a:solidFill>
                <a:latin typeface="Calibri Light"/>
                <a:cs typeface="Calibri Light"/>
              </a:rPr>
              <a:t>graph</a:t>
            </a:r>
            <a:r>
              <a:rPr sz="2000" spc="-80" dirty="0">
                <a:solidFill>
                  <a:srgbClr val="3366FF"/>
                </a:solidFill>
                <a:latin typeface="Calibri Light"/>
                <a:cs typeface="Calibri Light"/>
              </a:rPr>
              <a:t> </a:t>
            </a:r>
            <a:r>
              <a:rPr sz="2000" spc="-10" dirty="0">
                <a:solidFill>
                  <a:srgbClr val="3366FF"/>
                </a:solidFill>
                <a:latin typeface="Calibri Light"/>
                <a:cs typeface="Calibri Light"/>
              </a:rPr>
              <a:t>directories</a:t>
            </a:r>
            <a:endParaRPr sz="2000" dirty="0">
              <a:latin typeface="Calibri Light"/>
              <a:cs typeface="Calibri Light"/>
            </a:endParaRPr>
          </a:p>
        </p:txBody>
      </p:sp>
      <p:pic>
        <p:nvPicPr>
          <p:cNvPr id="4" name="object 4"/>
          <p:cNvPicPr/>
          <p:nvPr/>
        </p:nvPicPr>
        <p:blipFill>
          <a:blip r:embed="rId2" cstate="print"/>
          <a:stretch>
            <a:fillRect/>
          </a:stretch>
        </p:blipFill>
        <p:spPr>
          <a:xfrm>
            <a:off x="4037076" y="3494532"/>
            <a:ext cx="2481072" cy="603503"/>
          </a:xfrm>
          <a:prstGeom prst="rect">
            <a:avLst/>
          </a:prstGeom>
        </p:spPr>
      </p:pic>
      <p:pic>
        <p:nvPicPr>
          <p:cNvPr id="5" name="object 5"/>
          <p:cNvPicPr/>
          <p:nvPr/>
        </p:nvPicPr>
        <p:blipFill>
          <a:blip r:embed="rId3" cstate="print"/>
          <a:stretch>
            <a:fillRect/>
          </a:stretch>
        </p:blipFill>
        <p:spPr>
          <a:xfrm>
            <a:off x="6693407" y="3249167"/>
            <a:ext cx="2450592" cy="845819"/>
          </a:xfrm>
          <a:prstGeom prst="rect">
            <a:avLst/>
          </a:prstGeom>
        </p:spPr>
      </p:pic>
      <p:pic>
        <p:nvPicPr>
          <p:cNvPr id="6" name="object 6"/>
          <p:cNvPicPr/>
          <p:nvPr/>
        </p:nvPicPr>
        <p:blipFill>
          <a:blip r:embed="rId4" cstate="print"/>
          <a:stretch>
            <a:fillRect/>
          </a:stretch>
        </p:blipFill>
        <p:spPr>
          <a:xfrm>
            <a:off x="6918959" y="4411979"/>
            <a:ext cx="2199962" cy="1403604"/>
          </a:xfrm>
          <a:prstGeom prst="rect">
            <a:avLst/>
          </a:prstGeom>
        </p:spPr>
      </p:pic>
      <p:pic>
        <p:nvPicPr>
          <p:cNvPr id="7" name="object 7"/>
          <p:cNvPicPr/>
          <p:nvPr/>
        </p:nvPicPr>
        <p:blipFill>
          <a:blip r:embed="rId5" cstate="print"/>
          <a:stretch>
            <a:fillRect/>
          </a:stretch>
        </p:blipFill>
        <p:spPr>
          <a:xfrm>
            <a:off x="4824984" y="4306823"/>
            <a:ext cx="2000971" cy="1613844"/>
          </a:xfrm>
          <a:prstGeom prst="rect">
            <a:avLst/>
          </a:prstGeom>
        </p:spPr>
      </p:pic>
      <p:sp>
        <p:nvSpPr>
          <p:cNvPr id="8" name="object 8"/>
          <p:cNvSpPr txBox="1"/>
          <p:nvPr/>
        </p:nvSpPr>
        <p:spPr>
          <a:xfrm>
            <a:off x="320040" y="5315711"/>
            <a:ext cx="4709160" cy="1199515"/>
          </a:xfrm>
          <a:prstGeom prst="rect">
            <a:avLst/>
          </a:prstGeom>
          <a:solidFill>
            <a:srgbClr val="EFFFC2"/>
          </a:solidFill>
        </p:spPr>
        <p:txBody>
          <a:bodyPr vert="horz" wrap="square" lIns="0" tIns="31115" rIns="0" bIns="0" rtlCol="0">
            <a:spAutoFit/>
          </a:bodyPr>
          <a:lstStyle/>
          <a:p>
            <a:pPr marL="90805">
              <a:lnSpc>
                <a:spcPct val="100000"/>
              </a:lnSpc>
              <a:spcBef>
                <a:spcPts val="245"/>
              </a:spcBef>
            </a:pPr>
            <a:r>
              <a:rPr sz="1800" spc="-10" dirty="0">
                <a:solidFill>
                  <a:srgbClr val="FF0000"/>
                </a:solidFill>
                <a:latin typeface="Calibri Light"/>
                <a:cs typeface="Calibri Light"/>
              </a:rPr>
              <a:t>Thinking:</a:t>
            </a:r>
            <a:endParaRPr sz="1800">
              <a:latin typeface="Calibri Light"/>
              <a:cs typeface="Calibri Light"/>
            </a:endParaRPr>
          </a:p>
          <a:p>
            <a:pPr marL="360680" marR="400685" indent="-269875">
              <a:lnSpc>
                <a:spcPct val="100000"/>
              </a:lnSpc>
              <a:buAutoNum type="arabicPeriod"/>
              <a:tabLst>
                <a:tab pos="360680" algn="l"/>
              </a:tabLst>
            </a:pPr>
            <a:r>
              <a:rPr sz="1800" dirty="0">
                <a:latin typeface="Calibri Light"/>
                <a:cs typeface="Calibri Light"/>
              </a:rPr>
              <a:t>Can</a:t>
            </a:r>
            <a:r>
              <a:rPr sz="1800" spc="-25" dirty="0">
                <a:latin typeface="Calibri Light"/>
                <a:cs typeface="Calibri Light"/>
              </a:rPr>
              <a:t> </a:t>
            </a:r>
            <a:r>
              <a:rPr sz="1800" dirty="0">
                <a:latin typeface="Calibri Light"/>
                <a:cs typeface="Calibri Light"/>
              </a:rPr>
              <a:t>you</a:t>
            </a:r>
            <a:r>
              <a:rPr sz="1800" spc="-35" dirty="0">
                <a:latin typeface="Calibri Light"/>
                <a:cs typeface="Calibri Light"/>
              </a:rPr>
              <a:t> </a:t>
            </a:r>
            <a:r>
              <a:rPr sz="1800" dirty="0">
                <a:latin typeface="Calibri Light"/>
                <a:cs typeface="Calibri Light"/>
              </a:rPr>
              <a:t>tell</a:t>
            </a:r>
            <a:r>
              <a:rPr sz="1800" spc="-35" dirty="0">
                <a:latin typeface="Calibri Light"/>
                <a:cs typeface="Calibri Light"/>
              </a:rPr>
              <a:t> </a:t>
            </a:r>
            <a:r>
              <a:rPr sz="1800" dirty="0">
                <a:latin typeface="Calibri Light"/>
                <a:cs typeface="Calibri Light"/>
              </a:rPr>
              <a:t>the</a:t>
            </a:r>
            <a:r>
              <a:rPr sz="1800" spc="-25" dirty="0">
                <a:latin typeface="Calibri Light"/>
                <a:cs typeface="Calibri Light"/>
              </a:rPr>
              <a:t> </a:t>
            </a:r>
            <a:r>
              <a:rPr sz="1800" spc="-10" dirty="0">
                <a:latin typeface="Calibri Light"/>
                <a:cs typeface="Calibri Light"/>
              </a:rPr>
              <a:t>organizations</a:t>
            </a:r>
            <a:r>
              <a:rPr sz="1800" spc="-15" dirty="0">
                <a:latin typeface="Calibri Light"/>
                <a:cs typeface="Calibri Light"/>
              </a:rPr>
              <a:t> </a:t>
            </a:r>
            <a:r>
              <a:rPr sz="1800" dirty="0">
                <a:latin typeface="Calibri Light"/>
                <a:cs typeface="Calibri Light"/>
              </a:rPr>
              <a:t>of</a:t>
            </a:r>
            <a:r>
              <a:rPr sz="1800" spc="-30" dirty="0">
                <a:latin typeface="Calibri Light"/>
                <a:cs typeface="Calibri Light"/>
              </a:rPr>
              <a:t> </a:t>
            </a:r>
            <a:r>
              <a:rPr sz="1800" dirty="0">
                <a:latin typeface="Calibri Light"/>
                <a:cs typeface="Calibri Light"/>
              </a:rPr>
              <a:t>these</a:t>
            </a:r>
            <a:r>
              <a:rPr sz="1800" spc="-30" dirty="0">
                <a:latin typeface="Calibri Light"/>
                <a:cs typeface="Calibri Light"/>
              </a:rPr>
              <a:t> </a:t>
            </a:r>
            <a:r>
              <a:rPr sz="1800" spc="-20" dirty="0">
                <a:latin typeface="Calibri Light"/>
                <a:cs typeface="Calibri Light"/>
              </a:rPr>
              <a:t>four </a:t>
            </a:r>
            <a:r>
              <a:rPr sz="1800" spc="-10" dirty="0">
                <a:latin typeface="Calibri Light"/>
                <a:cs typeface="Calibri Light"/>
              </a:rPr>
              <a:t>examples?</a:t>
            </a:r>
            <a:endParaRPr sz="1800">
              <a:latin typeface="Calibri Light"/>
              <a:cs typeface="Calibri Light"/>
            </a:endParaRPr>
          </a:p>
          <a:p>
            <a:pPr marL="361315" indent="-270510">
              <a:lnSpc>
                <a:spcPct val="100000"/>
              </a:lnSpc>
              <a:buAutoNum type="arabicPeriod"/>
              <a:tabLst>
                <a:tab pos="361315" algn="l"/>
              </a:tabLst>
            </a:pPr>
            <a:r>
              <a:rPr sz="1800" spc="-10" dirty="0">
                <a:latin typeface="Calibri Light"/>
                <a:cs typeface="Calibri Light"/>
              </a:rPr>
              <a:t>Disadvantages</a:t>
            </a:r>
            <a:r>
              <a:rPr sz="1800" spc="-45" dirty="0">
                <a:latin typeface="Calibri Light"/>
                <a:cs typeface="Calibri Light"/>
              </a:rPr>
              <a:t> </a:t>
            </a:r>
            <a:r>
              <a:rPr sz="1800" dirty="0">
                <a:latin typeface="Calibri Light"/>
                <a:cs typeface="Calibri Light"/>
              </a:rPr>
              <a:t>for</a:t>
            </a:r>
            <a:r>
              <a:rPr sz="1800" spc="-40" dirty="0">
                <a:latin typeface="Calibri Light"/>
                <a:cs typeface="Calibri Light"/>
              </a:rPr>
              <a:t> </a:t>
            </a:r>
            <a:r>
              <a:rPr sz="1800" spc="-10" dirty="0">
                <a:latin typeface="Calibri Light"/>
                <a:cs typeface="Calibri Light"/>
              </a:rPr>
              <a:t>single-</a:t>
            </a:r>
            <a:r>
              <a:rPr sz="1800" dirty="0">
                <a:latin typeface="Calibri Light"/>
                <a:cs typeface="Calibri Light"/>
              </a:rPr>
              <a:t>level</a:t>
            </a:r>
            <a:r>
              <a:rPr sz="1800" spc="-25" dirty="0">
                <a:latin typeface="Calibri Light"/>
                <a:cs typeface="Calibri Light"/>
              </a:rPr>
              <a:t> </a:t>
            </a:r>
            <a:r>
              <a:rPr sz="1800" dirty="0">
                <a:latin typeface="Calibri Light"/>
                <a:cs typeface="Calibri Light"/>
              </a:rPr>
              <a:t>and</a:t>
            </a:r>
            <a:r>
              <a:rPr sz="1800" spc="-45" dirty="0">
                <a:latin typeface="Calibri Light"/>
                <a:cs typeface="Calibri Light"/>
              </a:rPr>
              <a:t> </a:t>
            </a:r>
            <a:r>
              <a:rPr sz="1800" spc="-10" dirty="0">
                <a:latin typeface="Calibri Light"/>
                <a:cs typeface="Calibri Light"/>
              </a:rPr>
              <a:t>two-level?</a:t>
            </a:r>
            <a:endParaRPr sz="1800">
              <a:latin typeface="Calibri Light"/>
              <a:cs typeface="Calibri Light"/>
            </a:endParaRPr>
          </a:p>
        </p:txBody>
      </p:sp>
      <p:sp>
        <p:nvSpPr>
          <p:cNvPr id="9" name="object 9"/>
          <p:cNvSpPr txBox="1">
            <a:spLocks noGrp="1"/>
          </p:cNvSpPr>
          <p:nvPr>
            <p:ph type="dt" sz="half" idx="4294967295"/>
          </p:nvPr>
        </p:nvSpPr>
        <p:spPr>
          <a:xfrm>
            <a:off x="6684391" y="6631730"/>
            <a:ext cx="2323465" cy="167004"/>
          </a:xfrm>
          <a:prstGeom prst="rect">
            <a:avLst/>
          </a:prstGeom>
        </p:spPr>
        <p:txBody>
          <a:bodyPr vert="horz" wrap="square" lIns="0" tIns="0" rIns="0" bIns="0" rtlCol="0">
            <a:spAutoFit/>
          </a:bodyPr>
          <a:lstStyle/>
          <a:p>
            <a:pPr marL="12700">
              <a:lnSpc>
                <a:spcPct val="100000"/>
              </a:lnSpc>
            </a:pPr>
            <a:r>
              <a:rPr dirty="0"/>
              <a:t>Silberschatz,</a:t>
            </a:r>
            <a:r>
              <a:rPr spc="-40" dirty="0"/>
              <a:t> </a:t>
            </a:r>
            <a:r>
              <a:rPr dirty="0"/>
              <a:t>Galvin</a:t>
            </a:r>
            <a:r>
              <a:rPr spc="-45" dirty="0"/>
              <a:t> </a:t>
            </a:r>
            <a:r>
              <a:rPr dirty="0"/>
              <a:t>and</a:t>
            </a:r>
            <a:r>
              <a:rPr spc="-20" dirty="0"/>
              <a:t> </a:t>
            </a:r>
            <a:r>
              <a:rPr dirty="0"/>
              <a:t>Gagne</a:t>
            </a:r>
            <a:r>
              <a:rPr spc="-25" dirty="0"/>
              <a:t> </a:t>
            </a:r>
            <a:r>
              <a:rPr spc="-20" dirty="0"/>
              <a:t>©2018</a:t>
            </a:r>
          </a:p>
        </p:txBody>
      </p:sp>
      <p:sp>
        <p:nvSpPr>
          <p:cNvPr id="10" name="object 10"/>
          <p:cNvSpPr txBox="1">
            <a:spLocks noGrp="1"/>
          </p:cNvSpPr>
          <p:nvPr>
            <p:ph type="sldNum" sz="quarter" idx="4294967295"/>
          </p:nvPr>
        </p:nvSpPr>
        <p:spPr>
          <a:xfrm>
            <a:off x="4310253" y="6657028"/>
            <a:ext cx="379095" cy="167004"/>
          </a:xfrm>
          <a:prstGeom prst="rect">
            <a:avLst/>
          </a:prstGeom>
        </p:spPr>
        <p:txBody>
          <a:bodyPr vert="horz" wrap="square" lIns="0" tIns="0" rIns="0" bIns="0" rtlCol="0">
            <a:spAutoFit/>
          </a:bodyPr>
          <a:lstStyle/>
          <a:p>
            <a:pPr marL="12700">
              <a:lnSpc>
                <a:spcPct val="100000"/>
              </a:lnSpc>
            </a:pPr>
            <a:r>
              <a:rPr spc="-10" dirty="0"/>
              <a:t>13.</a:t>
            </a:r>
            <a:fld id="{81D60167-4931-47E6-BA6A-407CBD079E47}" type="slidenum">
              <a:rPr spc="-10" dirty="0"/>
              <a:t>143</a:t>
            </a:fld>
            <a:endParaRPr spc="-10" dirty="0"/>
          </a:p>
        </p:txBody>
      </p:sp>
      <p:sp>
        <p:nvSpPr>
          <p:cNvPr id="11" name="object 11"/>
          <p:cNvSpPr txBox="1">
            <a:spLocks noGrp="1"/>
          </p:cNvSpPr>
          <p:nvPr>
            <p:ph type="ftr" sz="quarter" idx="4294967295"/>
          </p:nvPr>
        </p:nvSpPr>
        <p:spPr>
          <a:xfrm>
            <a:off x="264668" y="6664103"/>
            <a:ext cx="2545715" cy="167640"/>
          </a:xfrm>
          <a:prstGeom prst="rect">
            <a:avLst/>
          </a:prstGeom>
        </p:spPr>
        <p:txBody>
          <a:bodyPr vert="horz" wrap="square" lIns="0" tIns="635" rIns="0" bIns="0" rtlCol="0">
            <a:spAutoFit/>
          </a:bodyPr>
          <a:lstStyle/>
          <a:p>
            <a:pPr marL="12700">
              <a:lnSpc>
                <a:spcPct val="100000"/>
              </a:lnSpc>
              <a:spcBef>
                <a:spcPts val="5"/>
              </a:spcBef>
            </a:pPr>
            <a:r>
              <a:rPr dirty="0"/>
              <a:t>Operating</a:t>
            </a:r>
            <a:r>
              <a:rPr spc="-20" dirty="0"/>
              <a:t> </a:t>
            </a:r>
            <a:r>
              <a:rPr dirty="0"/>
              <a:t>System</a:t>
            </a:r>
            <a:r>
              <a:rPr spc="-20" dirty="0"/>
              <a:t> </a:t>
            </a:r>
            <a:r>
              <a:rPr dirty="0"/>
              <a:t>Concepts</a:t>
            </a:r>
            <a:r>
              <a:rPr spc="-10" dirty="0"/>
              <a:t> </a:t>
            </a:r>
            <a:r>
              <a:rPr dirty="0"/>
              <a:t>–</a:t>
            </a:r>
            <a:r>
              <a:rPr spc="-25" dirty="0"/>
              <a:t> </a:t>
            </a:r>
            <a:r>
              <a:rPr dirty="0"/>
              <a:t>10</a:t>
            </a:r>
            <a:r>
              <a:rPr sz="975" baseline="25641" dirty="0"/>
              <a:t>th</a:t>
            </a:r>
            <a:r>
              <a:rPr sz="975" spc="104" baseline="25641" dirty="0"/>
              <a:t> </a:t>
            </a:r>
            <a:r>
              <a:rPr sz="1000" spc="-10" dirty="0"/>
              <a:t>Edition</a:t>
            </a:r>
            <a:endParaRPr sz="1000"/>
          </a:p>
        </p:txBody>
      </p:sp>
    </p:spTree>
    <p:extLst>
      <p:ext uri="{BB962C8B-B14F-4D97-AF65-F5344CB8AC3E}">
        <p14:creationId xmlns:p14="http://schemas.microsoft.com/office/powerpoint/2010/main" val="2587916913"/>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825625">
              <a:lnSpc>
                <a:spcPct val="100000"/>
              </a:lnSpc>
              <a:spcBef>
                <a:spcPts val="100"/>
              </a:spcBef>
            </a:pPr>
            <a:r>
              <a:rPr dirty="0"/>
              <a:t>File</a:t>
            </a:r>
            <a:r>
              <a:rPr spc="-55" dirty="0"/>
              <a:t> </a:t>
            </a:r>
            <a:r>
              <a:rPr dirty="0"/>
              <a:t>System</a:t>
            </a:r>
            <a:r>
              <a:rPr spc="-40" dirty="0"/>
              <a:t> </a:t>
            </a:r>
            <a:r>
              <a:rPr spc="-10" dirty="0"/>
              <a:t>Mounting</a:t>
            </a:r>
          </a:p>
        </p:txBody>
      </p:sp>
      <p:sp>
        <p:nvSpPr>
          <p:cNvPr id="3" name="object 3"/>
          <p:cNvSpPr txBox="1"/>
          <p:nvPr/>
        </p:nvSpPr>
        <p:spPr>
          <a:xfrm>
            <a:off x="476504" y="951738"/>
            <a:ext cx="7967980" cy="1565275"/>
          </a:xfrm>
          <a:prstGeom prst="rect">
            <a:avLst/>
          </a:prstGeom>
        </p:spPr>
        <p:txBody>
          <a:bodyPr vert="horz" wrap="square" lIns="0" tIns="12700" rIns="0" bIns="0" rtlCol="0">
            <a:spAutoFit/>
          </a:bodyPr>
          <a:lstStyle/>
          <a:p>
            <a:pPr marL="286385" indent="-273685">
              <a:lnSpc>
                <a:spcPct val="100000"/>
              </a:lnSpc>
              <a:spcBef>
                <a:spcPts val="100"/>
              </a:spcBef>
              <a:buClr>
                <a:srgbClr val="993300"/>
              </a:buClr>
              <a:buSzPct val="110416"/>
              <a:buFont typeface="Wingdings"/>
              <a:buChar char=""/>
              <a:tabLst>
                <a:tab pos="286385" algn="l"/>
              </a:tabLst>
            </a:pPr>
            <a:r>
              <a:rPr sz="2400" dirty="0">
                <a:latin typeface="Calibri Light"/>
                <a:cs typeface="Calibri Light"/>
              </a:rPr>
              <a:t>A</a:t>
            </a:r>
            <a:r>
              <a:rPr sz="2400" spc="-45" dirty="0">
                <a:latin typeface="Calibri Light"/>
                <a:cs typeface="Calibri Light"/>
              </a:rPr>
              <a:t> </a:t>
            </a:r>
            <a:r>
              <a:rPr sz="2400" dirty="0">
                <a:solidFill>
                  <a:srgbClr val="3366FF"/>
                </a:solidFill>
                <a:latin typeface="Calibri Light"/>
                <a:cs typeface="Calibri Light"/>
              </a:rPr>
              <a:t>file</a:t>
            </a:r>
            <a:r>
              <a:rPr sz="2400" spc="-45" dirty="0">
                <a:solidFill>
                  <a:srgbClr val="3366FF"/>
                </a:solidFill>
                <a:latin typeface="Calibri Light"/>
                <a:cs typeface="Calibri Light"/>
              </a:rPr>
              <a:t> </a:t>
            </a:r>
            <a:r>
              <a:rPr sz="2400" dirty="0">
                <a:solidFill>
                  <a:srgbClr val="3366FF"/>
                </a:solidFill>
                <a:latin typeface="Calibri Light"/>
                <a:cs typeface="Calibri Light"/>
              </a:rPr>
              <a:t>system</a:t>
            </a:r>
            <a:r>
              <a:rPr sz="2400" spc="-30" dirty="0">
                <a:solidFill>
                  <a:srgbClr val="3366FF"/>
                </a:solidFill>
                <a:latin typeface="Calibri Light"/>
                <a:cs typeface="Calibri Light"/>
              </a:rPr>
              <a:t> </a:t>
            </a:r>
            <a:r>
              <a:rPr sz="2400" dirty="0">
                <a:latin typeface="Calibri Light"/>
                <a:cs typeface="Calibri Light"/>
              </a:rPr>
              <a:t>must</a:t>
            </a:r>
            <a:r>
              <a:rPr sz="2400" spc="-35" dirty="0">
                <a:latin typeface="Calibri Light"/>
                <a:cs typeface="Calibri Light"/>
              </a:rPr>
              <a:t> </a:t>
            </a:r>
            <a:r>
              <a:rPr sz="2400" dirty="0">
                <a:latin typeface="Calibri Light"/>
                <a:cs typeface="Calibri Light"/>
              </a:rPr>
              <a:t>be</a:t>
            </a:r>
            <a:r>
              <a:rPr sz="2400" spc="-35" dirty="0">
                <a:latin typeface="Calibri Light"/>
                <a:cs typeface="Calibri Light"/>
              </a:rPr>
              <a:t> </a:t>
            </a:r>
            <a:r>
              <a:rPr sz="2400" dirty="0">
                <a:latin typeface="Calibri Light"/>
                <a:cs typeface="Calibri Light"/>
              </a:rPr>
              <a:t>mounted</a:t>
            </a:r>
            <a:r>
              <a:rPr sz="2400" spc="-25" dirty="0">
                <a:latin typeface="Calibri Light"/>
                <a:cs typeface="Calibri Light"/>
              </a:rPr>
              <a:t> </a:t>
            </a:r>
            <a:r>
              <a:rPr sz="2400" dirty="0">
                <a:latin typeface="Calibri Light"/>
                <a:cs typeface="Calibri Light"/>
              </a:rPr>
              <a:t>before</a:t>
            </a:r>
            <a:r>
              <a:rPr sz="2400" spc="-45" dirty="0">
                <a:latin typeface="Calibri Light"/>
                <a:cs typeface="Calibri Light"/>
              </a:rPr>
              <a:t> </a:t>
            </a:r>
            <a:r>
              <a:rPr sz="2400" dirty="0">
                <a:latin typeface="Calibri Light"/>
                <a:cs typeface="Calibri Light"/>
              </a:rPr>
              <a:t>it</a:t>
            </a:r>
            <a:r>
              <a:rPr sz="2400" spc="-45" dirty="0">
                <a:latin typeface="Calibri Light"/>
                <a:cs typeface="Calibri Light"/>
              </a:rPr>
              <a:t> </a:t>
            </a:r>
            <a:r>
              <a:rPr sz="2400" dirty="0">
                <a:latin typeface="Calibri Light"/>
                <a:cs typeface="Calibri Light"/>
              </a:rPr>
              <a:t>can</a:t>
            </a:r>
            <a:r>
              <a:rPr sz="2400" spc="-30" dirty="0">
                <a:latin typeface="Calibri Light"/>
                <a:cs typeface="Calibri Light"/>
              </a:rPr>
              <a:t> </a:t>
            </a:r>
            <a:r>
              <a:rPr sz="2400" dirty="0">
                <a:latin typeface="Calibri Light"/>
                <a:cs typeface="Calibri Light"/>
              </a:rPr>
              <a:t>be</a:t>
            </a:r>
            <a:r>
              <a:rPr sz="2400" spc="-35" dirty="0">
                <a:latin typeface="Calibri Light"/>
                <a:cs typeface="Calibri Light"/>
              </a:rPr>
              <a:t> </a:t>
            </a:r>
            <a:r>
              <a:rPr sz="2400" spc="-10" dirty="0">
                <a:latin typeface="Calibri Light"/>
                <a:cs typeface="Calibri Light"/>
              </a:rPr>
              <a:t>accessed</a:t>
            </a:r>
            <a:endParaRPr sz="2400">
              <a:latin typeface="Calibri Light"/>
              <a:cs typeface="Calibri Light"/>
            </a:endParaRPr>
          </a:p>
          <a:p>
            <a:pPr marL="286385" indent="-273685">
              <a:lnSpc>
                <a:spcPct val="100000"/>
              </a:lnSpc>
              <a:spcBef>
                <a:spcPts val="300"/>
              </a:spcBef>
              <a:buClr>
                <a:srgbClr val="993300"/>
              </a:buClr>
              <a:buSzPct val="110416"/>
              <a:buFont typeface="Wingdings"/>
              <a:buChar char=""/>
              <a:tabLst>
                <a:tab pos="286385" algn="l"/>
              </a:tabLst>
            </a:pPr>
            <a:r>
              <a:rPr sz="2400" dirty="0">
                <a:latin typeface="Calibri Light"/>
                <a:cs typeface="Calibri Light"/>
              </a:rPr>
              <a:t>An</a:t>
            </a:r>
            <a:r>
              <a:rPr sz="2400" spc="-40" dirty="0">
                <a:latin typeface="Calibri Light"/>
                <a:cs typeface="Calibri Light"/>
              </a:rPr>
              <a:t> </a:t>
            </a:r>
            <a:r>
              <a:rPr sz="2400" spc="-10" dirty="0">
                <a:latin typeface="Calibri Light"/>
                <a:cs typeface="Calibri Light"/>
              </a:rPr>
              <a:t>unmounted</a:t>
            </a:r>
            <a:r>
              <a:rPr sz="2400" spc="-20" dirty="0">
                <a:latin typeface="Calibri Light"/>
                <a:cs typeface="Calibri Light"/>
              </a:rPr>
              <a:t> </a:t>
            </a:r>
            <a:r>
              <a:rPr sz="2400" dirty="0">
                <a:latin typeface="Calibri Light"/>
                <a:cs typeface="Calibri Light"/>
              </a:rPr>
              <a:t>file</a:t>
            </a:r>
            <a:r>
              <a:rPr sz="2400" spc="-45" dirty="0">
                <a:latin typeface="Calibri Light"/>
                <a:cs typeface="Calibri Light"/>
              </a:rPr>
              <a:t> </a:t>
            </a:r>
            <a:r>
              <a:rPr sz="2400" dirty="0">
                <a:latin typeface="Calibri Light"/>
                <a:cs typeface="Calibri Light"/>
              </a:rPr>
              <a:t>system</a:t>
            </a:r>
            <a:r>
              <a:rPr sz="2400" spc="-30" dirty="0">
                <a:latin typeface="Calibri Light"/>
                <a:cs typeface="Calibri Light"/>
              </a:rPr>
              <a:t> </a:t>
            </a:r>
            <a:r>
              <a:rPr sz="2400" dirty="0">
                <a:latin typeface="Calibri Light"/>
                <a:cs typeface="Calibri Light"/>
              </a:rPr>
              <a:t>can</a:t>
            </a:r>
            <a:r>
              <a:rPr sz="2400" spc="-35" dirty="0">
                <a:latin typeface="Calibri Light"/>
                <a:cs typeface="Calibri Light"/>
              </a:rPr>
              <a:t> </a:t>
            </a:r>
            <a:r>
              <a:rPr sz="2400" dirty="0">
                <a:latin typeface="Calibri Light"/>
                <a:cs typeface="Calibri Light"/>
              </a:rPr>
              <a:t>be</a:t>
            </a:r>
            <a:r>
              <a:rPr sz="2400" spc="-25" dirty="0">
                <a:latin typeface="Calibri Light"/>
                <a:cs typeface="Calibri Light"/>
              </a:rPr>
              <a:t> </a:t>
            </a:r>
            <a:r>
              <a:rPr sz="2400" dirty="0">
                <a:latin typeface="Calibri Light"/>
                <a:cs typeface="Calibri Light"/>
              </a:rPr>
              <a:t>mounted</a:t>
            </a:r>
            <a:r>
              <a:rPr sz="2400" spc="-20" dirty="0">
                <a:latin typeface="Calibri Light"/>
                <a:cs typeface="Calibri Light"/>
              </a:rPr>
              <a:t> </a:t>
            </a:r>
            <a:r>
              <a:rPr sz="2400" dirty="0">
                <a:latin typeface="Calibri Light"/>
                <a:cs typeface="Calibri Light"/>
              </a:rPr>
              <a:t>at</a:t>
            </a:r>
            <a:r>
              <a:rPr sz="2400" spc="-40" dirty="0">
                <a:latin typeface="Calibri Light"/>
                <a:cs typeface="Calibri Light"/>
              </a:rPr>
              <a:t> </a:t>
            </a:r>
            <a:r>
              <a:rPr sz="2400" dirty="0">
                <a:latin typeface="Calibri Light"/>
                <a:cs typeface="Calibri Light"/>
              </a:rPr>
              <a:t>a</a:t>
            </a:r>
            <a:r>
              <a:rPr sz="2400" spc="-35" dirty="0">
                <a:latin typeface="Calibri Light"/>
                <a:cs typeface="Calibri Light"/>
              </a:rPr>
              <a:t> </a:t>
            </a:r>
            <a:r>
              <a:rPr sz="2400" dirty="0">
                <a:solidFill>
                  <a:srgbClr val="3366FF"/>
                </a:solidFill>
                <a:latin typeface="Calibri Light"/>
                <a:cs typeface="Calibri Light"/>
              </a:rPr>
              <a:t>mount</a:t>
            </a:r>
            <a:r>
              <a:rPr sz="2400" spc="-20" dirty="0">
                <a:solidFill>
                  <a:srgbClr val="3366FF"/>
                </a:solidFill>
                <a:latin typeface="Calibri Light"/>
                <a:cs typeface="Calibri Light"/>
              </a:rPr>
              <a:t> </a:t>
            </a:r>
            <a:r>
              <a:rPr sz="2400" spc="-10" dirty="0">
                <a:solidFill>
                  <a:srgbClr val="3366FF"/>
                </a:solidFill>
                <a:latin typeface="Calibri Light"/>
                <a:cs typeface="Calibri Light"/>
              </a:rPr>
              <a:t>point</a:t>
            </a:r>
            <a:endParaRPr sz="2400">
              <a:latin typeface="Calibri Light"/>
              <a:cs typeface="Calibri Light"/>
            </a:endParaRPr>
          </a:p>
          <a:p>
            <a:pPr marL="286385" marR="5080" indent="-274320">
              <a:lnSpc>
                <a:spcPct val="100000"/>
              </a:lnSpc>
              <a:spcBef>
                <a:spcPts val="300"/>
              </a:spcBef>
              <a:buClr>
                <a:srgbClr val="993300"/>
              </a:buClr>
              <a:buSzPct val="110416"/>
              <a:buFont typeface="Wingdings"/>
              <a:buChar char=""/>
              <a:tabLst>
                <a:tab pos="286385" algn="l"/>
              </a:tabLst>
            </a:pPr>
            <a:r>
              <a:rPr sz="2400" dirty="0">
                <a:latin typeface="Calibri Light"/>
                <a:cs typeface="Calibri Light"/>
              </a:rPr>
              <a:t>The</a:t>
            </a:r>
            <a:r>
              <a:rPr sz="2400" spc="-30" dirty="0">
                <a:latin typeface="Calibri Light"/>
                <a:cs typeface="Calibri Light"/>
              </a:rPr>
              <a:t> </a:t>
            </a:r>
            <a:r>
              <a:rPr sz="2400" dirty="0">
                <a:solidFill>
                  <a:srgbClr val="3366FF"/>
                </a:solidFill>
                <a:latin typeface="Calibri Light"/>
                <a:cs typeface="Calibri Light"/>
              </a:rPr>
              <a:t>amount</a:t>
            </a:r>
            <a:r>
              <a:rPr sz="2400" spc="-35" dirty="0">
                <a:solidFill>
                  <a:srgbClr val="3366FF"/>
                </a:solidFill>
                <a:latin typeface="Calibri Light"/>
                <a:cs typeface="Calibri Light"/>
              </a:rPr>
              <a:t> </a:t>
            </a:r>
            <a:r>
              <a:rPr sz="2400" dirty="0">
                <a:solidFill>
                  <a:srgbClr val="3366FF"/>
                </a:solidFill>
                <a:latin typeface="Calibri Light"/>
                <a:cs typeface="Calibri Light"/>
              </a:rPr>
              <a:t>point</a:t>
            </a:r>
            <a:r>
              <a:rPr sz="2400" spc="-50" dirty="0">
                <a:solidFill>
                  <a:srgbClr val="3366FF"/>
                </a:solidFill>
                <a:latin typeface="Calibri Light"/>
                <a:cs typeface="Calibri Light"/>
              </a:rPr>
              <a:t> </a:t>
            </a:r>
            <a:r>
              <a:rPr sz="2400" dirty="0">
                <a:latin typeface="Calibri Light"/>
                <a:cs typeface="Calibri Light"/>
              </a:rPr>
              <a:t>must</a:t>
            </a:r>
            <a:r>
              <a:rPr sz="2400" spc="-35" dirty="0">
                <a:latin typeface="Calibri Light"/>
                <a:cs typeface="Calibri Light"/>
              </a:rPr>
              <a:t> </a:t>
            </a:r>
            <a:r>
              <a:rPr sz="2400" dirty="0">
                <a:latin typeface="Calibri Light"/>
                <a:cs typeface="Calibri Light"/>
              </a:rPr>
              <a:t>be</a:t>
            </a:r>
            <a:r>
              <a:rPr sz="2400" spc="-35" dirty="0">
                <a:latin typeface="Calibri Light"/>
                <a:cs typeface="Calibri Light"/>
              </a:rPr>
              <a:t> </a:t>
            </a:r>
            <a:r>
              <a:rPr sz="2400" dirty="0">
                <a:solidFill>
                  <a:srgbClr val="FF0000"/>
                </a:solidFill>
                <a:latin typeface="Calibri Light"/>
                <a:cs typeface="Calibri Light"/>
              </a:rPr>
              <a:t>an</a:t>
            </a:r>
            <a:r>
              <a:rPr sz="2400" spc="-35" dirty="0">
                <a:solidFill>
                  <a:srgbClr val="FF0000"/>
                </a:solidFill>
                <a:latin typeface="Calibri Light"/>
                <a:cs typeface="Calibri Light"/>
              </a:rPr>
              <a:t> </a:t>
            </a:r>
            <a:r>
              <a:rPr sz="2400" dirty="0">
                <a:solidFill>
                  <a:srgbClr val="FF0000"/>
                </a:solidFill>
                <a:latin typeface="Calibri Light"/>
                <a:cs typeface="Calibri Light"/>
              </a:rPr>
              <a:t>empty</a:t>
            </a:r>
            <a:r>
              <a:rPr sz="2400" spc="-30" dirty="0">
                <a:solidFill>
                  <a:srgbClr val="FF0000"/>
                </a:solidFill>
                <a:latin typeface="Calibri Light"/>
                <a:cs typeface="Calibri Light"/>
              </a:rPr>
              <a:t> </a:t>
            </a:r>
            <a:r>
              <a:rPr sz="2400" dirty="0">
                <a:solidFill>
                  <a:srgbClr val="FF0000"/>
                </a:solidFill>
                <a:latin typeface="Calibri Light"/>
                <a:cs typeface="Calibri Light"/>
              </a:rPr>
              <a:t>directory</a:t>
            </a:r>
            <a:r>
              <a:rPr sz="2400" dirty="0">
                <a:latin typeface="Calibri Light"/>
                <a:cs typeface="Calibri Light"/>
              </a:rPr>
              <a:t>,</a:t>
            </a:r>
            <a:r>
              <a:rPr sz="2400" spc="-50" dirty="0">
                <a:latin typeface="Calibri Light"/>
                <a:cs typeface="Calibri Light"/>
              </a:rPr>
              <a:t> </a:t>
            </a:r>
            <a:r>
              <a:rPr sz="2400" dirty="0">
                <a:latin typeface="Calibri Light"/>
                <a:cs typeface="Calibri Light"/>
              </a:rPr>
              <a:t>i.e.,</a:t>
            </a:r>
            <a:r>
              <a:rPr sz="2400" spc="-35" dirty="0">
                <a:latin typeface="Calibri Light"/>
                <a:cs typeface="Calibri Light"/>
              </a:rPr>
              <a:t> </a:t>
            </a:r>
            <a:r>
              <a:rPr sz="2400" dirty="0">
                <a:latin typeface="Calibri Light"/>
                <a:cs typeface="Calibri Light"/>
              </a:rPr>
              <a:t>original</a:t>
            </a:r>
            <a:r>
              <a:rPr sz="2400" spc="-65" dirty="0">
                <a:latin typeface="Calibri Light"/>
                <a:cs typeface="Calibri Light"/>
              </a:rPr>
              <a:t> </a:t>
            </a:r>
            <a:r>
              <a:rPr sz="2400" spc="-20" dirty="0">
                <a:latin typeface="Calibri Light"/>
                <a:cs typeface="Calibri Light"/>
              </a:rPr>
              <a:t>file </a:t>
            </a:r>
            <a:r>
              <a:rPr sz="2400" dirty="0">
                <a:latin typeface="Calibri Light"/>
                <a:cs typeface="Calibri Light"/>
              </a:rPr>
              <a:t>system</a:t>
            </a:r>
            <a:r>
              <a:rPr sz="2400" spc="-35" dirty="0">
                <a:latin typeface="Calibri Light"/>
                <a:cs typeface="Calibri Light"/>
              </a:rPr>
              <a:t> </a:t>
            </a:r>
            <a:r>
              <a:rPr sz="2400" dirty="0">
                <a:latin typeface="Calibri Light"/>
                <a:cs typeface="Calibri Light"/>
              </a:rPr>
              <a:t>at</a:t>
            </a:r>
            <a:r>
              <a:rPr sz="2400" spc="-30" dirty="0">
                <a:latin typeface="Calibri Light"/>
                <a:cs typeface="Calibri Light"/>
              </a:rPr>
              <a:t> </a:t>
            </a:r>
            <a:r>
              <a:rPr sz="2400" dirty="0">
                <a:latin typeface="Calibri Light"/>
                <a:cs typeface="Calibri Light"/>
              </a:rPr>
              <a:t>the</a:t>
            </a:r>
            <a:r>
              <a:rPr sz="2400" spc="-45" dirty="0">
                <a:latin typeface="Calibri Light"/>
                <a:cs typeface="Calibri Light"/>
              </a:rPr>
              <a:t> </a:t>
            </a:r>
            <a:r>
              <a:rPr sz="2400" dirty="0">
                <a:latin typeface="Calibri Light"/>
                <a:cs typeface="Calibri Light"/>
              </a:rPr>
              <a:t>mount</a:t>
            </a:r>
            <a:r>
              <a:rPr sz="2400" spc="-30" dirty="0">
                <a:latin typeface="Calibri Light"/>
                <a:cs typeface="Calibri Light"/>
              </a:rPr>
              <a:t> </a:t>
            </a:r>
            <a:r>
              <a:rPr sz="2400" dirty="0">
                <a:latin typeface="Calibri Light"/>
                <a:cs typeface="Calibri Light"/>
              </a:rPr>
              <a:t>point</a:t>
            </a:r>
            <a:r>
              <a:rPr sz="2400" spc="-30" dirty="0">
                <a:latin typeface="Calibri Light"/>
                <a:cs typeface="Calibri Light"/>
              </a:rPr>
              <a:t> </a:t>
            </a:r>
            <a:r>
              <a:rPr sz="2400" dirty="0">
                <a:latin typeface="Calibri Light"/>
                <a:cs typeface="Calibri Light"/>
              </a:rPr>
              <a:t>must</a:t>
            </a:r>
            <a:r>
              <a:rPr sz="2400" spc="-30" dirty="0">
                <a:latin typeface="Calibri Light"/>
                <a:cs typeface="Calibri Light"/>
              </a:rPr>
              <a:t> </a:t>
            </a:r>
            <a:r>
              <a:rPr sz="2400" dirty="0">
                <a:latin typeface="Calibri Light"/>
                <a:cs typeface="Calibri Light"/>
              </a:rPr>
              <a:t>be</a:t>
            </a:r>
            <a:r>
              <a:rPr sz="2400" spc="-35" dirty="0">
                <a:latin typeface="Calibri Light"/>
                <a:cs typeface="Calibri Light"/>
              </a:rPr>
              <a:t> </a:t>
            </a:r>
            <a:r>
              <a:rPr sz="2400" dirty="0">
                <a:latin typeface="Calibri Light"/>
                <a:cs typeface="Calibri Light"/>
              </a:rPr>
              <a:t>removed</a:t>
            </a:r>
            <a:r>
              <a:rPr sz="2400" spc="-30" dirty="0">
                <a:latin typeface="Calibri Light"/>
                <a:cs typeface="Calibri Light"/>
              </a:rPr>
              <a:t> </a:t>
            </a:r>
            <a:r>
              <a:rPr sz="2400" dirty="0">
                <a:latin typeface="Calibri Light"/>
                <a:cs typeface="Calibri Light"/>
              </a:rPr>
              <a:t>if</a:t>
            </a:r>
            <a:r>
              <a:rPr sz="2400" spc="-50" dirty="0">
                <a:latin typeface="Calibri Light"/>
                <a:cs typeface="Calibri Light"/>
              </a:rPr>
              <a:t> </a:t>
            </a:r>
            <a:r>
              <a:rPr sz="2400" spc="-10" dirty="0">
                <a:latin typeface="Calibri Light"/>
                <a:cs typeface="Calibri Light"/>
              </a:rPr>
              <a:t>exists</a:t>
            </a:r>
            <a:endParaRPr sz="2400">
              <a:latin typeface="Calibri Light"/>
              <a:cs typeface="Calibri Light"/>
            </a:endParaRPr>
          </a:p>
        </p:txBody>
      </p:sp>
      <p:pic>
        <p:nvPicPr>
          <p:cNvPr id="4" name="object 4"/>
          <p:cNvPicPr/>
          <p:nvPr/>
        </p:nvPicPr>
        <p:blipFill>
          <a:blip r:embed="rId2" cstate="print"/>
          <a:stretch>
            <a:fillRect/>
          </a:stretch>
        </p:blipFill>
        <p:spPr>
          <a:xfrm>
            <a:off x="599574" y="2946740"/>
            <a:ext cx="2273136" cy="2677336"/>
          </a:xfrm>
          <a:prstGeom prst="rect">
            <a:avLst/>
          </a:prstGeom>
        </p:spPr>
      </p:pic>
      <p:pic>
        <p:nvPicPr>
          <p:cNvPr id="5" name="object 5"/>
          <p:cNvPicPr/>
          <p:nvPr/>
        </p:nvPicPr>
        <p:blipFill>
          <a:blip r:embed="rId3" cstate="print"/>
          <a:stretch>
            <a:fillRect/>
          </a:stretch>
        </p:blipFill>
        <p:spPr>
          <a:xfrm>
            <a:off x="3483328" y="3707336"/>
            <a:ext cx="2271982" cy="1916740"/>
          </a:xfrm>
          <a:prstGeom prst="rect">
            <a:avLst/>
          </a:prstGeom>
        </p:spPr>
      </p:pic>
      <p:pic>
        <p:nvPicPr>
          <p:cNvPr id="6" name="object 6"/>
          <p:cNvPicPr/>
          <p:nvPr/>
        </p:nvPicPr>
        <p:blipFill>
          <a:blip r:embed="rId4" cstate="print"/>
          <a:stretch>
            <a:fillRect/>
          </a:stretch>
        </p:blipFill>
        <p:spPr>
          <a:xfrm>
            <a:off x="1652330" y="5775725"/>
            <a:ext cx="150326" cy="129164"/>
          </a:xfrm>
          <a:prstGeom prst="rect">
            <a:avLst/>
          </a:prstGeom>
        </p:spPr>
      </p:pic>
      <p:pic>
        <p:nvPicPr>
          <p:cNvPr id="7" name="object 7"/>
          <p:cNvPicPr/>
          <p:nvPr/>
        </p:nvPicPr>
        <p:blipFill>
          <a:blip r:embed="rId5" cstate="print"/>
          <a:stretch>
            <a:fillRect/>
          </a:stretch>
        </p:blipFill>
        <p:spPr>
          <a:xfrm>
            <a:off x="4534932" y="5775725"/>
            <a:ext cx="150279" cy="129164"/>
          </a:xfrm>
          <a:prstGeom prst="rect">
            <a:avLst/>
          </a:prstGeom>
        </p:spPr>
      </p:pic>
      <p:sp>
        <p:nvSpPr>
          <p:cNvPr id="8" name="object 8"/>
          <p:cNvSpPr txBox="1"/>
          <p:nvPr/>
        </p:nvSpPr>
        <p:spPr>
          <a:xfrm>
            <a:off x="867562" y="6053734"/>
            <a:ext cx="1407795"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6A9331"/>
                </a:solidFill>
                <a:latin typeface="Calibri Light"/>
                <a:cs typeface="Calibri Light"/>
              </a:rPr>
              <a:t>Existing</a:t>
            </a:r>
            <a:r>
              <a:rPr sz="1800" spc="-35" dirty="0">
                <a:solidFill>
                  <a:srgbClr val="6A9331"/>
                </a:solidFill>
                <a:latin typeface="Calibri Light"/>
                <a:cs typeface="Calibri Light"/>
              </a:rPr>
              <a:t> </a:t>
            </a:r>
            <a:r>
              <a:rPr sz="1800" spc="-10" dirty="0">
                <a:solidFill>
                  <a:srgbClr val="6A9331"/>
                </a:solidFill>
                <a:latin typeface="Calibri Light"/>
                <a:cs typeface="Calibri Light"/>
              </a:rPr>
              <a:t>system</a:t>
            </a:r>
            <a:endParaRPr sz="1800">
              <a:latin typeface="Calibri Light"/>
              <a:cs typeface="Calibri Light"/>
            </a:endParaRPr>
          </a:p>
        </p:txBody>
      </p:sp>
      <p:grpSp>
        <p:nvGrpSpPr>
          <p:cNvPr id="9" name="object 9"/>
          <p:cNvGrpSpPr/>
          <p:nvPr/>
        </p:nvGrpSpPr>
        <p:grpSpPr>
          <a:xfrm>
            <a:off x="6342888" y="2971800"/>
            <a:ext cx="2402205" cy="2755900"/>
            <a:chOff x="6342888" y="2971800"/>
            <a:chExt cx="2402205" cy="2755900"/>
          </a:xfrm>
        </p:grpSpPr>
        <p:pic>
          <p:nvPicPr>
            <p:cNvPr id="10" name="object 10"/>
            <p:cNvPicPr/>
            <p:nvPr/>
          </p:nvPicPr>
          <p:blipFill>
            <a:blip r:embed="rId6" cstate="print"/>
            <a:stretch>
              <a:fillRect/>
            </a:stretch>
          </p:blipFill>
          <p:spPr>
            <a:xfrm>
              <a:off x="6342888" y="2971800"/>
              <a:ext cx="2401823" cy="2755391"/>
            </a:xfrm>
            <a:prstGeom prst="rect">
              <a:avLst/>
            </a:prstGeom>
          </p:spPr>
        </p:pic>
        <p:sp>
          <p:nvSpPr>
            <p:cNvPr id="11" name="object 11"/>
            <p:cNvSpPr/>
            <p:nvPr/>
          </p:nvSpPr>
          <p:spPr>
            <a:xfrm>
              <a:off x="7098792" y="3552444"/>
              <a:ext cx="429895" cy="480059"/>
            </a:xfrm>
            <a:custGeom>
              <a:avLst/>
              <a:gdLst/>
              <a:ahLst/>
              <a:cxnLst/>
              <a:rect l="l" t="t" r="r" b="b"/>
              <a:pathLst>
                <a:path w="429895" h="480060">
                  <a:moveTo>
                    <a:pt x="0" y="240029"/>
                  </a:moveTo>
                  <a:lnTo>
                    <a:pt x="4368" y="191648"/>
                  </a:lnTo>
                  <a:lnTo>
                    <a:pt x="16894" y="146589"/>
                  </a:lnTo>
                  <a:lnTo>
                    <a:pt x="36714" y="105816"/>
                  </a:lnTo>
                  <a:lnTo>
                    <a:pt x="62960" y="70294"/>
                  </a:lnTo>
                  <a:lnTo>
                    <a:pt x="94766" y="40987"/>
                  </a:lnTo>
                  <a:lnTo>
                    <a:pt x="131266" y="18859"/>
                  </a:lnTo>
                  <a:lnTo>
                    <a:pt x="171594" y="4875"/>
                  </a:lnTo>
                  <a:lnTo>
                    <a:pt x="214883" y="0"/>
                  </a:lnTo>
                  <a:lnTo>
                    <a:pt x="258173" y="4875"/>
                  </a:lnTo>
                  <a:lnTo>
                    <a:pt x="298501" y="18859"/>
                  </a:lnTo>
                  <a:lnTo>
                    <a:pt x="335001" y="40987"/>
                  </a:lnTo>
                  <a:lnTo>
                    <a:pt x="366807" y="70294"/>
                  </a:lnTo>
                  <a:lnTo>
                    <a:pt x="393053" y="105816"/>
                  </a:lnTo>
                  <a:lnTo>
                    <a:pt x="412873" y="146589"/>
                  </a:lnTo>
                  <a:lnTo>
                    <a:pt x="425399" y="191648"/>
                  </a:lnTo>
                  <a:lnTo>
                    <a:pt x="429767" y="240029"/>
                  </a:lnTo>
                  <a:lnTo>
                    <a:pt x="425399" y="288411"/>
                  </a:lnTo>
                  <a:lnTo>
                    <a:pt x="412873" y="333470"/>
                  </a:lnTo>
                  <a:lnTo>
                    <a:pt x="393053" y="374243"/>
                  </a:lnTo>
                  <a:lnTo>
                    <a:pt x="366807" y="409765"/>
                  </a:lnTo>
                  <a:lnTo>
                    <a:pt x="335001" y="439072"/>
                  </a:lnTo>
                  <a:lnTo>
                    <a:pt x="298501" y="461200"/>
                  </a:lnTo>
                  <a:lnTo>
                    <a:pt x="258173" y="475184"/>
                  </a:lnTo>
                  <a:lnTo>
                    <a:pt x="214883" y="480059"/>
                  </a:lnTo>
                  <a:lnTo>
                    <a:pt x="171594" y="475184"/>
                  </a:lnTo>
                  <a:lnTo>
                    <a:pt x="131266" y="461200"/>
                  </a:lnTo>
                  <a:lnTo>
                    <a:pt x="94766" y="439072"/>
                  </a:lnTo>
                  <a:lnTo>
                    <a:pt x="62960" y="409765"/>
                  </a:lnTo>
                  <a:lnTo>
                    <a:pt x="36714" y="374243"/>
                  </a:lnTo>
                  <a:lnTo>
                    <a:pt x="16894" y="333470"/>
                  </a:lnTo>
                  <a:lnTo>
                    <a:pt x="4368" y="288411"/>
                  </a:lnTo>
                  <a:lnTo>
                    <a:pt x="0" y="240029"/>
                  </a:lnTo>
                  <a:close/>
                </a:path>
              </a:pathLst>
            </a:custGeom>
            <a:ln w="9144">
              <a:solidFill>
                <a:srgbClr val="FF0000"/>
              </a:solidFill>
            </a:ln>
          </p:spPr>
          <p:txBody>
            <a:bodyPr wrap="square" lIns="0" tIns="0" rIns="0" bIns="0" rtlCol="0"/>
            <a:lstStyle/>
            <a:p>
              <a:endParaRPr/>
            </a:p>
          </p:txBody>
        </p:sp>
      </p:grpSp>
      <p:sp>
        <p:nvSpPr>
          <p:cNvPr id="12" name="object 12"/>
          <p:cNvSpPr txBox="1"/>
          <p:nvPr/>
        </p:nvSpPr>
        <p:spPr>
          <a:xfrm>
            <a:off x="3612896" y="6053734"/>
            <a:ext cx="1865630" cy="299720"/>
          </a:xfrm>
          <a:prstGeom prst="rect">
            <a:avLst/>
          </a:prstGeom>
        </p:spPr>
        <p:txBody>
          <a:bodyPr vert="horz" wrap="square" lIns="0" tIns="12700" rIns="0" bIns="0" rtlCol="0">
            <a:spAutoFit/>
          </a:bodyPr>
          <a:lstStyle/>
          <a:p>
            <a:pPr marL="12700">
              <a:lnSpc>
                <a:spcPct val="100000"/>
              </a:lnSpc>
              <a:spcBef>
                <a:spcPts val="100"/>
              </a:spcBef>
            </a:pPr>
            <a:r>
              <a:rPr sz="1800" spc="-10" dirty="0">
                <a:solidFill>
                  <a:srgbClr val="6A9331"/>
                </a:solidFill>
                <a:latin typeface="Calibri Light"/>
                <a:cs typeface="Calibri Light"/>
              </a:rPr>
              <a:t>Unmounted</a:t>
            </a:r>
            <a:r>
              <a:rPr sz="1800" spc="-20" dirty="0">
                <a:solidFill>
                  <a:srgbClr val="6A9331"/>
                </a:solidFill>
                <a:latin typeface="Calibri Light"/>
                <a:cs typeface="Calibri Light"/>
              </a:rPr>
              <a:t> </a:t>
            </a:r>
            <a:r>
              <a:rPr sz="1800" spc="-10" dirty="0">
                <a:solidFill>
                  <a:srgbClr val="6A9331"/>
                </a:solidFill>
                <a:latin typeface="Calibri Light"/>
                <a:cs typeface="Calibri Light"/>
              </a:rPr>
              <a:t>volume</a:t>
            </a:r>
            <a:endParaRPr sz="1800">
              <a:latin typeface="Calibri Light"/>
              <a:cs typeface="Calibri Light"/>
            </a:endParaRPr>
          </a:p>
        </p:txBody>
      </p:sp>
      <p:sp>
        <p:nvSpPr>
          <p:cNvPr id="15" name="object 15"/>
          <p:cNvSpPr txBox="1">
            <a:spLocks noGrp="1"/>
          </p:cNvSpPr>
          <p:nvPr>
            <p:ph type="dt" sz="half" idx="4294967295"/>
          </p:nvPr>
        </p:nvSpPr>
        <p:spPr>
          <a:xfrm>
            <a:off x="6684391" y="6631730"/>
            <a:ext cx="2323465" cy="167004"/>
          </a:xfrm>
          <a:prstGeom prst="rect">
            <a:avLst/>
          </a:prstGeom>
        </p:spPr>
        <p:txBody>
          <a:bodyPr vert="horz" wrap="square" lIns="0" tIns="0" rIns="0" bIns="0" rtlCol="0">
            <a:spAutoFit/>
          </a:bodyPr>
          <a:lstStyle/>
          <a:p>
            <a:pPr marL="12700">
              <a:lnSpc>
                <a:spcPct val="100000"/>
              </a:lnSpc>
            </a:pPr>
            <a:r>
              <a:rPr dirty="0"/>
              <a:t>Silberschatz,</a:t>
            </a:r>
            <a:r>
              <a:rPr spc="-40" dirty="0"/>
              <a:t> </a:t>
            </a:r>
            <a:r>
              <a:rPr dirty="0"/>
              <a:t>Galvin</a:t>
            </a:r>
            <a:r>
              <a:rPr spc="-45" dirty="0"/>
              <a:t> </a:t>
            </a:r>
            <a:r>
              <a:rPr dirty="0"/>
              <a:t>and</a:t>
            </a:r>
            <a:r>
              <a:rPr spc="-20" dirty="0"/>
              <a:t> </a:t>
            </a:r>
            <a:r>
              <a:rPr dirty="0"/>
              <a:t>Gagne</a:t>
            </a:r>
            <a:r>
              <a:rPr spc="-25" dirty="0"/>
              <a:t> </a:t>
            </a:r>
            <a:r>
              <a:rPr spc="-20" dirty="0"/>
              <a:t>©2018</a:t>
            </a:r>
          </a:p>
        </p:txBody>
      </p:sp>
      <p:sp>
        <p:nvSpPr>
          <p:cNvPr id="16" name="object 16"/>
          <p:cNvSpPr txBox="1">
            <a:spLocks noGrp="1"/>
          </p:cNvSpPr>
          <p:nvPr>
            <p:ph type="sldNum" sz="quarter" idx="4294967295"/>
          </p:nvPr>
        </p:nvSpPr>
        <p:spPr>
          <a:xfrm>
            <a:off x="4310253" y="6657028"/>
            <a:ext cx="379095" cy="167004"/>
          </a:xfrm>
          <a:prstGeom prst="rect">
            <a:avLst/>
          </a:prstGeom>
        </p:spPr>
        <p:txBody>
          <a:bodyPr vert="horz" wrap="square" lIns="0" tIns="0" rIns="0" bIns="0" rtlCol="0">
            <a:spAutoFit/>
          </a:bodyPr>
          <a:lstStyle/>
          <a:p>
            <a:pPr marL="12700">
              <a:lnSpc>
                <a:spcPct val="100000"/>
              </a:lnSpc>
            </a:pPr>
            <a:r>
              <a:rPr spc="-10" dirty="0"/>
              <a:t>13.</a:t>
            </a:r>
            <a:fld id="{81D60167-4931-47E6-BA6A-407CBD079E47}" type="slidenum">
              <a:rPr spc="-10" dirty="0"/>
              <a:t>144</a:t>
            </a:fld>
            <a:endParaRPr spc="-10" dirty="0"/>
          </a:p>
        </p:txBody>
      </p:sp>
      <p:sp>
        <p:nvSpPr>
          <p:cNvPr id="17" name="object 17"/>
          <p:cNvSpPr txBox="1">
            <a:spLocks noGrp="1"/>
          </p:cNvSpPr>
          <p:nvPr>
            <p:ph type="ftr" sz="quarter" idx="4294967295"/>
          </p:nvPr>
        </p:nvSpPr>
        <p:spPr>
          <a:xfrm>
            <a:off x="264668" y="6664103"/>
            <a:ext cx="2545715" cy="167640"/>
          </a:xfrm>
          <a:prstGeom prst="rect">
            <a:avLst/>
          </a:prstGeom>
        </p:spPr>
        <p:txBody>
          <a:bodyPr vert="horz" wrap="square" lIns="0" tIns="635" rIns="0" bIns="0" rtlCol="0">
            <a:spAutoFit/>
          </a:bodyPr>
          <a:lstStyle/>
          <a:p>
            <a:pPr marL="12700">
              <a:lnSpc>
                <a:spcPct val="100000"/>
              </a:lnSpc>
              <a:spcBef>
                <a:spcPts val="5"/>
              </a:spcBef>
            </a:pPr>
            <a:r>
              <a:rPr dirty="0"/>
              <a:t>Operating</a:t>
            </a:r>
            <a:r>
              <a:rPr spc="-20" dirty="0"/>
              <a:t> </a:t>
            </a:r>
            <a:r>
              <a:rPr dirty="0"/>
              <a:t>System</a:t>
            </a:r>
            <a:r>
              <a:rPr spc="-20" dirty="0"/>
              <a:t> </a:t>
            </a:r>
            <a:r>
              <a:rPr dirty="0"/>
              <a:t>Concepts</a:t>
            </a:r>
            <a:r>
              <a:rPr spc="-10" dirty="0"/>
              <a:t> </a:t>
            </a:r>
            <a:r>
              <a:rPr dirty="0"/>
              <a:t>–</a:t>
            </a:r>
            <a:r>
              <a:rPr spc="-25" dirty="0"/>
              <a:t> </a:t>
            </a:r>
            <a:r>
              <a:rPr dirty="0"/>
              <a:t>10</a:t>
            </a:r>
            <a:r>
              <a:rPr sz="975" baseline="25641" dirty="0"/>
              <a:t>th</a:t>
            </a:r>
            <a:r>
              <a:rPr sz="975" spc="104" baseline="25641" dirty="0"/>
              <a:t> </a:t>
            </a:r>
            <a:r>
              <a:rPr sz="1000" spc="-10" dirty="0"/>
              <a:t>Edition</a:t>
            </a:r>
            <a:endParaRPr sz="1000"/>
          </a:p>
        </p:txBody>
      </p:sp>
      <p:sp>
        <p:nvSpPr>
          <p:cNvPr id="13" name="object 13"/>
          <p:cNvSpPr txBox="1"/>
          <p:nvPr/>
        </p:nvSpPr>
        <p:spPr>
          <a:xfrm>
            <a:off x="7481443" y="3389121"/>
            <a:ext cx="1169670"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00AF50"/>
                </a:solidFill>
                <a:latin typeface="Calibri Light"/>
                <a:cs typeface="Calibri Light"/>
              </a:rPr>
              <a:t>mount</a:t>
            </a:r>
            <a:r>
              <a:rPr sz="1800" spc="-55" dirty="0">
                <a:solidFill>
                  <a:srgbClr val="00AF50"/>
                </a:solidFill>
                <a:latin typeface="Calibri Light"/>
                <a:cs typeface="Calibri Light"/>
              </a:rPr>
              <a:t> </a:t>
            </a:r>
            <a:r>
              <a:rPr sz="1800" spc="-20" dirty="0">
                <a:solidFill>
                  <a:srgbClr val="00AF50"/>
                </a:solidFill>
                <a:latin typeface="Calibri Light"/>
                <a:cs typeface="Calibri Light"/>
              </a:rPr>
              <a:t>point</a:t>
            </a:r>
            <a:endParaRPr sz="1800">
              <a:latin typeface="Calibri Light"/>
              <a:cs typeface="Calibri Light"/>
            </a:endParaRPr>
          </a:p>
        </p:txBody>
      </p:sp>
      <p:sp>
        <p:nvSpPr>
          <p:cNvPr id="14" name="object 14"/>
          <p:cNvSpPr txBox="1"/>
          <p:nvPr/>
        </p:nvSpPr>
        <p:spPr>
          <a:xfrm>
            <a:off x="6670929" y="5595315"/>
            <a:ext cx="1612265" cy="758190"/>
          </a:xfrm>
          <a:prstGeom prst="rect">
            <a:avLst/>
          </a:prstGeom>
        </p:spPr>
        <p:txBody>
          <a:bodyPr vert="horz" wrap="square" lIns="0" tIns="12700" rIns="0" bIns="0" rtlCol="0">
            <a:spAutoFit/>
          </a:bodyPr>
          <a:lstStyle/>
          <a:p>
            <a:pPr marL="12700" marR="5080" indent="937894">
              <a:lnSpc>
                <a:spcPct val="133600"/>
              </a:lnSpc>
              <a:spcBef>
                <a:spcPts val="100"/>
              </a:spcBef>
            </a:pPr>
            <a:r>
              <a:rPr sz="1800" spc="-25" dirty="0">
                <a:latin typeface="Calibri Light"/>
                <a:cs typeface="Calibri Light"/>
              </a:rPr>
              <a:t>(c) </a:t>
            </a:r>
            <a:r>
              <a:rPr sz="1800" dirty="0">
                <a:solidFill>
                  <a:srgbClr val="6A9331"/>
                </a:solidFill>
                <a:latin typeface="Calibri Light"/>
                <a:cs typeface="Calibri Light"/>
              </a:rPr>
              <a:t>Mounted</a:t>
            </a:r>
            <a:r>
              <a:rPr sz="1800" spc="-100" dirty="0">
                <a:solidFill>
                  <a:srgbClr val="6A9331"/>
                </a:solidFill>
                <a:latin typeface="Calibri Light"/>
                <a:cs typeface="Calibri Light"/>
              </a:rPr>
              <a:t> </a:t>
            </a:r>
            <a:r>
              <a:rPr sz="1800" spc="-10" dirty="0">
                <a:solidFill>
                  <a:srgbClr val="6A9331"/>
                </a:solidFill>
                <a:latin typeface="Calibri Light"/>
                <a:cs typeface="Calibri Light"/>
              </a:rPr>
              <a:t>volume</a:t>
            </a:r>
            <a:endParaRPr sz="1800">
              <a:latin typeface="Calibri Light"/>
              <a:cs typeface="Calibri Light"/>
            </a:endParaRPr>
          </a:p>
        </p:txBody>
      </p:sp>
    </p:spTree>
    <p:extLst>
      <p:ext uri="{BB962C8B-B14F-4D97-AF65-F5344CB8AC3E}">
        <p14:creationId xmlns:p14="http://schemas.microsoft.com/office/powerpoint/2010/main" val="764740653"/>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Rectangle 2">
            <a:extLst>
              <a:ext uri="{FF2B5EF4-FFF2-40B4-BE49-F238E27FC236}">
                <a16:creationId xmlns:a16="http://schemas.microsoft.com/office/drawing/2014/main" id="{61CFA52A-4082-4AB9-8FD4-C4510DCE1F3E}"/>
              </a:ext>
            </a:extLst>
          </p:cNvPr>
          <p:cNvSpPr>
            <a:spLocks noGrp="1" noChangeArrowheads="1"/>
          </p:cNvSpPr>
          <p:nvPr>
            <p:ph type="ctrTitle"/>
          </p:nvPr>
        </p:nvSpPr>
        <p:spPr>
          <a:xfrm>
            <a:off x="685800" y="830263"/>
            <a:ext cx="7772400" cy="2127250"/>
          </a:xfrm>
        </p:spPr>
        <p:txBody>
          <a:bodyPr/>
          <a:lstStyle/>
          <a:p>
            <a:pPr eaLnBrk="1" hangingPunct="1"/>
            <a:r>
              <a:rPr lang="en-US" altLang="en-US"/>
              <a:t>Chapter 14:  File System Implementation</a:t>
            </a:r>
          </a:p>
        </p:txBody>
      </p:sp>
    </p:spTree>
    <p:extLst>
      <p:ext uri="{BB962C8B-B14F-4D97-AF65-F5344CB8AC3E}">
        <p14:creationId xmlns:p14="http://schemas.microsoft.com/office/powerpoint/2010/main" val="2979144977"/>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Rectangle 2">
            <a:extLst>
              <a:ext uri="{FF2B5EF4-FFF2-40B4-BE49-F238E27FC236}">
                <a16:creationId xmlns:a16="http://schemas.microsoft.com/office/drawing/2014/main" id="{D7B3BA29-83D7-4A71-BE91-2ACE55756829}"/>
              </a:ext>
            </a:extLst>
          </p:cNvPr>
          <p:cNvSpPr>
            <a:spLocks noGrp="1" noChangeArrowheads="1"/>
          </p:cNvSpPr>
          <p:nvPr>
            <p:ph type="title"/>
          </p:nvPr>
        </p:nvSpPr>
        <p:spPr>
          <a:xfrm>
            <a:off x="933152" y="153406"/>
            <a:ext cx="8047037" cy="576262"/>
          </a:xfrm>
        </p:spPr>
        <p:txBody>
          <a:bodyPr/>
          <a:lstStyle/>
          <a:p>
            <a:pPr eaLnBrk="1" hangingPunct="1"/>
            <a:r>
              <a:rPr lang="en-US" altLang="en-US" dirty="0"/>
              <a:t>Outline </a:t>
            </a:r>
            <a:endParaRPr kumimoji="1" lang="en-US" altLang="en-US" dirty="0"/>
          </a:p>
        </p:txBody>
      </p:sp>
      <p:sp>
        <p:nvSpPr>
          <p:cNvPr id="7170" name="Rectangle 3">
            <a:extLst>
              <a:ext uri="{FF2B5EF4-FFF2-40B4-BE49-F238E27FC236}">
                <a16:creationId xmlns:a16="http://schemas.microsoft.com/office/drawing/2014/main" id="{BCAF3520-DA48-4C19-9CFC-44B653DEA5A2}"/>
              </a:ext>
            </a:extLst>
          </p:cNvPr>
          <p:cNvSpPr>
            <a:spLocks noGrp="1" noChangeArrowheads="1"/>
          </p:cNvSpPr>
          <p:nvPr>
            <p:ph type="body" idx="1"/>
          </p:nvPr>
        </p:nvSpPr>
        <p:spPr>
          <a:xfrm>
            <a:off x="363191" y="992856"/>
            <a:ext cx="7640984" cy="4530725"/>
          </a:xfrm>
        </p:spPr>
        <p:txBody>
          <a:bodyPr/>
          <a:lstStyle/>
          <a:p>
            <a:r>
              <a:rPr lang="en-US" altLang="en-US" sz="2400" dirty="0">
                <a:latin typeface="Calibri Light" panose="020F0302020204030204" pitchFamily="34" charset="0"/>
                <a:cs typeface="Calibri Light" panose="020F0302020204030204" pitchFamily="34" charset="0"/>
              </a:rPr>
              <a:t>File-System Structure</a:t>
            </a:r>
          </a:p>
          <a:p>
            <a:r>
              <a:rPr lang="en-US" altLang="en-US" sz="2400" dirty="0">
                <a:latin typeface="Calibri Light" panose="020F0302020204030204" pitchFamily="34" charset="0"/>
                <a:cs typeface="Calibri Light" panose="020F0302020204030204" pitchFamily="34" charset="0"/>
              </a:rPr>
              <a:t>File-System Operations</a:t>
            </a:r>
          </a:p>
          <a:p>
            <a:r>
              <a:rPr lang="en-US" altLang="en-US" sz="2400" dirty="0">
                <a:latin typeface="Calibri Light" panose="020F0302020204030204" pitchFamily="34" charset="0"/>
                <a:cs typeface="Calibri Light" panose="020F0302020204030204" pitchFamily="34" charset="0"/>
              </a:rPr>
              <a:t>Directory Implementation</a:t>
            </a:r>
          </a:p>
          <a:p>
            <a:r>
              <a:rPr lang="en-US" altLang="en-US" sz="2400" dirty="0">
                <a:latin typeface="Calibri Light" panose="020F0302020204030204" pitchFamily="34" charset="0"/>
                <a:cs typeface="Calibri Light" panose="020F0302020204030204" pitchFamily="34" charset="0"/>
              </a:rPr>
              <a:t>Allocation Methods</a:t>
            </a:r>
          </a:p>
          <a:p>
            <a:r>
              <a:rPr lang="en-US" altLang="en-US" sz="2400" dirty="0">
                <a:latin typeface="Calibri Light" panose="020F0302020204030204" pitchFamily="34" charset="0"/>
                <a:cs typeface="Calibri Light" panose="020F0302020204030204" pitchFamily="34" charset="0"/>
              </a:rPr>
              <a:t>Free-Space Management </a:t>
            </a:r>
          </a:p>
          <a:p>
            <a:r>
              <a:rPr lang="en-US" altLang="en-US" sz="2400" dirty="0">
                <a:latin typeface="Calibri Light" panose="020F0302020204030204" pitchFamily="34" charset="0"/>
                <a:cs typeface="Calibri Light" panose="020F0302020204030204" pitchFamily="34" charset="0"/>
              </a:rPr>
              <a:t>Efficiency and Performance</a:t>
            </a:r>
          </a:p>
          <a:p>
            <a:r>
              <a:rPr lang="en-US" altLang="en-US" sz="2400" dirty="0">
                <a:latin typeface="Calibri Light" panose="020F0302020204030204" pitchFamily="34" charset="0"/>
                <a:cs typeface="Calibri Light" panose="020F0302020204030204" pitchFamily="34" charset="0"/>
              </a:rPr>
              <a:t>Example: WAFL File System</a:t>
            </a:r>
          </a:p>
        </p:txBody>
      </p:sp>
      <p:sp>
        <p:nvSpPr>
          <p:cNvPr id="7171" name="Rectangle 4">
            <a:extLst>
              <a:ext uri="{FF2B5EF4-FFF2-40B4-BE49-F238E27FC236}">
                <a16:creationId xmlns:a16="http://schemas.microsoft.com/office/drawing/2014/main" id="{9DCCA74D-FB81-46C5-BDA7-346388C66A8C}"/>
              </a:ext>
            </a:extLst>
          </p:cNvPr>
          <p:cNvSpPr>
            <a:spLocks noChangeArrowheads="1"/>
          </p:cNvSpPr>
          <p:nvPr/>
        </p:nvSpPr>
        <p:spPr bwMode="auto">
          <a:xfrm>
            <a:off x="974725" y="1531938"/>
            <a:ext cx="702945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5" tIns="45718" rIns="91435" bIns="45718"/>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endParaRPr kumimoji="0" lang="en-US" altLang="en-US" sz="2400">
              <a:latin typeface="Times New Roman" panose="02020603050405020304" pitchFamily="18" charset="0"/>
            </a:endParaRPr>
          </a:p>
        </p:txBody>
      </p:sp>
    </p:spTree>
    <p:extLst>
      <p:ext uri="{BB962C8B-B14F-4D97-AF65-F5344CB8AC3E}">
        <p14:creationId xmlns:p14="http://schemas.microsoft.com/office/powerpoint/2010/main" val="3835244411"/>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Rectangle 2">
            <a:extLst>
              <a:ext uri="{FF2B5EF4-FFF2-40B4-BE49-F238E27FC236}">
                <a16:creationId xmlns:a16="http://schemas.microsoft.com/office/drawing/2014/main" id="{A1D75EC5-CCA9-476B-B4DD-E093FF90E25E}"/>
              </a:ext>
            </a:extLst>
          </p:cNvPr>
          <p:cNvSpPr>
            <a:spLocks noGrp="1" noChangeArrowheads="1"/>
          </p:cNvSpPr>
          <p:nvPr>
            <p:ph type="title"/>
          </p:nvPr>
        </p:nvSpPr>
        <p:spPr>
          <a:xfrm>
            <a:off x="326570" y="146280"/>
            <a:ext cx="8229600" cy="576262"/>
          </a:xfrm>
        </p:spPr>
        <p:txBody>
          <a:bodyPr/>
          <a:lstStyle/>
          <a:p>
            <a:pPr eaLnBrk="1" hangingPunct="1"/>
            <a:r>
              <a:rPr lang="en-US" altLang="en-US" dirty="0"/>
              <a:t>Objectives</a:t>
            </a:r>
          </a:p>
        </p:txBody>
      </p:sp>
      <p:sp>
        <p:nvSpPr>
          <p:cNvPr id="9218" name="Rectangle 3">
            <a:extLst>
              <a:ext uri="{FF2B5EF4-FFF2-40B4-BE49-F238E27FC236}">
                <a16:creationId xmlns:a16="http://schemas.microsoft.com/office/drawing/2014/main" id="{9269339B-7F5B-4404-8408-56CE50459FB6}"/>
              </a:ext>
            </a:extLst>
          </p:cNvPr>
          <p:cNvSpPr>
            <a:spLocks noGrp="1" noChangeArrowheads="1"/>
          </p:cNvSpPr>
          <p:nvPr>
            <p:ph type="body" idx="1"/>
          </p:nvPr>
        </p:nvSpPr>
        <p:spPr>
          <a:xfrm>
            <a:off x="474221" y="992857"/>
            <a:ext cx="8417116" cy="4530725"/>
          </a:xfrm>
        </p:spPr>
        <p:txBody>
          <a:bodyPr/>
          <a:lstStyle/>
          <a:p>
            <a:r>
              <a:rPr lang="en-US" altLang="en-US" sz="2400" dirty="0">
                <a:latin typeface="Calibri Light" panose="020F0302020204030204" pitchFamily="34" charset="0"/>
                <a:cs typeface="Calibri Light" panose="020F0302020204030204" pitchFamily="34" charset="0"/>
              </a:rPr>
              <a:t>Describe the details of implementing local file systems and directory structures</a:t>
            </a:r>
          </a:p>
          <a:p>
            <a:r>
              <a:rPr lang="en-US" altLang="en-US" sz="2400" dirty="0">
                <a:latin typeface="Calibri Light" panose="020F0302020204030204" pitchFamily="34" charset="0"/>
                <a:cs typeface="Calibri Light" panose="020F0302020204030204" pitchFamily="34" charset="0"/>
              </a:rPr>
              <a:t>Discuss block allocation and free-block algorithms and trade-offs</a:t>
            </a:r>
          </a:p>
          <a:p>
            <a:r>
              <a:rPr lang="en-US" altLang="en-US" sz="2400" dirty="0">
                <a:latin typeface="Calibri Light" panose="020F0302020204030204" pitchFamily="34" charset="0"/>
                <a:cs typeface="Calibri Light" panose="020F0302020204030204" pitchFamily="34" charset="0"/>
              </a:rPr>
              <a:t>Explore file system efficiency and performance issues</a:t>
            </a:r>
          </a:p>
          <a:p>
            <a:r>
              <a:rPr lang="en-US" altLang="en-US" sz="2400" dirty="0">
                <a:latin typeface="Calibri Light" panose="020F0302020204030204" pitchFamily="34" charset="0"/>
                <a:cs typeface="Calibri Light" panose="020F0302020204030204" pitchFamily="34" charset="0"/>
              </a:rPr>
              <a:t>Describe the WAFL file system as a concrete example</a:t>
            </a:r>
          </a:p>
          <a:p>
            <a:endParaRPr lang="en-US" altLang="en-US" sz="2400" dirty="0">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648623670"/>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Rectangle 4"/>
          <p:cNvSpPr>
            <a:spLocks noGrp="1" noChangeArrowheads="1"/>
          </p:cNvSpPr>
          <p:nvPr>
            <p:ph type="title"/>
          </p:nvPr>
        </p:nvSpPr>
        <p:spPr>
          <a:xfrm>
            <a:off x="1259261" y="182564"/>
            <a:ext cx="7306516" cy="576262"/>
          </a:xfrm>
        </p:spPr>
        <p:txBody>
          <a:bodyPr/>
          <a:lstStyle/>
          <a:p>
            <a:pPr eaLnBrk="1" hangingPunct="1"/>
            <a:r>
              <a:rPr lang="en-US" altLang="en-US"/>
              <a:t>Moving-head Disk Mechanism</a:t>
            </a:r>
          </a:p>
        </p:txBody>
      </p:sp>
      <p:pic>
        <p:nvPicPr>
          <p:cNvPr id="13314" name="Picture 1" descr="10_01.pd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44454" y="1738313"/>
            <a:ext cx="4127546" cy="379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Content Placeholder 1">
            <a:extLst>
              <a:ext uri="{FF2B5EF4-FFF2-40B4-BE49-F238E27FC236}">
                <a16:creationId xmlns:a16="http://schemas.microsoft.com/office/drawing/2014/main" id="{10BF3488-9731-43CE-A28A-64329D3DADF4}"/>
              </a:ext>
            </a:extLst>
          </p:cNvPr>
          <p:cNvSpPr txBox="1">
            <a:spLocks/>
          </p:cNvSpPr>
          <p:nvPr/>
        </p:nvSpPr>
        <p:spPr>
          <a:xfrm>
            <a:off x="4000500" y="898525"/>
            <a:ext cx="5076825" cy="4927600"/>
          </a:xfrm>
          <a:prstGeom prst="rect">
            <a:avLst/>
          </a:prstGeom>
          <a:solidFill>
            <a:schemeClr val="bg1"/>
          </a:solidFill>
        </p:spPr>
        <p:txBody>
          <a:bodyPr/>
          <a:lstStyle>
            <a:lvl1pPr marL="265113" indent="-265113" algn="l" rtl="0" eaLnBrk="0" fontAlgn="base" hangingPunct="0">
              <a:spcBef>
                <a:spcPts val="0"/>
              </a:spcBef>
              <a:spcAft>
                <a:spcPts val="300"/>
              </a:spcAft>
              <a:buClr>
                <a:srgbClr val="993300"/>
              </a:buClr>
              <a:buSzPct val="110000"/>
              <a:buFont typeface="Wingdings" panose="05000000000000000000" pitchFamily="2" charset="2"/>
              <a:buChar char="§"/>
              <a:defRPr kumimoji="1">
                <a:solidFill>
                  <a:schemeClr val="tx1"/>
                </a:solidFill>
                <a:latin typeface="+mn-lt"/>
                <a:ea typeface="MS PGothic" pitchFamily="34" charset="-128"/>
                <a:cs typeface="ＭＳ Ｐゴシック" charset="-128"/>
              </a:defRPr>
            </a:lvl1pPr>
            <a:lvl2pPr marL="444500" indent="-179388" algn="l" rtl="0" eaLnBrk="0" fontAlgn="base" hangingPunct="0">
              <a:spcBef>
                <a:spcPts val="0"/>
              </a:spcBef>
              <a:spcAft>
                <a:spcPts val="300"/>
              </a:spcAft>
              <a:buClr>
                <a:srgbClr val="CC6600"/>
              </a:buClr>
              <a:buSzPct val="110000"/>
              <a:buFont typeface="Arial" panose="020B0604020202020204" pitchFamily="34" charset="0"/>
              <a:buChar char="•"/>
              <a:defRPr kumimoji="1">
                <a:solidFill>
                  <a:schemeClr val="tx1"/>
                </a:solidFill>
                <a:latin typeface="+mn-lt"/>
                <a:ea typeface="MS PGothic" pitchFamily="34" charset="-128"/>
              </a:defRPr>
            </a:lvl2pPr>
            <a:lvl3pPr marL="722313" indent="-277813" algn="l" rtl="0" eaLnBrk="0" fontAlgn="base" hangingPunct="0">
              <a:spcBef>
                <a:spcPts val="0"/>
              </a:spcBef>
              <a:spcAft>
                <a:spcPts val="300"/>
              </a:spcAft>
              <a:buClr>
                <a:srgbClr val="009900"/>
              </a:buClr>
              <a:buSzPct val="75000"/>
              <a:buFont typeface="Webdings" panose="05030102010509060703" pitchFamily="18" charset="2"/>
              <a:buChar char="4"/>
              <a:defRPr kumimoji="1">
                <a:solidFill>
                  <a:schemeClr val="tx1"/>
                </a:solidFill>
                <a:latin typeface="+mn-lt"/>
                <a:ea typeface="MS PGothic" pitchFamily="34" charset="-128"/>
              </a:defRPr>
            </a:lvl3pPr>
            <a:lvl4pPr marL="901700" indent="-179388" algn="l" rtl="0" eaLnBrk="0" fontAlgn="base" hangingPunct="0">
              <a:spcBef>
                <a:spcPts val="0"/>
              </a:spcBef>
              <a:spcAft>
                <a:spcPts val="300"/>
              </a:spcAft>
              <a:buClr>
                <a:schemeClr val="hlink"/>
              </a:buClr>
              <a:buSzPct val="75000"/>
              <a:buChar char="–"/>
              <a:defRPr kumimoji="1">
                <a:solidFill>
                  <a:schemeClr val="tx1"/>
                </a:solidFill>
                <a:latin typeface="+mn-lt"/>
                <a:ea typeface="MS PGothic" pitchFamily="34" charset="-128"/>
              </a:defRPr>
            </a:lvl4pPr>
            <a:lvl5pPr marL="1166813" indent="-180975" algn="l" rtl="0" eaLnBrk="0" fontAlgn="base" hangingPunct="0">
              <a:spcBef>
                <a:spcPts val="0"/>
              </a:spcBef>
              <a:spcAft>
                <a:spcPts val="300"/>
              </a:spcAft>
              <a:buClr>
                <a:srgbClr val="FF0066"/>
              </a:buClr>
              <a:buSzPct val="75000"/>
              <a:buChar char="»"/>
              <a:defRPr kumimoji="1">
                <a:solidFill>
                  <a:schemeClr val="tx1"/>
                </a:solidFill>
                <a:latin typeface="+mn-lt"/>
                <a:ea typeface="MS PGothic" pitchFamily="34" charset="-128"/>
              </a:defRPr>
            </a:lvl5pPr>
            <a:lvl6pPr marL="22288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6pPr>
            <a:lvl7pPr marL="26860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7pPr>
            <a:lvl8pPr marL="31432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8pPr>
            <a:lvl9pPr marL="36004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9pPr>
          </a:lstStyle>
          <a:p>
            <a:r>
              <a:rPr lang="en-US" altLang="en-US" sz="2000" kern="0" dirty="0">
                <a:latin typeface="Calibri Light" panose="020F0302020204030204" pitchFamily="34" charset="0"/>
                <a:cs typeface="Calibri Light" panose="020F0302020204030204" pitchFamily="34" charset="0"/>
              </a:rPr>
              <a:t>One </a:t>
            </a:r>
            <a:r>
              <a:rPr lang="en-US" altLang="en-US" sz="2000" kern="0" dirty="0">
                <a:solidFill>
                  <a:srgbClr val="3366FF"/>
                </a:solidFill>
                <a:latin typeface="Calibri Light" panose="020F0302020204030204" pitchFamily="34" charset="0"/>
                <a:cs typeface="Calibri Light" panose="020F0302020204030204" pitchFamily="34" charset="0"/>
              </a:rPr>
              <a:t>sector</a:t>
            </a:r>
            <a:r>
              <a:rPr lang="en-US" altLang="en-US" sz="2000" kern="0" dirty="0">
                <a:latin typeface="Calibri Light" panose="020F0302020204030204" pitchFamily="34" charset="0"/>
                <a:cs typeface="Calibri Light" panose="020F0302020204030204" pitchFamily="34" charset="0"/>
              </a:rPr>
              <a:t> is one </a:t>
            </a:r>
            <a:r>
              <a:rPr lang="en-US" altLang="en-US" sz="2000" kern="0" dirty="0">
                <a:solidFill>
                  <a:srgbClr val="3366FF"/>
                </a:solidFill>
                <a:latin typeface="Calibri Light" panose="020F0302020204030204" pitchFamily="34" charset="0"/>
                <a:cs typeface="Calibri Light" panose="020F0302020204030204" pitchFamily="34" charset="0"/>
              </a:rPr>
              <a:t>block</a:t>
            </a:r>
          </a:p>
          <a:p>
            <a:r>
              <a:rPr lang="en-US" altLang="en-US" sz="2000" kern="0" dirty="0">
                <a:solidFill>
                  <a:srgbClr val="FF0000"/>
                </a:solidFill>
                <a:latin typeface="Calibri Light" panose="020F0302020204030204" pitchFamily="34" charset="0"/>
                <a:cs typeface="Calibri Light" panose="020F0302020204030204" pitchFamily="34" charset="0"/>
              </a:rPr>
              <a:t>Disk systems </a:t>
            </a:r>
            <a:r>
              <a:rPr lang="en-US" altLang="en-US" sz="2000" kern="0" dirty="0">
                <a:latin typeface="Calibri Light" panose="020F0302020204030204" pitchFamily="34" charset="0"/>
                <a:cs typeface="Calibri Light" panose="020F0302020204030204" pitchFamily="34" charset="0"/>
              </a:rPr>
              <a:t>typically have a well-defined </a:t>
            </a:r>
            <a:r>
              <a:rPr lang="en-US" altLang="en-US" sz="2000" kern="0" dirty="0">
                <a:solidFill>
                  <a:srgbClr val="FF0000"/>
                </a:solidFill>
                <a:latin typeface="Calibri Light" panose="020F0302020204030204" pitchFamily="34" charset="0"/>
                <a:cs typeface="Calibri Light" panose="020F0302020204030204" pitchFamily="34" charset="0"/>
              </a:rPr>
              <a:t>block size (</a:t>
            </a:r>
            <a:r>
              <a:rPr lang="en-US" altLang="en-US" sz="2000" dirty="0">
                <a:latin typeface="Calibri Light" panose="020F0302020204030204" pitchFamily="34" charset="0"/>
                <a:cs typeface="Calibri Light" panose="020F0302020204030204" pitchFamily="34" charset="0"/>
              </a:rPr>
              <a:t>usually 512 bytes) </a:t>
            </a:r>
            <a:r>
              <a:rPr lang="en-US" altLang="en-US" sz="2000" kern="0" dirty="0">
                <a:latin typeface="Calibri Light" panose="020F0302020204030204" pitchFamily="34" charset="0"/>
                <a:cs typeface="Calibri Light" panose="020F0302020204030204" pitchFamily="34" charset="0"/>
              </a:rPr>
              <a:t>determined by the size of a sector</a:t>
            </a:r>
          </a:p>
          <a:p>
            <a:r>
              <a:rPr lang="en-US" altLang="en-US" sz="2000" dirty="0">
                <a:latin typeface="Calibri Light" panose="020F0302020204030204" pitchFamily="34" charset="0"/>
                <a:cs typeface="Calibri Light" panose="020F0302020204030204" pitchFamily="34" charset="0"/>
              </a:rPr>
              <a:t>Disk provides </a:t>
            </a:r>
            <a:r>
              <a:rPr lang="en-US" altLang="en-US" sz="2000" dirty="0">
                <a:solidFill>
                  <a:srgbClr val="FF0000"/>
                </a:solidFill>
                <a:latin typeface="Calibri Light" panose="020F0302020204030204" pitchFamily="34" charset="0"/>
                <a:cs typeface="Calibri Light" panose="020F0302020204030204" pitchFamily="34" charset="0"/>
              </a:rPr>
              <a:t>in-place rewrite </a:t>
            </a:r>
            <a:r>
              <a:rPr lang="en-US" altLang="en-US" sz="2000" dirty="0">
                <a:latin typeface="Calibri Light" panose="020F0302020204030204" pitchFamily="34" charset="0"/>
                <a:cs typeface="Calibri Light" panose="020F0302020204030204" pitchFamily="34" charset="0"/>
              </a:rPr>
              <a:t>and </a:t>
            </a:r>
            <a:r>
              <a:rPr lang="en-US" altLang="en-US" sz="2000" dirty="0">
                <a:solidFill>
                  <a:srgbClr val="FF0000"/>
                </a:solidFill>
                <a:latin typeface="Calibri Light" panose="020F0302020204030204" pitchFamily="34" charset="0"/>
                <a:cs typeface="Calibri Light" panose="020F0302020204030204" pitchFamily="34" charset="0"/>
              </a:rPr>
              <a:t>random access</a:t>
            </a:r>
          </a:p>
          <a:p>
            <a:r>
              <a:rPr lang="en-US" altLang="en-US" sz="2000" kern="0" dirty="0">
                <a:latin typeface="Calibri Light" panose="020F0302020204030204" pitchFamily="34" charset="0"/>
                <a:cs typeface="Calibri Light" panose="020F0302020204030204" pitchFamily="34" charset="0"/>
              </a:rPr>
              <a:t>All disk I/O is performed in units of one block (physical record) of the same size, indexed by block no. in a linear array</a:t>
            </a:r>
          </a:p>
          <a:p>
            <a:pPr lvl="1"/>
            <a:r>
              <a:rPr lang="en-US" altLang="en-US" sz="2000" kern="0" dirty="0">
                <a:latin typeface="Calibri Light" panose="020F0302020204030204" pitchFamily="34" charset="0"/>
                <a:cs typeface="Calibri Light" panose="020F0302020204030204" pitchFamily="34" charset="0"/>
              </a:rPr>
              <a:t>E.g., I/O sequence  20, 35, 11</a:t>
            </a:r>
          </a:p>
          <a:p>
            <a:r>
              <a:rPr lang="en-US" altLang="en-US" sz="2000" kern="0" dirty="0">
                <a:latin typeface="Calibri Light" panose="020F0302020204030204" pitchFamily="34" charset="0"/>
                <a:cs typeface="Calibri Light" panose="020F0302020204030204" pitchFamily="34" charset="0"/>
              </a:rPr>
              <a:t>It is </a:t>
            </a:r>
            <a:r>
              <a:rPr lang="en-US" altLang="en-US" sz="2000" kern="0" dirty="0">
                <a:solidFill>
                  <a:srgbClr val="FF0000"/>
                </a:solidFill>
                <a:latin typeface="Calibri Light" panose="020F0302020204030204" pitchFamily="34" charset="0"/>
                <a:cs typeface="Calibri Light" panose="020F0302020204030204" pitchFamily="34" charset="0"/>
              </a:rPr>
              <a:t>unlikely</a:t>
            </a:r>
            <a:r>
              <a:rPr lang="en-US" altLang="en-US" sz="2000" kern="0" dirty="0">
                <a:latin typeface="Calibri Light" panose="020F0302020204030204" pitchFamily="34" charset="0"/>
                <a:cs typeface="Calibri Light" panose="020F0302020204030204" pitchFamily="34" charset="0"/>
              </a:rPr>
              <a:t> that the </a:t>
            </a:r>
            <a:r>
              <a:rPr lang="en-US" altLang="en-US" sz="2000" kern="0" dirty="0">
                <a:solidFill>
                  <a:srgbClr val="FF0000"/>
                </a:solidFill>
                <a:latin typeface="Calibri Light" panose="020F0302020204030204" pitchFamily="34" charset="0"/>
                <a:cs typeface="Calibri Light" panose="020F0302020204030204" pitchFamily="34" charset="0"/>
              </a:rPr>
              <a:t>physical record size</a:t>
            </a:r>
            <a:r>
              <a:rPr lang="en-US" altLang="en-US" sz="2000" kern="0" dirty="0">
                <a:latin typeface="Calibri Light" panose="020F0302020204030204" pitchFamily="34" charset="0"/>
                <a:cs typeface="Calibri Light" panose="020F0302020204030204" pitchFamily="34" charset="0"/>
              </a:rPr>
              <a:t> will exactly </a:t>
            </a:r>
            <a:r>
              <a:rPr lang="en-US" altLang="en-US" sz="2000" kern="0" dirty="0">
                <a:solidFill>
                  <a:srgbClr val="FF0000"/>
                </a:solidFill>
                <a:latin typeface="Calibri Light" panose="020F0302020204030204" pitchFamily="34" charset="0"/>
                <a:cs typeface="Calibri Light" panose="020F0302020204030204" pitchFamily="34" charset="0"/>
              </a:rPr>
              <a:t>match</a:t>
            </a:r>
            <a:r>
              <a:rPr lang="en-US" altLang="en-US" sz="2000" kern="0" dirty="0">
                <a:latin typeface="Calibri Light" panose="020F0302020204030204" pitchFamily="34" charset="0"/>
                <a:cs typeface="Calibri Light" panose="020F0302020204030204" pitchFamily="34" charset="0"/>
              </a:rPr>
              <a:t> the length of the </a:t>
            </a:r>
            <a:r>
              <a:rPr lang="en-US" altLang="en-US" sz="2000" kern="0" dirty="0">
                <a:solidFill>
                  <a:srgbClr val="FF0000"/>
                </a:solidFill>
                <a:latin typeface="Calibri Light" panose="020F0302020204030204" pitchFamily="34" charset="0"/>
                <a:cs typeface="Calibri Light" panose="020F0302020204030204" pitchFamily="34" charset="0"/>
              </a:rPr>
              <a:t>desired logical record</a:t>
            </a:r>
            <a:endParaRPr lang="en-US" altLang="en-US" sz="2000" kern="0" dirty="0">
              <a:latin typeface="Calibri Light" panose="020F0302020204030204" pitchFamily="34" charset="0"/>
              <a:cs typeface="Calibri Light" panose="020F0302020204030204" pitchFamily="34" charset="0"/>
            </a:endParaRPr>
          </a:p>
          <a:p>
            <a:pPr lvl="1"/>
            <a:r>
              <a:rPr lang="en-US" altLang="en-US" sz="2000" kern="0" dirty="0">
                <a:latin typeface="Calibri Light" panose="020F0302020204030204" pitchFamily="34" charset="0"/>
                <a:cs typeface="Calibri Light" panose="020F0302020204030204" pitchFamily="34" charset="0"/>
              </a:rPr>
              <a:t>Logical records may even vary in length </a:t>
            </a:r>
          </a:p>
          <a:p>
            <a:pPr lvl="1"/>
            <a:r>
              <a:rPr lang="en-US" altLang="en-US" sz="2000" kern="0" dirty="0">
                <a:latin typeface="Calibri Light" panose="020F0302020204030204" pitchFamily="34" charset="0"/>
                <a:cs typeface="Calibri Light" panose="020F0302020204030204" pitchFamily="34" charset="0"/>
              </a:rPr>
              <a:t>Packing a number of logical records into physical blocks is a common solution to this problem</a:t>
            </a:r>
          </a:p>
        </p:txBody>
      </p:sp>
    </p:spTree>
    <p:extLst>
      <p:ext uri="{BB962C8B-B14F-4D97-AF65-F5344CB8AC3E}">
        <p14:creationId xmlns:p14="http://schemas.microsoft.com/office/powerpoint/2010/main" val="3419999642"/>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432C148-39C6-43A1-9B46-BD1D8A3A804C}"/>
              </a:ext>
            </a:extLst>
          </p:cNvPr>
          <p:cNvSpPr>
            <a:spLocks noGrp="1" noChangeArrowheads="1"/>
          </p:cNvSpPr>
          <p:nvPr>
            <p:ph type="title"/>
          </p:nvPr>
        </p:nvSpPr>
        <p:spPr>
          <a:xfrm>
            <a:off x="457200" y="242106"/>
            <a:ext cx="8229600" cy="576262"/>
          </a:xfrm>
        </p:spPr>
        <p:txBody>
          <a:bodyPr/>
          <a:lstStyle/>
          <a:p>
            <a:r>
              <a:rPr lang="en-US" altLang="en-US" dirty="0"/>
              <a:t>OS and</a:t>
            </a:r>
            <a:r>
              <a:rPr lang="zh-CN" altLang="en-US" dirty="0"/>
              <a:t> </a:t>
            </a:r>
            <a:r>
              <a:rPr lang="en-US" altLang="en-US" dirty="0"/>
              <a:t>File System</a:t>
            </a:r>
          </a:p>
        </p:txBody>
      </p:sp>
      <p:sp>
        <p:nvSpPr>
          <p:cNvPr id="5" name="Content Placeholder 2"/>
          <p:cNvSpPr>
            <a:spLocks noGrp="1"/>
          </p:cNvSpPr>
          <p:nvPr>
            <p:ph idx="1"/>
          </p:nvPr>
        </p:nvSpPr>
        <p:spPr>
          <a:xfrm>
            <a:off x="379101" y="912178"/>
            <a:ext cx="8583924" cy="5588000"/>
          </a:xfrm>
        </p:spPr>
        <p:txBody>
          <a:bodyPr/>
          <a:lstStyle/>
          <a:p>
            <a:pPr>
              <a:defRPr/>
            </a:pPr>
            <a:r>
              <a:rPr lang="en-US" altLang="en-US" sz="2000" dirty="0">
                <a:latin typeface="Calibri Light" panose="020F0302020204030204" pitchFamily="34" charset="0"/>
                <a:cs typeface="Calibri Light" panose="020F0302020204030204" pitchFamily="34" charset="0"/>
              </a:rPr>
              <a:t>One operating system can support </a:t>
            </a:r>
            <a:r>
              <a:rPr lang="en-US" altLang="en-US" sz="2000" dirty="0">
                <a:solidFill>
                  <a:srgbClr val="FF0000"/>
                </a:solidFill>
                <a:latin typeface="Calibri Light" panose="020F0302020204030204" pitchFamily="34" charset="0"/>
                <a:cs typeface="Calibri Light" panose="020F0302020204030204" pitchFamily="34" charset="0"/>
              </a:rPr>
              <a:t>one or more file systems</a:t>
            </a:r>
          </a:p>
          <a:p>
            <a:pPr>
              <a:defRPr/>
            </a:pPr>
            <a:r>
              <a:rPr lang="en-US" altLang="zh-CN" sz="2000" dirty="0">
                <a:latin typeface="Calibri Light" panose="020F0302020204030204" pitchFamily="34" charset="0"/>
                <a:cs typeface="Calibri Light" panose="020F0302020204030204" pitchFamily="34" charset="0"/>
              </a:rPr>
              <a:t>Many operating systems </a:t>
            </a:r>
            <a:r>
              <a:rPr lang="en-US" altLang="zh-CN" sz="2000" dirty="0">
                <a:solidFill>
                  <a:srgbClr val="FF0000"/>
                </a:solidFill>
                <a:latin typeface="Calibri Light" panose="020F0302020204030204" pitchFamily="34" charset="0"/>
                <a:cs typeface="Calibri Light" panose="020F0302020204030204" pitchFamily="34" charset="0"/>
              </a:rPr>
              <a:t>allow administrators or users to add file systems</a:t>
            </a:r>
            <a:endParaRPr lang="en-US" altLang="en-US" sz="2000" dirty="0">
              <a:solidFill>
                <a:srgbClr val="FF0000"/>
              </a:solidFill>
              <a:latin typeface="Calibri Light" panose="020F0302020204030204" pitchFamily="34" charset="0"/>
              <a:cs typeface="Calibri Light" panose="020F0302020204030204" pitchFamily="34" charset="0"/>
            </a:endParaRPr>
          </a:p>
          <a:p>
            <a:pPr>
              <a:defRPr/>
            </a:pPr>
            <a:r>
              <a:rPr lang="en-US" altLang="en-US" sz="2000" dirty="0">
                <a:latin typeface="Calibri Light" panose="020F0302020204030204" pitchFamily="34" charset="0"/>
                <a:cs typeface="Calibri Light" panose="020F0302020204030204" pitchFamily="34" charset="0"/>
              </a:rPr>
              <a:t>Each </a:t>
            </a:r>
            <a:r>
              <a:rPr lang="en-US" altLang="en-US" sz="2000" dirty="0">
                <a:solidFill>
                  <a:srgbClr val="3366FF"/>
                </a:solidFill>
                <a:latin typeface="Calibri Light" panose="020F0302020204030204" pitchFamily="34" charset="0"/>
                <a:cs typeface="Calibri Light" panose="020F0302020204030204" pitchFamily="34" charset="0"/>
              </a:rPr>
              <a:t>file system </a:t>
            </a:r>
            <a:r>
              <a:rPr lang="en-US" altLang="en-US" sz="2000" dirty="0">
                <a:latin typeface="Calibri Light" panose="020F0302020204030204" pitchFamily="34" charset="0"/>
                <a:cs typeface="Calibri Light" panose="020F0302020204030204" pitchFamily="34" charset="0"/>
              </a:rPr>
              <a:t>has its own format</a:t>
            </a:r>
          </a:p>
          <a:p>
            <a:pPr lvl="1">
              <a:defRPr/>
            </a:pPr>
            <a:r>
              <a:rPr lang="en-US" altLang="zh-CN" sz="2000" dirty="0">
                <a:latin typeface="Calibri Light" panose="020F0302020204030204" pitchFamily="34" charset="0"/>
                <a:cs typeface="Calibri Light" panose="020F0302020204030204" pitchFamily="34" charset="0"/>
              </a:rPr>
              <a:t>disk file-system formats</a:t>
            </a:r>
            <a:endParaRPr lang="zh-CN" altLang="en-US" sz="2000" dirty="0">
              <a:latin typeface="Calibri Light" panose="020F0302020204030204" pitchFamily="34" charset="0"/>
              <a:cs typeface="Calibri Light" panose="020F0302020204030204" pitchFamily="34" charset="0"/>
            </a:endParaRPr>
          </a:p>
          <a:p>
            <a:pPr lvl="1">
              <a:defRPr/>
            </a:pPr>
            <a:r>
              <a:rPr lang="en-US" altLang="zh-CN" sz="2000" dirty="0">
                <a:latin typeface="Calibri Light" panose="020F0302020204030204" pitchFamily="34" charset="0"/>
                <a:cs typeface="Calibri Light" panose="020F0302020204030204" pitchFamily="34" charset="0"/>
              </a:rPr>
              <a:t>CD-ROM and DVD file-system formats (</a:t>
            </a:r>
            <a:r>
              <a:rPr lang="en-US" altLang="en-US" sz="2000" dirty="0">
                <a:latin typeface="Calibri Light" panose="020F0302020204030204" pitchFamily="34" charset="0"/>
                <a:cs typeface="Calibri Light" panose="020F0302020204030204" pitchFamily="34" charset="0"/>
              </a:rPr>
              <a:t>ISO 9660</a:t>
            </a:r>
            <a:r>
              <a:rPr lang="en-US" altLang="zh-CN" sz="2000" dirty="0">
                <a:latin typeface="Calibri Light" panose="020F0302020204030204" pitchFamily="34" charset="0"/>
                <a:cs typeface="Calibri Light" panose="020F0302020204030204" pitchFamily="34" charset="0"/>
              </a:rPr>
              <a:t>)</a:t>
            </a:r>
          </a:p>
          <a:p>
            <a:pPr>
              <a:defRPr/>
            </a:pPr>
            <a:r>
              <a:rPr lang="en-US" altLang="en-US" sz="2000" dirty="0">
                <a:latin typeface="Calibri Light" panose="020F0302020204030204" pitchFamily="34" charset="0"/>
                <a:cs typeface="Calibri Light" panose="020F0302020204030204" pitchFamily="34" charset="0"/>
              </a:rPr>
              <a:t>Unix supports</a:t>
            </a:r>
          </a:p>
          <a:p>
            <a:pPr lvl="1">
              <a:defRPr/>
            </a:pPr>
            <a:r>
              <a:rPr lang="en-US" altLang="en-US" sz="2000" dirty="0">
                <a:latin typeface="Calibri Light" panose="020F0302020204030204" pitchFamily="34" charset="0"/>
                <a:cs typeface="Calibri Light" panose="020F0302020204030204" pitchFamily="34" charset="0"/>
              </a:rPr>
              <a:t>Unix File System (</a:t>
            </a:r>
            <a:r>
              <a:rPr lang="en-US" altLang="en-US" sz="2000" dirty="0">
                <a:solidFill>
                  <a:srgbClr val="FF0000"/>
                </a:solidFill>
                <a:latin typeface="Calibri Light" panose="020F0302020204030204" pitchFamily="34" charset="0"/>
                <a:cs typeface="Calibri Light" panose="020F0302020204030204" pitchFamily="34" charset="0"/>
              </a:rPr>
              <a:t>UFS</a:t>
            </a:r>
            <a:r>
              <a:rPr lang="en-US" altLang="en-US" sz="2000" dirty="0">
                <a:latin typeface="Calibri Light" panose="020F0302020204030204" pitchFamily="34" charset="0"/>
                <a:cs typeface="Calibri Light" panose="020F0302020204030204" pitchFamily="34" charset="0"/>
              </a:rPr>
              <a:t>), which is based on Fast File System (FFS)</a:t>
            </a:r>
          </a:p>
          <a:p>
            <a:pPr>
              <a:defRPr/>
            </a:pPr>
            <a:r>
              <a:rPr lang="en-US" altLang="zh-CN" sz="2000" dirty="0">
                <a:latin typeface="Calibri Light" panose="020F0302020204030204" pitchFamily="34" charset="0"/>
                <a:cs typeface="Calibri Light" panose="020F0302020204030204" pitchFamily="34" charset="0"/>
              </a:rPr>
              <a:t>Linux supports over 130 files systems</a:t>
            </a:r>
          </a:p>
          <a:p>
            <a:pPr lvl="1">
              <a:defRPr/>
            </a:pPr>
            <a:r>
              <a:rPr lang="en-US" altLang="zh-CN" sz="2000" dirty="0">
                <a:latin typeface="Calibri Light" panose="020F0302020204030204" pitchFamily="34" charset="0"/>
                <a:cs typeface="Calibri Light" panose="020F0302020204030204" pitchFamily="34" charset="0"/>
              </a:rPr>
              <a:t>Extended File System (Standard Linux file system)</a:t>
            </a:r>
          </a:p>
          <a:p>
            <a:pPr lvl="2">
              <a:defRPr/>
            </a:pPr>
            <a:r>
              <a:rPr lang="en-US" altLang="zh-CN" sz="2000" dirty="0">
                <a:latin typeface="Calibri Light" panose="020F0302020204030204" pitchFamily="34" charset="0"/>
                <a:cs typeface="Calibri Light" panose="020F0302020204030204" pitchFamily="34" charset="0"/>
              </a:rPr>
              <a:t>Versions: </a:t>
            </a:r>
            <a:r>
              <a:rPr lang="en-US" altLang="en-US" sz="2000" dirty="0">
                <a:solidFill>
                  <a:srgbClr val="FF0000"/>
                </a:solidFill>
                <a:latin typeface="Calibri Light" panose="020F0302020204030204" pitchFamily="34" charset="0"/>
                <a:cs typeface="Calibri Light" panose="020F0302020204030204" pitchFamily="34" charset="0"/>
              </a:rPr>
              <a:t>ext2, ext3, ext4</a:t>
            </a:r>
          </a:p>
          <a:p>
            <a:pPr>
              <a:defRPr/>
            </a:pPr>
            <a:r>
              <a:rPr lang="en-US" altLang="en-US" sz="2000" dirty="0">
                <a:latin typeface="Calibri Light" panose="020F0302020204030204" pitchFamily="34" charset="0"/>
                <a:cs typeface="Calibri Light" panose="020F0302020204030204" pitchFamily="34" charset="0"/>
              </a:rPr>
              <a:t>Windows supports </a:t>
            </a:r>
          </a:p>
          <a:p>
            <a:pPr lvl="1">
              <a:defRPr/>
            </a:pPr>
            <a:r>
              <a:rPr lang="en-US" altLang="en-US" sz="2000" dirty="0">
                <a:latin typeface="Calibri Light" panose="020F0302020204030204" pitchFamily="34" charset="0"/>
                <a:cs typeface="Calibri Light" panose="020F0302020204030204" pitchFamily="34" charset="0"/>
              </a:rPr>
              <a:t>Disk file formats</a:t>
            </a:r>
          </a:p>
          <a:p>
            <a:pPr lvl="2">
              <a:defRPr/>
            </a:pPr>
            <a:r>
              <a:rPr lang="en-US" altLang="en-US" sz="2000" dirty="0">
                <a:latin typeface="Calibri Light" panose="020F0302020204030204" pitchFamily="34" charset="0"/>
                <a:cs typeface="Calibri Light" panose="020F0302020204030204" pitchFamily="34" charset="0"/>
              </a:rPr>
              <a:t>16 bit </a:t>
            </a:r>
            <a:r>
              <a:rPr lang="en-US" sz="2000" dirty="0">
                <a:latin typeface="Calibri Light" panose="020F0302020204030204" pitchFamily="34" charset="0"/>
                <a:cs typeface="Calibri Light" panose="020F0302020204030204" pitchFamily="34" charset="0"/>
              </a:rPr>
              <a:t>File Allocation Table (</a:t>
            </a:r>
            <a:r>
              <a:rPr lang="en-US" altLang="en-US" sz="2000" dirty="0">
                <a:latin typeface="Calibri Light" panose="020F0302020204030204" pitchFamily="34" charset="0"/>
                <a:cs typeface="Calibri Light" panose="020F0302020204030204" pitchFamily="34" charset="0"/>
              </a:rPr>
              <a:t>FAT), </a:t>
            </a:r>
          </a:p>
          <a:p>
            <a:pPr lvl="2">
              <a:defRPr/>
            </a:pPr>
            <a:r>
              <a:rPr lang="en-US" altLang="en-US" sz="2000" dirty="0">
                <a:latin typeface="Calibri Light" panose="020F0302020204030204" pitchFamily="34" charset="0"/>
                <a:cs typeface="Calibri Light" panose="020F0302020204030204" pitchFamily="34" charset="0"/>
              </a:rPr>
              <a:t>32 bit </a:t>
            </a:r>
            <a:r>
              <a:rPr lang="en-US" sz="2000" dirty="0">
                <a:latin typeface="Calibri Light" panose="020F0302020204030204" pitchFamily="34" charset="0"/>
                <a:cs typeface="Calibri Light" panose="020F0302020204030204" pitchFamily="34" charset="0"/>
              </a:rPr>
              <a:t>File Allocation Table (</a:t>
            </a:r>
            <a:r>
              <a:rPr lang="en-US" altLang="en-US" sz="2000" dirty="0">
                <a:latin typeface="Calibri Light" panose="020F0302020204030204" pitchFamily="34" charset="0"/>
                <a:cs typeface="Calibri Light" panose="020F0302020204030204" pitchFamily="34" charset="0"/>
              </a:rPr>
              <a:t>FAT32), </a:t>
            </a:r>
          </a:p>
          <a:p>
            <a:pPr lvl="2">
              <a:defRPr/>
            </a:pPr>
            <a:r>
              <a:rPr lang="en-US" altLang="en-US" sz="2000" dirty="0">
                <a:latin typeface="Calibri Light" panose="020F0302020204030204" pitchFamily="34" charset="0"/>
                <a:cs typeface="Calibri Light" panose="020F0302020204030204" pitchFamily="34" charset="0"/>
              </a:rPr>
              <a:t>New Technology File System (</a:t>
            </a:r>
            <a:r>
              <a:rPr lang="en-US" altLang="en-US" sz="2000" dirty="0">
                <a:solidFill>
                  <a:srgbClr val="FF0000"/>
                </a:solidFill>
                <a:latin typeface="Calibri Light" panose="020F0302020204030204" pitchFamily="34" charset="0"/>
                <a:cs typeface="Calibri Light" panose="020F0302020204030204" pitchFamily="34" charset="0"/>
              </a:rPr>
              <a:t>NTFS</a:t>
            </a:r>
            <a:r>
              <a:rPr lang="en-US" altLang="en-US" sz="2000" dirty="0">
                <a:latin typeface="Calibri Light" panose="020F0302020204030204" pitchFamily="34" charset="0"/>
                <a:cs typeface="Calibri Light" panose="020F0302020204030204" pitchFamily="34" charset="0"/>
              </a:rPr>
              <a:t>) </a:t>
            </a:r>
          </a:p>
          <a:p>
            <a:pPr lvl="1">
              <a:defRPr/>
            </a:pPr>
            <a:r>
              <a:rPr lang="en-US" altLang="en-US" sz="2000" dirty="0">
                <a:latin typeface="Calibri Light" panose="020F0302020204030204" pitchFamily="34" charset="0"/>
                <a:cs typeface="Calibri Light" panose="020F0302020204030204" pitchFamily="34" charset="0"/>
              </a:rPr>
              <a:t>CD, DVD Blu-ray file system formats</a:t>
            </a:r>
          </a:p>
        </p:txBody>
      </p:sp>
    </p:spTree>
    <p:extLst>
      <p:ext uri="{BB962C8B-B14F-4D97-AF65-F5344CB8AC3E}">
        <p14:creationId xmlns:p14="http://schemas.microsoft.com/office/powerpoint/2010/main" val="19916280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Rectangle 2"/>
          <p:cNvSpPr>
            <a:spLocks noGrp="1" noChangeArrowheads="1"/>
          </p:cNvSpPr>
          <p:nvPr>
            <p:ph type="title"/>
          </p:nvPr>
        </p:nvSpPr>
        <p:spPr>
          <a:xfrm>
            <a:off x="876300" y="277813"/>
            <a:ext cx="7810500" cy="576262"/>
          </a:xfrm>
        </p:spPr>
        <p:txBody>
          <a:bodyPr/>
          <a:lstStyle/>
          <a:p>
            <a:pPr eaLnBrk="1" hangingPunct="1"/>
            <a:r>
              <a:rPr lang="en-US" altLang="en-US" dirty="0"/>
              <a:t>Rate Monotonic Scheduling</a:t>
            </a:r>
          </a:p>
        </p:txBody>
      </p:sp>
      <p:pic>
        <p:nvPicPr>
          <p:cNvPr id="89091"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88584" y="4731247"/>
            <a:ext cx="8755416" cy="13213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4">
            <a:extLst>
              <a:ext uri="{FF2B5EF4-FFF2-40B4-BE49-F238E27FC236}">
                <a16:creationId xmlns:a16="http://schemas.microsoft.com/office/drawing/2014/main" id="{3BDE14FA-72E8-499B-88D0-6BE4C8095BB9}"/>
              </a:ext>
            </a:extLst>
          </p:cNvPr>
          <p:cNvSpPr>
            <a:spLocks noGrp="1" noChangeArrowheads="1"/>
          </p:cNvSpPr>
          <p:nvPr>
            <p:ph idx="1"/>
          </p:nvPr>
        </p:nvSpPr>
        <p:spPr>
          <a:xfrm>
            <a:off x="457200" y="861211"/>
            <a:ext cx="8229600" cy="4530725"/>
          </a:xfrm>
        </p:spPr>
        <p:txBody>
          <a:bodyPr/>
          <a:lstStyle/>
          <a:p>
            <a:r>
              <a:rPr lang="en-US" altLang="en-US" dirty="0"/>
              <a:t>A priority is assigned based on the </a:t>
            </a:r>
            <a:r>
              <a:rPr lang="en-US" altLang="en-US" dirty="0">
                <a:solidFill>
                  <a:srgbClr val="C00000"/>
                </a:solidFill>
              </a:rPr>
              <a:t>inverse of its period</a:t>
            </a:r>
          </a:p>
          <a:p>
            <a:endParaRPr lang="en-US" altLang="en-US" sz="800" dirty="0"/>
          </a:p>
          <a:p>
            <a:pPr marL="0" indent="0">
              <a:buNone/>
            </a:pPr>
            <a:r>
              <a:rPr lang="en-US" altLang="en-US" dirty="0"/>
              <a:t>	</a:t>
            </a:r>
            <a:r>
              <a:rPr lang="en-US" altLang="en-US" dirty="0">
                <a:solidFill>
                  <a:srgbClr val="0070C0"/>
                </a:solidFill>
              </a:rPr>
              <a:t>Shorter periods = higher priority</a:t>
            </a:r>
            <a:endParaRPr lang="en-US" altLang="en-US" sz="800" dirty="0">
              <a:solidFill>
                <a:srgbClr val="0070C0"/>
              </a:solidFill>
            </a:endParaRPr>
          </a:p>
          <a:p>
            <a:pPr marL="0" indent="0">
              <a:buNone/>
            </a:pPr>
            <a:r>
              <a:rPr lang="en-US" altLang="en-US" dirty="0">
                <a:solidFill>
                  <a:srgbClr val="0070C0"/>
                </a:solidFill>
              </a:rPr>
              <a:t>	Longer periods = lower priority</a:t>
            </a:r>
          </a:p>
          <a:p>
            <a:endParaRPr lang="en-US" altLang="en-US" sz="800" dirty="0"/>
          </a:p>
          <a:p>
            <a:r>
              <a:rPr lang="en-US" altLang="zh-CN" dirty="0"/>
              <a:t>In</a:t>
            </a:r>
            <a:r>
              <a:rPr lang="zh-CN" altLang="en-US" dirty="0"/>
              <a:t> </a:t>
            </a:r>
            <a:r>
              <a:rPr lang="en-US" altLang="zh-CN" dirty="0"/>
              <a:t>the following example, </a:t>
            </a:r>
            <a:r>
              <a:rPr lang="en-US" altLang="en-US" dirty="0"/>
              <a:t>P</a:t>
            </a:r>
            <a:r>
              <a:rPr lang="en-US" altLang="en-US" baseline="-25000" dirty="0"/>
              <a:t>1</a:t>
            </a:r>
            <a:r>
              <a:rPr lang="en-US" altLang="en-US" dirty="0"/>
              <a:t> is assigned a higher priority than P</a:t>
            </a:r>
            <a:r>
              <a:rPr lang="en-US" altLang="en-US" baseline="-25000" dirty="0"/>
              <a:t>2</a:t>
            </a:r>
            <a:r>
              <a:rPr lang="en-US" altLang="en-US" dirty="0"/>
              <a:t>.</a:t>
            </a:r>
          </a:p>
          <a:p>
            <a:pPr lvl="1"/>
            <a:r>
              <a:rPr lang="en-US" altLang="en-US" dirty="0"/>
              <a:t>P</a:t>
            </a:r>
            <a:r>
              <a:rPr lang="en-US" altLang="en-US" baseline="-25000" dirty="0"/>
              <a:t>1</a:t>
            </a:r>
            <a:r>
              <a:rPr lang="en-US" altLang="en-US" dirty="0"/>
              <a:t> needs to run for 20 </a:t>
            </a:r>
            <a:r>
              <a:rPr lang="en-US" altLang="en-US" dirty="0" err="1"/>
              <a:t>ms</a:t>
            </a:r>
            <a:r>
              <a:rPr lang="en-US" altLang="en-US" dirty="0"/>
              <a:t> every </a:t>
            </a:r>
            <a:r>
              <a:rPr lang="en-US" altLang="en-US" b="1" dirty="0"/>
              <a:t>50 </a:t>
            </a:r>
            <a:r>
              <a:rPr lang="en-US" altLang="en-US" dirty="0" err="1"/>
              <a:t>ms.</a:t>
            </a:r>
            <a:r>
              <a:rPr lang="en-US" altLang="en-US" dirty="0"/>
              <a:t>  </a:t>
            </a:r>
            <a:r>
              <a:rPr lang="en-US" altLang="en-US" dirty="0">
                <a:solidFill>
                  <a:srgbClr val="C00000"/>
                </a:solidFill>
              </a:rPr>
              <a:t>t = 20, d = p = 50</a:t>
            </a:r>
          </a:p>
          <a:p>
            <a:pPr lvl="1"/>
            <a:r>
              <a:rPr lang="en-US" altLang="en-US" dirty="0"/>
              <a:t>P</a:t>
            </a:r>
            <a:r>
              <a:rPr lang="en-US" altLang="en-US" baseline="-25000" dirty="0"/>
              <a:t>2</a:t>
            </a:r>
            <a:r>
              <a:rPr lang="en-US" altLang="en-US" dirty="0"/>
              <a:t> needs to run for 35 </a:t>
            </a:r>
            <a:r>
              <a:rPr lang="en-US" altLang="en-US" dirty="0" err="1"/>
              <a:t>ms</a:t>
            </a:r>
            <a:r>
              <a:rPr lang="en-US" altLang="en-US" dirty="0"/>
              <a:t> every </a:t>
            </a:r>
            <a:r>
              <a:rPr lang="en-US" altLang="en-US" b="1" dirty="0"/>
              <a:t>100</a:t>
            </a:r>
            <a:r>
              <a:rPr lang="en-US" altLang="en-US" dirty="0"/>
              <a:t> </a:t>
            </a:r>
            <a:r>
              <a:rPr lang="en-US" altLang="en-US" dirty="0" err="1"/>
              <a:t>ms.</a:t>
            </a:r>
            <a:r>
              <a:rPr lang="en-US" altLang="en-US" dirty="0"/>
              <a:t> </a:t>
            </a:r>
            <a:r>
              <a:rPr lang="en-US" altLang="en-US" dirty="0">
                <a:solidFill>
                  <a:srgbClr val="C00000"/>
                </a:solidFill>
              </a:rPr>
              <a:t>t = 35, d = p = 100</a:t>
            </a:r>
          </a:p>
          <a:p>
            <a:pPr marL="457200" lvl="1" indent="0">
              <a:buNone/>
            </a:pPr>
            <a:r>
              <a:rPr lang="en-US" altLang="en-US" dirty="0">
                <a:solidFill>
                  <a:srgbClr val="C00000"/>
                </a:solidFill>
              </a:rPr>
              <a:t>Assume deadline d = p</a:t>
            </a:r>
          </a:p>
        </p:txBody>
      </p:sp>
    </p:spTree>
    <p:extLst>
      <p:ext uri="{BB962C8B-B14F-4D97-AF65-F5344CB8AC3E}">
        <p14:creationId xmlns:p14="http://schemas.microsoft.com/office/powerpoint/2010/main" val="1735495393"/>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a:xfrm>
            <a:off x="962025" y="166688"/>
            <a:ext cx="7724775" cy="576262"/>
          </a:xfrm>
        </p:spPr>
        <p:txBody>
          <a:bodyPr/>
          <a:lstStyle/>
          <a:p>
            <a:pPr eaLnBrk="1" hangingPunct="1"/>
            <a:r>
              <a:rPr lang="en-US" altLang="en-US"/>
              <a:t>File-System Implementation</a:t>
            </a:r>
          </a:p>
        </p:txBody>
      </p:sp>
      <p:sp>
        <p:nvSpPr>
          <p:cNvPr id="18435" name="Content Placeholder 2"/>
          <p:cNvSpPr>
            <a:spLocks noGrp="1"/>
          </p:cNvSpPr>
          <p:nvPr>
            <p:ph idx="1"/>
          </p:nvPr>
        </p:nvSpPr>
        <p:spPr>
          <a:xfrm>
            <a:off x="428987" y="915360"/>
            <a:ext cx="8562950" cy="5356225"/>
          </a:xfrm>
        </p:spPr>
        <p:txBody>
          <a:bodyPr/>
          <a:lstStyle/>
          <a:p>
            <a:pPr>
              <a:defRPr/>
            </a:pPr>
            <a:r>
              <a:rPr lang="en-US" altLang="en-US" sz="2400" dirty="0">
                <a:latin typeface="Calibri Light" panose="020F0302020204030204" pitchFamily="34" charset="0"/>
                <a:cs typeface="Calibri Light" panose="020F0302020204030204" pitchFamily="34" charset="0"/>
              </a:rPr>
              <a:t>Structures used in file system implementation</a:t>
            </a:r>
          </a:p>
          <a:p>
            <a:pPr lvl="1">
              <a:defRPr/>
            </a:pPr>
            <a:r>
              <a:rPr lang="en-US" altLang="en-US" sz="2400" dirty="0">
                <a:latin typeface="Calibri Light" panose="020F0302020204030204" pitchFamily="34" charset="0"/>
                <a:cs typeface="Calibri Light" panose="020F0302020204030204" pitchFamily="34" charset="0"/>
              </a:rPr>
              <a:t>Two categories of structures</a:t>
            </a:r>
          </a:p>
          <a:p>
            <a:pPr lvl="2">
              <a:defRPr/>
            </a:pPr>
            <a:r>
              <a:rPr lang="en-US" altLang="en-US" sz="2400" dirty="0">
                <a:solidFill>
                  <a:srgbClr val="3366FF"/>
                </a:solidFill>
                <a:latin typeface="Calibri Light" panose="020F0302020204030204" pitchFamily="34" charset="0"/>
                <a:cs typeface="Calibri Light" panose="020F0302020204030204" pitchFamily="34" charset="0"/>
              </a:rPr>
              <a:t>on-disk (on-storage) structures </a:t>
            </a:r>
            <a:r>
              <a:rPr lang="en-US" altLang="en-US" sz="2400" dirty="0">
                <a:latin typeface="Calibri Light" panose="020F0302020204030204" pitchFamily="34" charset="0"/>
                <a:cs typeface="Calibri Light" panose="020F0302020204030204" pitchFamily="34" charset="0"/>
              </a:rPr>
              <a:t>contain information about</a:t>
            </a:r>
          </a:p>
          <a:p>
            <a:pPr lvl="3">
              <a:defRPr/>
            </a:pPr>
            <a:r>
              <a:rPr lang="en-US" altLang="zh-CN" sz="2400" dirty="0">
                <a:latin typeface="Calibri Light" panose="020F0302020204030204" pitchFamily="34" charset="0"/>
                <a:cs typeface="Calibri Light" panose="020F0302020204030204" pitchFamily="34" charset="0"/>
              </a:rPr>
              <a:t>how to boot an operating system stored in disk, </a:t>
            </a:r>
          </a:p>
          <a:p>
            <a:pPr lvl="3">
              <a:defRPr/>
            </a:pPr>
            <a:r>
              <a:rPr lang="en-US" altLang="zh-CN" sz="2400" dirty="0">
                <a:latin typeface="Calibri Light" panose="020F0302020204030204" pitchFamily="34" charset="0"/>
                <a:cs typeface="Calibri Light" panose="020F0302020204030204" pitchFamily="34" charset="0"/>
              </a:rPr>
              <a:t>the total number of blocks, </a:t>
            </a:r>
          </a:p>
          <a:p>
            <a:pPr lvl="3">
              <a:defRPr/>
            </a:pPr>
            <a:r>
              <a:rPr lang="en-US" altLang="zh-CN" sz="2400" dirty="0">
                <a:latin typeface="Calibri Light" panose="020F0302020204030204" pitchFamily="34" charset="0"/>
                <a:cs typeface="Calibri Light" panose="020F0302020204030204" pitchFamily="34" charset="0"/>
              </a:rPr>
              <a:t>the number and location of free blocks, </a:t>
            </a:r>
          </a:p>
          <a:p>
            <a:pPr lvl="3">
              <a:defRPr/>
            </a:pPr>
            <a:r>
              <a:rPr lang="en-US" altLang="zh-CN" sz="2400" dirty="0">
                <a:latin typeface="Calibri Light" panose="020F0302020204030204" pitchFamily="34" charset="0"/>
                <a:cs typeface="Calibri Light" panose="020F0302020204030204" pitchFamily="34" charset="0"/>
              </a:rPr>
              <a:t>the directory structure, and </a:t>
            </a:r>
          </a:p>
          <a:p>
            <a:pPr lvl="3">
              <a:defRPr/>
            </a:pPr>
            <a:r>
              <a:rPr lang="en-US" altLang="zh-CN" sz="2400" dirty="0">
                <a:latin typeface="Calibri Light" panose="020F0302020204030204" pitchFamily="34" charset="0"/>
                <a:cs typeface="Calibri Light" panose="020F0302020204030204" pitchFamily="34" charset="0"/>
              </a:rPr>
              <a:t>individual files</a:t>
            </a:r>
            <a:endParaRPr lang="en-US" altLang="en-US" sz="2400" dirty="0">
              <a:solidFill>
                <a:srgbClr val="3366FF"/>
              </a:solidFill>
              <a:latin typeface="Calibri Light" panose="020F0302020204030204" pitchFamily="34" charset="0"/>
              <a:cs typeface="Calibri Light" panose="020F0302020204030204" pitchFamily="34" charset="0"/>
            </a:endParaRPr>
          </a:p>
          <a:p>
            <a:pPr lvl="2">
              <a:defRPr/>
            </a:pPr>
            <a:r>
              <a:rPr lang="en-US" altLang="en-US" sz="2400" dirty="0">
                <a:solidFill>
                  <a:srgbClr val="3366FF"/>
                </a:solidFill>
                <a:latin typeface="Calibri Light" panose="020F0302020204030204" pitchFamily="34" charset="0"/>
                <a:cs typeface="Calibri Light" panose="020F0302020204030204" pitchFamily="34" charset="0"/>
              </a:rPr>
              <a:t>in-memory</a:t>
            </a:r>
            <a:r>
              <a:rPr lang="en-US" altLang="en-US" sz="2400" dirty="0">
                <a:solidFill>
                  <a:srgbClr val="FF0000"/>
                </a:solidFill>
                <a:latin typeface="Calibri Light" panose="020F0302020204030204" pitchFamily="34" charset="0"/>
                <a:cs typeface="Calibri Light" panose="020F0302020204030204" pitchFamily="34" charset="0"/>
              </a:rPr>
              <a:t> </a:t>
            </a:r>
            <a:r>
              <a:rPr lang="en-US" altLang="en-US" sz="2400" dirty="0">
                <a:solidFill>
                  <a:srgbClr val="3366FF"/>
                </a:solidFill>
                <a:latin typeface="Calibri Light" panose="020F0302020204030204" pitchFamily="34" charset="0"/>
                <a:cs typeface="Calibri Light" panose="020F0302020204030204" pitchFamily="34" charset="0"/>
              </a:rPr>
              <a:t>structures</a:t>
            </a:r>
            <a:r>
              <a:rPr lang="en-US" altLang="en-US" sz="2400" dirty="0">
                <a:latin typeface="Calibri Light" panose="020F0302020204030204" pitchFamily="34" charset="0"/>
                <a:cs typeface="Calibri Light" panose="020F0302020204030204" pitchFamily="34" charset="0"/>
              </a:rPr>
              <a:t> contain information used for</a:t>
            </a:r>
          </a:p>
          <a:p>
            <a:pPr lvl="3">
              <a:defRPr/>
            </a:pPr>
            <a:r>
              <a:rPr lang="en-US" altLang="zh-CN" sz="2400" dirty="0">
                <a:latin typeface="Calibri Light" panose="020F0302020204030204" pitchFamily="34" charset="0"/>
                <a:cs typeface="Calibri Light" panose="020F0302020204030204" pitchFamily="34" charset="0"/>
              </a:rPr>
              <a:t>file-system management </a:t>
            </a:r>
          </a:p>
          <a:p>
            <a:pPr lvl="3">
              <a:defRPr/>
            </a:pPr>
            <a:r>
              <a:rPr lang="en-US" altLang="zh-CN" sz="2400" dirty="0">
                <a:latin typeface="Calibri Light" panose="020F0302020204030204" pitchFamily="34" charset="0"/>
                <a:cs typeface="Calibri Light" panose="020F0302020204030204" pitchFamily="34" charset="0"/>
              </a:rPr>
              <a:t>performance improvement via caching</a:t>
            </a:r>
            <a:endParaRPr lang="en-US" altLang="en-US" sz="2400" dirty="0">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3936505738"/>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a:spLocks noGrp="1"/>
          </p:cNvSpPr>
          <p:nvPr>
            <p:ph type="title"/>
          </p:nvPr>
        </p:nvSpPr>
        <p:spPr>
          <a:xfrm>
            <a:off x="457200" y="166688"/>
            <a:ext cx="8229600" cy="576262"/>
          </a:xfrm>
        </p:spPr>
        <p:txBody>
          <a:bodyPr/>
          <a:lstStyle/>
          <a:p>
            <a:r>
              <a:rPr lang="en-US" altLang="en-US" sz="2800" dirty="0">
                <a:solidFill>
                  <a:srgbClr val="FF0000"/>
                </a:solidFill>
              </a:rPr>
              <a:t>On-disk (On-storage)</a:t>
            </a:r>
            <a:r>
              <a:rPr lang="en-US" altLang="en-US" sz="2800" dirty="0"/>
              <a:t> Structures</a:t>
            </a:r>
          </a:p>
        </p:txBody>
      </p:sp>
      <p:sp>
        <p:nvSpPr>
          <p:cNvPr id="2" name="Rectangle 1"/>
          <p:cNvSpPr/>
          <p:nvPr/>
        </p:nvSpPr>
        <p:spPr>
          <a:xfrm>
            <a:off x="2946221" y="4276431"/>
            <a:ext cx="4650056" cy="369332"/>
          </a:xfrm>
          <a:prstGeom prst="rect">
            <a:avLst/>
          </a:prstGeom>
          <a:solidFill>
            <a:schemeClr val="tx2">
              <a:lumMod val="40000"/>
              <a:lumOff val="60000"/>
            </a:schemeClr>
          </a:solidFill>
        </p:spPr>
        <p:txBody>
          <a:bodyPr wrap="none">
            <a:spAutoFit/>
          </a:bodyPr>
          <a:lstStyle/>
          <a:p>
            <a:pPr>
              <a:defRPr/>
            </a:pPr>
            <a:r>
              <a:rPr lang="en-US" dirty="0">
                <a:solidFill>
                  <a:srgbClr val="000000"/>
                </a:solidFill>
                <a:latin typeface="Calibri" panose="020F0502020204030204" pitchFamily="34" charset="0"/>
              </a:rPr>
              <a:t>A volume: logical disk drive, perhaps a partition</a:t>
            </a:r>
            <a:endParaRPr lang="en-US" dirty="0"/>
          </a:p>
        </p:txBody>
      </p:sp>
      <p:pic>
        <p:nvPicPr>
          <p:cNvPr id="28677"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43582" y="3521416"/>
            <a:ext cx="8645234" cy="7869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对话气泡: 矩形 8">
            <a:extLst>
              <a:ext uri="{FF2B5EF4-FFF2-40B4-BE49-F238E27FC236}">
                <a16:creationId xmlns:a16="http://schemas.microsoft.com/office/drawing/2014/main" id="{950B7829-7818-4AC3-A7DE-D6A06C7B1D8B}"/>
              </a:ext>
            </a:extLst>
          </p:cNvPr>
          <p:cNvSpPr/>
          <p:nvPr/>
        </p:nvSpPr>
        <p:spPr bwMode="auto">
          <a:xfrm>
            <a:off x="306085" y="4613871"/>
            <a:ext cx="3566668" cy="2031129"/>
          </a:xfrm>
          <a:prstGeom prst="wedgeRectCallout">
            <a:avLst>
              <a:gd name="adj1" fmla="val -27085"/>
              <a:gd name="adj2" fmla="val -68124"/>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r>
              <a:rPr lang="en-US" altLang="en-US" sz="2200" dirty="0">
                <a:solidFill>
                  <a:srgbClr val="3366FF"/>
                </a:solidFill>
                <a:latin typeface="Calibri Light" panose="020F0302020204030204" pitchFamily="34" charset="0"/>
                <a:cs typeface="Calibri Light" panose="020F0302020204030204" pitchFamily="34" charset="0"/>
              </a:rPr>
              <a:t>Boot control block</a:t>
            </a:r>
          </a:p>
          <a:p>
            <a:pPr marL="85725" indent="-85725">
              <a:buFont typeface="Arial" panose="020B0604020202020204" pitchFamily="34" charset="0"/>
              <a:buChar char="•"/>
            </a:pPr>
            <a:r>
              <a:rPr lang="en-US" altLang="en-US" dirty="0">
                <a:solidFill>
                  <a:srgbClr val="FF0000"/>
                </a:solidFill>
                <a:latin typeface="Calibri Light" panose="020F0302020204030204" pitchFamily="34" charset="0"/>
                <a:cs typeface="Calibri Light" panose="020F0302020204030204" pitchFamily="34" charset="0"/>
              </a:rPr>
              <a:t>First block </a:t>
            </a:r>
            <a:r>
              <a:rPr lang="en-US" altLang="en-US" dirty="0">
                <a:latin typeface="Calibri Light" panose="020F0302020204030204" pitchFamily="34" charset="0"/>
                <a:cs typeface="Calibri Light" panose="020F0302020204030204" pitchFamily="34" charset="0"/>
              </a:rPr>
              <a:t>of volume</a:t>
            </a:r>
          </a:p>
          <a:p>
            <a:pPr marL="85725" indent="-85725">
              <a:buFont typeface="Arial" panose="020B0604020202020204" pitchFamily="34" charset="0"/>
              <a:buChar char="•"/>
            </a:pPr>
            <a:r>
              <a:rPr lang="en-US" altLang="en-US" dirty="0">
                <a:latin typeface="Calibri Light" panose="020F0302020204030204" pitchFamily="34" charset="0"/>
                <a:cs typeface="Calibri Light" panose="020F0302020204030204" pitchFamily="34" charset="0"/>
              </a:rPr>
              <a:t>Information for booting OS if OS is in this volume; otherwise empty</a:t>
            </a:r>
          </a:p>
          <a:p>
            <a:pPr marL="85725" indent="-85725">
              <a:buFont typeface="Arial" panose="020B0604020202020204" pitchFamily="34" charset="0"/>
              <a:buChar char="•"/>
            </a:pPr>
            <a:r>
              <a:rPr lang="en-US" altLang="zh-CN" dirty="0">
                <a:solidFill>
                  <a:srgbClr val="FF0000"/>
                </a:solidFill>
                <a:latin typeface="Calibri Light" panose="020F0302020204030204" pitchFamily="34" charset="0"/>
                <a:cs typeface="Calibri Light" panose="020F0302020204030204" pitchFamily="34" charset="0"/>
              </a:rPr>
              <a:t>UFS(Unix)</a:t>
            </a:r>
            <a:r>
              <a:rPr lang="en-US" altLang="zh-CN" dirty="0">
                <a:latin typeface="Calibri Light" panose="020F0302020204030204" pitchFamily="34" charset="0"/>
                <a:cs typeface="Calibri Light" panose="020F0302020204030204" pitchFamily="34" charset="0"/>
              </a:rPr>
              <a:t>: called </a:t>
            </a:r>
            <a:r>
              <a:rPr lang="en-US" altLang="zh-CN" dirty="0">
                <a:solidFill>
                  <a:srgbClr val="3366FF"/>
                </a:solidFill>
                <a:latin typeface="Calibri Light" panose="020F0302020204030204" pitchFamily="34" charset="0"/>
                <a:cs typeface="Calibri Light" panose="020F0302020204030204" pitchFamily="34" charset="0"/>
              </a:rPr>
              <a:t>boot block</a:t>
            </a:r>
            <a:r>
              <a:rPr lang="en-US" altLang="zh-CN" dirty="0">
                <a:latin typeface="Calibri Light" panose="020F0302020204030204" pitchFamily="34" charset="0"/>
                <a:cs typeface="Calibri Light" panose="020F0302020204030204" pitchFamily="34" charset="0"/>
              </a:rPr>
              <a:t> </a:t>
            </a:r>
          </a:p>
          <a:p>
            <a:pPr marL="85725" indent="-85725">
              <a:buFont typeface="Arial" panose="020B0604020202020204" pitchFamily="34" charset="0"/>
              <a:buChar char="•"/>
            </a:pPr>
            <a:r>
              <a:rPr lang="en-US" altLang="zh-CN" dirty="0">
                <a:solidFill>
                  <a:srgbClr val="FF0000"/>
                </a:solidFill>
                <a:latin typeface="Calibri Light" panose="020F0302020204030204" pitchFamily="34" charset="0"/>
                <a:cs typeface="Calibri Light" panose="020F0302020204030204" pitchFamily="34" charset="0"/>
              </a:rPr>
              <a:t>NTFS</a:t>
            </a:r>
            <a:r>
              <a:rPr lang="en-US" altLang="en-US" dirty="0">
                <a:solidFill>
                  <a:srgbClr val="FF0000"/>
                </a:solidFill>
                <a:latin typeface="Calibri Light" panose="020F0302020204030204" pitchFamily="34" charset="0"/>
                <a:cs typeface="Calibri Light" panose="020F0302020204030204" pitchFamily="34" charset="0"/>
              </a:rPr>
              <a:t>(Windows)</a:t>
            </a:r>
            <a:r>
              <a:rPr lang="en-US" altLang="zh-CN" dirty="0">
                <a:latin typeface="Calibri Light" panose="020F0302020204030204" pitchFamily="34" charset="0"/>
                <a:cs typeface="Calibri Light" panose="020F0302020204030204" pitchFamily="34" charset="0"/>
              </a:rPr>
              <a:t>: called </a:t>
            </a:r>
            <a:r>
              <a:rPr lang="en-US" altLang="zh-CN" dirty="0">
                <a:solidFill>
                  <a:srgbClr val="3366FF"/>
                </a:solidFill>
                <a:latin typeface="Calibri Light" panose="020F0302020204030204" pitchFamily="34" charset="0"/>
                <a:cs typeface="Calibri Light" panose="020F0302020204030204" pitchFamily="34" charset="0"/>
              </a:rPr>
              <a:t>partition boot sector</a:t>
            </a:r>
            <a:endParaRPr lang="en-US" altLang="en-US" dirty="0">
              <a:solidFill>
                <a:srgbClr val="3366FF"/>
              </a:solidFill>
              <a:latin typeface="Calibri Light" panose="020F0302020204030204" pitchFamily="34" charset="0"/>
              <a:cs typeface="Calibri Light" panose="020F0302020204030204" pitchFamily="34" charset="0"/>
            </a:endParaRPr>
          </a:p>
        </p:txBody>
      </p:sp>
      <p:sp>
        <p:nvSpPr>
          <p:cNvPr id="15" name="对话气泡: 矩形 14">
            <a:extLst>
              <a:ext uri="{FF2B5EF4-FFF2-40B4-BE49-F238E27FC236}">
                <a16:creationId xmlns:a16="http://schemas.microsoft.com/office/drawing/2014/main" id="{4436D1F6-4D03-4CBB-A9E1-2434EF8D9E63}"/>
              </a:ext>
            </a:extLst>
          </p:cNvPr>
          <p:cNvSpPr/>
          <p:nvPr/>
        </p:nvSpPr>
        <p:spPr bwMode="auto">
          <a:xfrm>
            <a:off x="403410" y="904855"/>
            <a:ext cx="4243289" cy="2321102"/>
          </a:xfrm>
          <a:prstGeom prst="wedgeRectCallout">
            <a:avLst>
              <a:gd name="adj1" fmla="val -134"/>
              <a:gd name="adj2" fmla="val 64494"/>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r>
              <a:rPr lang="en-US" altLang="en-US" sz="2000" dirty="0">
                <a:solidFill>
                  <a:srgbClr val="3366FF"/>
                </a:solidFill>
                <a:latin typeface="Calibri Light" panose="020F0302020204030204" pitchFamily="34" charset="0"/>
                <a:cs typeface="Calibri Light" panose="020F0302020204030204" pitchFamily="34" charset="0"/>
              </a:rPr>
              <a:t>Volume control block </a:t>
            </a:r>
          </a:p>
          <a:p>
            <a:pPr marL="85725" indent="-85725">
              <a:buFont typeface="Arial" panose="020B0604020202020204" pitchFamily="34" charset="0"/>
              <a:buChar char="•"/>
            </a:pPr>
            <a:r>
              <a:rPr lang="en-US" altLang="en-US" dirty="0">
                <a:latin typeface="Calibri Light" panose="020F0302020204030204" pitchFamily="34" charset="0"/>
                <a:cs typeface="Calibri Light" panose="020F0302020204030204" pitchFamily="34" charset="0"/>
              </a:rPr>
              <a:t>Volume details</a:t>
            </a:r>
          </a:p>
          <a:p>
            <a:pPr marL="182563" lvl="1" indent="-96838">
              <a:buSzPct val="40000"/>
              <a:buFont typeface="Wingdings" panose="05000000000000000000" pitchFamily="2" charset="2"/>
              <a:buChar char="u"/>
            </a:pPr>
            <a:r>
              <a:rPr lang="en-US" altLang="en-US" dirty="0">
                <a:latin typeface="Calibri Light" panose="020F0302020204030204" pitchFamily="34" charset="0"/>
                <a:cs typeface="Calibri Light" panose="020F0302020204030204" pitchFamily="34" charset="0"/>
              </a:rPr>
              <a:t>Total # of blocks, free blocks, </a:t>
            </a:r>
          </a:p>
          <a:p>
            <a:pPr marL="182563" lvl="1" indent="-96838">
              <a:buSzPct val="40000"/>
              <a:buFont typeface="Wingdings" panose="05000000000000000000" pitchFamily="2" charset="2"/>
              <a:buChar char="u"/>
            </a:pPr>
            <a:r>
              <a:rPr lang="en-US" altLang="en-US" dirty="0">
                <a:latin typeface="Calibri Light" panose="020F0302020204030204" pitchFamily="34" charset="0"/>
                <a:cs typeface="Calibri Light" panose="020F0302020204030204" pitchFamily="34" charset="0"/>
              </a:rPr>
              <a:t>block size, </a:t>
            </a:r>
          </a:p>
          <a:p>
            <a:pPr marL="182563" lvl="1" indent="-96838">
              <a:buSzPct val="40000"/>
              <a:buFont typeface="Wingdings" panose="05000000000000000000" pitchFamily="2" charset="2"/>
              <a:buChar char="u"/>
            </a:pPr>
            <a:r>
              <a:rPr lang="en-US" altLang="zh-CN" dirty="0">
                <a:latin typeface="Calibri Light" panose="020F0302020204030204" pitchFamily="34" charset="0"/>
                <a:cs typeface="Calibri Light" panose="020F0302020204030204" pitchFamily="34" charset="0"/>
              </a:rPr>
              <a:t>free-block count and free-block pointers, </a:t>
            </a:r>
          </a:p>
          <a:p>
            <a:pPr marL="182563" lvl="1" indent="-96838">
              <a:buSzPct val="40000"/>
              <a:buFont typeface="Wingdings" panose="05000000000000000000" pitchFamily="2" charset="2"/>
              <a:buChar char="u"/>
            </a:pPr>
            <a:r>
              <a:rPr lang="en-US" altLang="zh-CN" dirty="0">
                <a:latin typeface="Calibri Light" panose="020F0302020204030204" pitchFamily="34" charset="0"/>
                <a:cs typeface="Calibri Light" panose="020F0302020204030204" pitchFamily="34" charset="0"/>
              </a:rPr>
              <a:t>free-FCB count and FCB pointers </a:t>
            </a:r>
          </a:p>
          <a:p>
            <a:pPr marL="85725" indent="-85725">
              <a:buFont typeface="Arial" panose="020B0604020202020204" pitchFamily="34" charset="0"/>
              <a:buChar char="•"/>
            </a:pPr>
            <a:r>
              <a:rPr lang="en-US" altLang="en-US" dirty="0">
                <a:solidFill>
                  <a:srgbClr val="FF0000"/>
                </a:solidFill>
                <a:latin typeface="Calibri Light" panose="020F0302020204030204" pitchFamily="34" charset="0"/>
                <a:cs typeface="Calibri Light" panose="020F0302020204030204" pitchFamily="34" charset="0"/>
              </a:rPr>
              <a:t>Ext (Linux)</a:t>
            </a:r>
            <a:r>
              <a:rPr lang="en-US" altLang="en-US" dirty="0">
                <a:latin typeface="Calibri Light" panose="020F0302020204030204" pitchFamily="34" charset="0"/>
                <a:cs typeface="Calibri Light" panose="020F0302020204030204" pitchFamily="34" charset="0"/>
              </a:rPr>
              <a:t>: called </a:t>
            </a:r>
            <a:r>
              <a:rPr lang="en-US" altLang="en-US" dirty="0">
                <a:solidFill>
                  <a:srgbClr val="3366FF"/>
                </a:solidFill>
                <a:latin typeface="Calibri Light" panose="020F0302020204030204" pitchFamily="34" charset="0"/>
                <a:cs typeface="Calibri Light" panose="020F0302020204030204" pitchFamily="34" charset="0"/>
              </a:rPr>
              <a:t>superblock</a:t>
            </a:r>
            <a:r>
              <a:rPr lang="en-US" altLang="en-US" dirty="0">
                <a:latin typeface="Calibri Light" panose="020F0302020204030204" pitchFamily="34" charset="0"/>
                <a:cs typeface="Calibri Light" panose="020F0302020204030204" pitchFamily="34" charset="0"/>
              </a:rPr>
              <a:t> </a:t>
            </a:r>
          </a:p>
          <a:p>
            <a:pPr marL="85725" indent="-85725">
              <a:buFont typeface="Arial" panose="020B0604020202020204" pitchFamily="34" charset="0"/>
              <a:buChar char="•"/>
            </a:pPr>
            <a:r>
              <a:rPr lang="en-US" altLang="en-US" dirty="0">
                <a:solidFill>
                  <a:srgbClr val="FF0000"/>
                </a:solidFill>
                <a:latin typeface="Calibri Light" panose="020F0302020204030204" pitchFamily="34" charset="0"/>
                <a:cs typeface="Calibri Light" panose="020F0302020204030204" pitchFamily="34" charset="0"/>
              </a:rPr>
              <a:t>NTFS (Windows)</a:t>
            </a:r>
            <a:r>
              <a:rPr lang="en-US" altLang="en-US" dirty="0">
                <a:latin typeface="Calibri Light" panose="020F0302020204030204" pitchFamily="34" charset="0"/>
                <a:cs typeface="Calibri Light" panose="020F0302020204030204" pitchFamily="34" charset="0"/>
              </a:rPr>
              <a:t>: called </a:t>
            </a:r>
            <a:r>
              <a:rPr lang="en-US" altLang="en-US" dirty="0">
                <a:solidFill>
                  <a:srgbClr val="3366FF"/>
                </a:solidFill>
                <a:latin typeface="Calibri Light" panose="020F0302020204030204" pitchFamily="34" charset="0"/>
                <a:cs typeface="Calibri Light" panose="020F0302020204030204" pitchFamily="34" charset="0"/>
              </a:rPr>
              <a:t>master file table</a:t>
            </a:r>
          </a:p>
        </p:txBody>
      </p:sp>
      <p:sp>
        <p:nvSpPr>
          <p:cNvPr id="16" name="对话气泡: 矩形 15">
            <a:extLst>
              <a:ext uri="{FF2B5EF4-FFF2-40B4-BE49-F238E27FC236}">
                <a16:creationId xmlns:a16="http://schemas.microsoft.com/office/drawing/2014/main" id="{B2B4D9FA-A224-42BB-B697-ED3C789A4575}"/>
              </a:ext>
            </a:extLst>
          </p:cNvPr>
          <p:cNvSpPr/>
          <p:nvPr/>
        </p:nvSpPr>
        <p:spPr bwMode="auto">
          <a:xfrm>
            <a:off x="4954668" y="1143309"/>
            <a:ext cx="4034117" cy="2072559"/>
          </a:xfrm>
          <a:prstGeom prst="wedgeRectCallout">
            <a:avLst>
              <a:gd name="adj1" fmla="val -55517"/>
              <a:gd name="adj2" fmla="val 65450"/>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r>
              <a:rPr lang="en-US" altLang="en-US" sz="2000" dirty="0">
                <a:solidFill>
                  <a:srgbClr val="3366FF"/>
                </a:solidFill>
                <a:latin typeface="Calibri Light" panose="020F0302020204030204" pitchFamily="34" charset="0"/>
                <a:cs typeface="Calibri Light" panose="020F0302020204030204" pitchFamily="34" charset="0"/>
              </a:rPr>
              <a:t>Directory structure</a:t>
            </a:r>
          </a:p>
          <a:p>
            <a:pPr marL="85725" indent="-85725">
              <a:buFont typeface="Arial" panose="020B0604020202020204" pitchFamily="34" charset="0"/>
              <a:buChar char="•"/>
            </a:pPr>
            <a:r>
              <a:rPr lang="en-US" altLang="zh-CN" dirty="0">
                <a:latin typeface="Calibri Light" panose="020F0302020204030204" pitchFamily="34" charset="0"/>
                <a:cs typeface="Calibri Light" panose="020F0302020204030204" pitchFamily="34" charset="0"/>
              </a:rPr>
              <a:t>Organize the files</a:t>
            </a:r>
          </a:p>
          <a:p>
            <a:pPr marL="85725" indent="-85725">
              <a:buFont typeface="Arial" panose="020B0604020202020204" pitchFamily="34" charset="0"/>
              <a:buChar char="•"/>
            </a:pPr>
            <a:r>
              <a:rPr lang="en-US" altLang="zh-CN" dirty="0">
                <a:solidFill>
                  <a:srgbClr val="FF0000"/>
                </a:solidFill>
                <a:latin typeface="Calibri Light" panose="020F0302020204030204" pitchFamily="34" charset="0"/>
                <a:cs typeface="Calibri Light" panose="020F0302020204030204" pitchFamily="34" charset="0"/>
              </a:rPr>
              <a:t>UFS (Unix)</a:t>
            </a:r>
            <a:r>
              <a:rPr lang="en-US" altLang="zh-CN" dirty="0">
                <a:latin typeface="Calibri Light" panose="020F0302020204030204" pitchFamily="34" charset="0"/>
                <a:cs typeface="Calibri Light" panose="020F0302020204030204" pitchFamily="34" charset="0"/>
              </a:rPr>
              <a:t>: includes file names and associated </a:t>
            </a:r>
            <a:r>
              <a:rPr lang="en-US" altLang="zh-CN" dirty="0" err="1">
                <a:solidFill>
                  <a:srgbClr val="3366FF"/>
                </a:solidFill>
                <a:latin typeface="Calibri Light" panose="020F0302020204030204" pitchFamily="34" charset="0"/>
                <a:cs typeface="Calibri Light" panose="020F0302020204030204" pitchFamily="34" charset="0"/>
              </a:rPr>
              <a:t>inode</a:t>
            </a:r>
            <a:r>
              <a:rPr lang="en-US" altLang="zh-CN" dirty="0">
                <a:latin typeface="Calibri Light" panose="020F0302020204030204" pitchFamily="34" charset="0"/>
                <a:cs typeface="Calibri Light" panose="020F0302020204030204" pitchFamily="34" charset="0"/>
              </a:rPr>
              <a:t> (same as </a:t>
            </a:r>
            <a:r>
              <a:rPr lang="en-US" altLang="zh-CN" dirty="0">
                <a:solidFill>
                  <a:srgbClr val="3366FF"/>
                </a:solidFill>
                <a:latin typeface="Calibri Light" panose="020F0302020204030204" pitchFamily="34" charset="0"/>
                <a:cs typeface="Calibri Light" panose="020F0302020204030204" pitchFamily="34" charset="0"/>
              </a:rPr>
              <a:t>File Control Blocks</a:t>
            </a:r>
            <a:r>
              <a:rPr lang="en-US" altLang="zh-CN" dirty="0">
                <a:latin typeface="Calibri Light" panose="020F0302020204030204" pitchFamily="34" charset="0"/>
                <a:cs typeface="Calibri Light" panose="020F0302020204030204" pitchFamily="34" charset="0"/>
              </a:rPr>
              <a:t>) numbers</a:t>
            </a:r>
          </a:p>
          <a:p>
            <a:pPr marL="85725" indent="-85725">
              <a:buFont typeface="Arial" panose="020B0604020202020204" pitchFamily="34" charset="0"/>
              <a:buChar char="•"/>
            </a:pPr>
            <a:r>
              <a:rPr lang="en-US" altLang="zh-CN" dirty="0">
                <a:solidFill>
                  <a:srgbClr val="FF0000"/>
                </a:solidFill>
                <a:latin typeface="Calibri Light" panose="020F0302020204030204" pitchFamily="34" charset="0"/>
                <a:cs typeface="Calibri Light" panose="020F0302020204030204" pitchFamily="34" charset="0"/>
              </a:rPr>
              <a:t>NTFS</a:t>
            </a:r>
            <a:r>
              <a:rPr lang="en-US" altLang="en-US" dirty="0">
                <a:solidFill>
                  <a:srgbClr val="FF0000"/>
                </a:solidFill>
                <a:latin typeface="Calibri Light" panose="020F0302020204030204" pitchFamily="34" charset="0"/>
                <a:cs typeface="Calibri Light" panose="020F0302020204030204" pitchFamily="34" charset="0"/>
              </a:rPr>
              <a:t>(Windows)</a:t>
            </a:r>
            <a:r>
              <a:rPr lang="zh-CN" altLang="en-US" dirty="0">
                <a:solidFill>
                  <a:srgbClr val="FF0000"/>
                </a:solidFill>
                <a:latin typeface="Calibri Light" panose="020F0302020204030204" pitchFamily="34" charset="0"/>
                <a:cs typeface="Calibri Light" panose="020F0302020204030204" pitchFamily="34" charset="0"/>
              </a:rPr>
              <a:t>： </a:t>
            </a:r>
            <a:r>
              <a:rPr lang="en-US" altLang="zh-CN" dirty="0">
                <a:solidFill>
                  <a:srgbClr val="3366FF"/>
                </a:solidFill>
                <a:latin typeface="Calibri Light" panose="020F0302020204030204" pitchFamily="34" charset="0"/>
                <a:cs typeface="Calibri Light" panose="020F0302020204030204" pitchFamily="34" charset="0"/>
              </a:rPr>
              <a:t>File Control Blocks (FCB)</a:t>
            </a:r>
            <a:r>
              <a:rPr lang="en-US" altLang="zh-CN" dirty="0">
                <a:latin typeface="Calibri Light" panose="020F0302020204030204" pitchFamily="34" charset="0"/>
                <a:cs typeface="Calibri Light" panose="020F0302020204030204" pitchFamily="34" charset="0"/>
              </a:rPr>
              <a:t>, called </a:t>
            </a:r>
            <a:r>
              <a:rPr lang="en-US" altLang="zh-CN" dirty="0">
                <a:solidFill>
                  <a:srgbClr val="3366FF"/>
                </a:solidFill>
                <a:latin typeface="Calibri Light" panose="020F0302020204030204" pitchFamily="34" charset="0"/>
                <a:cs typeface="Calibri Light" panose="020F0302020204030204" pitchFamily="34" charset="0"/>
              </a:rPr>
              <a:t>master file table</a:t>
            </a:r>
            <a:endParaRPr lang="en-US" altLang="en-US" dirty="0">
              <a:solidFill>
                <a:srgbClr val="3366FF"/>
              </a:solidFill>
              <a:latin typeface="Calibri Light" panose="020F0302020204030204" pitchFamily="34" charset="0"/>
              <a:cs typeface="Calibri Light" panose="020F0302020204030204" pitchFamily="34" charset="0"/>
            </a:endParaRPr>
          </a:p>
        </p:txBody>
      </p:sp>
      <p:sp>
        <p:nvSpPr>
          <p:cNvPr id="18" name="Content Placeholder 2">
            <a:extLst>
              <a:ext uri="{FF2B5EF4-FFF2-40B4-BE49-F238E27FC236}">
                <a16:creationId xmlns:a16="http://schemas.microsoft.com/office/drawing/2014/main" id="{8F72C9FC-4C2C-4CE1-AC8E-E0A4CEECBB9C}"/>
              </a:ext>
            </a:extLst>
          </p:cNvPr>
          <p:cNvSpPr>
            <a:spLocks noGrp="1"/>
          </p:cNvSpPr>
          <p:nvPr>
            <p:ph idx="1"/>
          </p:nvPr>
        </p:nvSpPr>
        <p:spPr>
          <a:xfrm>
            <a:off x="4493944" y="5021357"/>
            <a:ext cx="4394872" cy="1517650"/>
          </a:xfrm>
        </p:spPr>
        <p:txBody>
          <a:bodyPr/>
          <a:lstStyle/>
          <a:p>
            <a:pPr marL="0" indent="0">
              <a:buFont typeface="Monotype Sorts" pitchFamily="-84" charset="2"/>
              <a:buNone/>
            </a:pPr>
            <a:r>
              <a:rPr lang="en-US" altLang="en-US" dirty="0">
                <a:latin typeface="Calibri Light" panose="020F0302020204030204" pitchFamily="34" charset="0"/>
                <a:cs typeface="Calibri Light" panose="020F0302020204030204" pitchFamily="34" charset="0"/>
              </a:rPr>
              <a:t>Each file has a </a:t>
            </a:r>
            <a:r>
              <a:rPr lang="en-US" altLang="en-US" dirty="0">
                <a:solidFill>
                  <a:srgbClr val="3366FF"/>
                </a:solidFill>
                <a:latin typeface="Calibri Light" panose="020F0302020204030204" pitchFamily="34" charset="0"/>
                <a:cs typeface="Calibri Light" panose="020F0302020204030204" pitchFamily="34" charset="0"/>
              </a:rPr>
              <a:t>File Control Block </a:t>
            </a:r>
            <a:r>
              <a:rPr lang="en-US" altLang="en-US" dirty="0">
                <a:latin typeface="Calibri Light" panose="020F0302020204030204" pitchFamily="34" charset="0"/>
                <a:cs typeface="Calibri Light" panose="020F0302020204030204" pitchFamily="34" charset="0"/>
              </a:rPr>
              <a:t>or </a:t>
            </a:r>
            <a:r>
              <a:rPr lang="en-US" altLang="en-US" dirty="0" err="1">
                <a:solidFill>
                  <a:srgbClr val="3366FF"/>
                </a:solidFill>
                <a:latin typeface="Calibri Light" panose="020F0302020204030204" pitchFamily="34" charset="0"/>
                <a:cs typeface="Calibri Light" panose="020F0302020204030204" pitchFamily="34" charset="0"/>
              </a:rPr>
              <a:t>inode</a:t>
            </a:r>
            <a:endParaRPr lang="en-US" altLang="en-US" dirty="0">
              <a:latin typeface="Calibri Light" panose="020F0302020204030204" pitchFamily="34" charset="0"/>
              <a:cs typeface="Calibri Light" panose="020F0302020204030204" pitchFamily="34" charset="0"/>
            </a:endParaRPr>
          </a:p>
          <a:p>
            <a:pPr marL="182563" indent="-182563"/>
            <a:r>
              <a:rPr lang="en-US" altLang="en-US" dirty="0">
                <a:solidFill>
                  <a:srgbClr val="FF0000"/>
                </a:solidFill>
                <a:latin typeface="Calibri Light" panose="020F0302020204030204" pitchFamily="34" charset="0"/>
                <a:cs typeface="Calibri Light" panose="020F0302020204030204" pitchFamily="34" charset="0"/>
              </a:rPr>
              <a:t>Unix</a:t>
            </a:r>
            <a:r>
              <a:rPr lang="en-US" altLang="en-US" dirty="0">
                <a:latin typeface="Calibri Light" panose="020F0302020204030204" pitchFamily="34" charset="0"/>
                <a:cs typeface="Calibri Light" panose="020F0302020204030204" pitchFamily="34" charset="0"/>
              </a:rPr>
              <a:t>: Indexed using </a:t>
            </a:r>
            <a:r>
              <a:rPr lang="en-US" altLang="en-US" dirty="0" err="1">
                <a:solidFill>
                  <a:srgbClr val="3366FF"/>
                </a:solidFill>
                <a:latin typeface="Calibri Light" panose="020F0302020204030204" pitchFamily="34" charset="0"/>
                <a:cs typeface="Calibri Light" panose="020F0302020204030204" pitchFamily="34" charset="0"/>
              </a:rPr>
              <a:t>inode</a:t>
            </a:r>
            <a:r>
              <a:rPr lang="en-US" altLang="en-US" dirty="0">
                <a:latin typeface="Calibri Light" panose="020F0302020204030204" pitchFamily="34" charset="0"/>
                <a:cs typeface="Calibri Light" panose="020F0302020204030204" pitchFamily="34" charset="0"/>
              </a:rPr>
              <a:t> number, includes permissions, size, dates</a:t>
            </a:r>
            <a:endParaRPr lang="en-US" altLang="en-US" baseline="-25000" dirty="0">
              <a:latin typeface="Calibri Light" panose="020F0302020204030204" pitchFamily="34" charset="0"/>
              <a:cs typeface="Calibri Light" panose="020F0302020204030204" pitchFamily="34" charset="0"/>
            </a:endParaRPr>
          </a:p>
          <a:p>
            <a:pPr marL="182563" indent="-182563"/>
            <a:r>
              <a:rPr lang="en-US" altLang="en-US" dirty="0">
                <a:solidFill>
                  <a:srgbClr val="FF0000"/>
                </a:solidFill>
                <a:latin typeface="Calibri Light" panose="020F0302020204030204" pitchFamily="34" charset="0"/>
                <a:cs typeface="Calibri Light" panose="020F0302020204030204" pitchFamily="34" charset="0"/>
              </a:rPr>
              <a:t>Windows</a:t>
            </a:r>
            <a:r>
              <a:rPr lang="en-US" altLang="en-US" dirty="0">
                <a:latin typeface="Calibri Light" panose="020F0302020204030204" pitchFamily="34" charset="0"/>
                <a:cs typeface="Calibri Light" panose="020F0302020204030204" pitchFamily="34" charset="0"/>
              </a:rPr>
              <a:t>: </a:t>
            </a:r>
            <a:r>
              <a:rPr lang="en-US" altLang="en-US" dirty="0">
                <a:solidFill>
                  <a:srgbClr val="3366FF"/>
                </a:solidFill>
                <a:latin typeface="Calibri Light" panose="020F0302020204030204" pitchFamily="34" charset="0"/>
                <a:cs typeface="Calibri Light" panose="020F0302020204030204" pitchFamily="34" charset="0"/>
              </a:rPr>
              <a:t>FCBs</a:t>
            </a:r>
            <a:r>
              <a:rPr lang="en-US" altLang="en-US" dirty="0">
                <a:latin typeface="Calibri Light" panose="020F0302020204030204" pitchFamily="34" charset="0"/>
                <a:cs typeface="Calibri Light" panose="020F0302020204030204" pitchFamily="34" charset="0"/>
              </a:rPr>
              <a:t> are stored in </a:t>
            </a:r>
            <a:r>
              <a:rPr lang="en-US" altLang="en-US" dirty="0">
                <a:solidFill>
                  <a:srgbClr val="3366FF"/>
                </a:solidFill>
                <a:latin typeface="Calibri Light" panose="020F0302020204030204" pitchFamily="34" charset="0"/>
                <a:cs typeface="Calibri Light" panose="020F0302020204030204" pitchFamily="34" charset="0"/>
              </a:rPr>
              <a:t>master file table </a:t>
            </a:r>
            <a:r>
              <a:rPr lang="en-US" altLang="en-US" dirty="0">
                <a:latin typeface="Calibri Light" panose="020F0302020204030204" pitchFamily="34" charset="0"/>
                <a:cs typeface="Calibri Light" panose="020F0302020204030204" pitchFamily="34" charset="0"/>
              </a:rPr>
              <a:t>using relational DB structures</a:t>
            </a:r>
            <a:endParaRPr lang="en-US" altLang="en-US" baseline="-25000" dirty="0">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3697659921"/>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a:extLst>
              <a:ext uri="{FF2B5EF4-FFF2-40B4-BE49-F238E27FC236}">
                <a16:creationId xmlns:a16="http://schemas.microsoft.com/office/drawing/2014/main" id="{68A77BF0-2C8E-4F2C-B89E-F2540B5B7CE9}"/>
              </a:ext>
            </a:extLst>
          </p:cNvPr>
          <p:cNvSpPr>
            <a:spLocks noGrp="1" noChangeArrowheads="1"/>
          </p:cNvSpPr>
          <p:nvPr>
            <p:ph type="title"/>
          </p:nvPr>
        </p:nvSpPr>
        <p:spPr>
          <a:xfrm>
            <a:off x="955675" y="238549"/>
            <a:ext cx="7762875" cy="576262"/>
          </a:xfrm>
        </p:spPr>
        <p:txBody>
          <a:bodyPr/>
          <a:lstStyle/>
          <a:p>
            <a:pPr eaLnBrk="1" hangingPunct="1"/>
            <a:r>
              <a:rPr lang="en-US" altLang="en-US" dirty="0">
                <a:solidFill>
                  <a:srgbClr val="FF0000"/>
                </a:solidFill>
              </a:rPr>
              <a:t>In-Memory</a:t>
            </a:r>
            <a:r>
              <a:rPr lang="en-US" altLang="en-US" dirty="0"/>
              <a:t> Structures</a:t>
            </a:r>
            <a:endParaRPr lang="en-US" altLang="en-US" sz="2400" dirty="0"/>
          </a:p>
        </p:txBody>
      </p:sp>
      <p:sp>
        <p:nvSpPr>
          <p:cNvPr id="22530" name="Rectangle 3">
            <a:extLst>
              <a:ext uri="{FF2B5EF4-FFF2-40B4-BE49-F238E27FC236}">
                <a16:creationId xmlns:a16="http://schemas.microsoft.com/office/drawing/2014/main" id="{1E835648-11EB-4E90-AC6E-4D8B1CA721B8}"/>
              </a:ext>
            </a:extLst>
          </p:cNvPr>
          <p:cNvSpPr>
            <a:spLocks noGrp="1" noChangeArrowheads="1"/>
          </p:cNvSpPr>
          <p:nvPr>
            <p:ph type="body" idx="1"/>
          </p:nvPr>
        </p:nvSpPr>
        <p:spPr>
          <a:xfrm>
            <a:off x="450675" y="905272"/>
            <a:ext cx="8478172" cy="4530725"/>
          </a:xfrm>
        </p:spPr>
        <p:txBody>
          <a:bodyPr/>
          <a:lstStyle/>
          <a:p>
            <a:r>
              <a:rPr lang="en-US" altLang="en-US" sz="2000" dirty="0">
                <a:solidFill>
                  <a:srgbClr val="3366FF"/>
                </a:solidFill>
                <a:latin typeface="Calibri Light" panose="020F0302020204030204" pitchFamily="34" charset="0"/>
                <a:cs typeface="Calibri Light" panose="020F0302020204030204" pitchFamily="34" charset="0"/>
              </a:rPr>
              <a:t>Mount table </a:t>
            </a:r>
          </a:p>
          <a:p>
            <a:pPr lvl="1"/>
            <a:r>
              <a:rPr lang="en-US" altLang="en-US" sz="2000" dirty="0">
                <a:latin typeface="Calibri Light" panose="020F0302020204030204" pitchFamily="34" charset="0"/>
                <a:cs typeface="Calibri Light" panose="020F0302020204030204" pitchFamily="34" charset="0"/>
              </a:rPr>
              <a:t>stor</a:t>
            </a:r>
            <a:r>
              <a:rPr lang="en-US" altLang="zh-CN" sz="2000" dirty="0">
                <a:latin typeface="Calibri Light" panose="020F0302020204030204" pitchFamily="34" charset="0"/>
                <a:cs typeface="Calibri Light" panose="020F0302020204030204" pitchFamily="34" charset="0"/>
              </a:rPr>
              <a:t>es</a:t>
            </a:r>
            <a:r>
              <a:rPr lang="en-US" altLang="en-US" sz="2000" dirty="0">
                <a:latin typeface="Calibri Light" panose="020F0302020204030204" pitchFamily="34" charset="0"/>
                <a:cs typeface="Calibri Light" panose="020F0302020204030204" pitchFamily="34" charset="0"/>
              </a:rPr>
              <a:t> file system mounts, mount points, file system types</a:t>
            </a:r>
          </a:p>
          <a:p>
            <a:r>
              <a:rPr lang="en-US" altLang="en-US" sz="2000" dirty="0">
                <a:latin typeface="Calibri Light" panose="020F0302020204030204" pitchFamily="34" charset="0"/>
                <a:cs typeface="Calibri Light" panose="020F0302020204030204" pitchFamily="34" charset="0"/>
              </a:rPr>
              <a:t>Directory-structure cache </a:t>
            </a:r>
          </a:p>
          <a:p>
            <a:pPr lvl="1"/>
            <a:r>
              <a:rPr lang="en-US" altLang="en-US" sz="2000" dirty="0">
                <a:latin typeface="Calibri Light" panose="020F0302020204030204" pitchFamily="34" charset="0"/>
                <a:cs typeface="Calibri Light" panose="020F0302020204030204" pitchFamily="34" charset="0"/>
              </a:rPr>
              <a:t>holds the directory information of recently accessed directories</a:t>
            </a:r>
            <a:endParaRPr lang="en-US" altLang="en-US" sz="2000" dirty="0">
              <a:solidFill>
                <a:srgbClr val="006699"/>
              </a:solidFill>
              <a:latin typeface="Calibri Light" panose="020F0302020204030204" pitchFamily="34" charset="0"/>
              <a:cs typeface="Calibri Light" panose="020F0302020204030204" pitchFamily="34" charset="0"/>
            </a:endParaRPr>
          </a:p>
          <a:p>
            <a:r>
              <a:rPr lang="en-US" altLang="en-US" sz="2000" dirty="0">
                <a:solidFill>
                  <a:srgbClr val="3366FF"/>
                </a:solidFill>
                <a:latin typeface="Calibri Light" panose="020F0302020204030204" pitchFamily="34" charset="0"/>
                <a:cs typeface="Calibri Light" panose="020F0302020204030204" pitchFamily="34" charset="0"/>
              </a:rPr>
              <a:t>system-wide open-file table </a:t>
            </a:r>
          </a:p>
          <a:p>
            <a:pPr lvl="1"/>
            <a:r>
              <a:rPr lang="en-US" altLang="zh-CN" sz="2000" dirty="0">
                <a:latin typeface="Calibri Light" panose="020F0302020204030204" pitchFamily="34" charset="0"/>
                <a:cs typeface="Calibri Light" panose="020F0302020204030204" pitchFamily="34" charset="0"/>
              </a:rPr>
              <a:t>f</a:t>
            </a:r>
            <a:r>
              <a:rPr lang="en-US" altLang="en-US" sz="2000" dirty="0">
                <a:latin typeface="Calibri Light" panose="020F0302020204030204" pitchFamily="34" charset="0"/>
                <a:cs typeface="Calibri Light" panose="020F0302020204030204" pitchFamily="34" charset="0"/>
              </a:rPr>
              <a:t>or all the processes</a:t>
            </a:r>
          </a:p>
          <a:p>
            <a:pPr lvl="1"/>
            <a:r>
              <a:rPr lang="en-US" altLang="en-US" sz="2000" dirty="0">
                <a:latin typeface="Calibri Light" panose="020F0302020204030204" pitchFamily="34" charset="0"/>
                <a:cs typeface="Calibri Light" panose="020F0302020204030204" pitchFamily="34" charset="0"/>
              </a:rPr>
              <a:t>contains a copy of the FCB of each file </a:t>
            </a:r>
          </a:p>
          <a:p>
            <a:pPr lvl="1"/>
            <a:r>
              <a:rPr lang="en-US" altLang="zh-CN" sz="2000" kern="0" dirty="0">
                <a:latin typeface="Calibri Light" panose="020F0302020204030204" pitchFamily="34" charset="0"/>
                <a:cs typeface="Calibri Light" panose="020F0302020204030204" pitchFamily="34" charset="0"/>
              </a:rPr>
              <a:t>t</a:t>
            </a:r>
            <a:r>
              <a:rPr lang="en-US" altLang="en-US" sz="2000" kern="0" dirty="0">
                <a:latin typeface="Calibri Light" panose="020F0302020204030204" pitchFamily="34" charset="0"/>
                <a:cs typeface="Calibri Light" panose="020F0302020204030204" pitchFamily="34" charset="0"/>
              </a:rPr>
              <a:t>racks all open files</a:t>
            </a:r>
          </a:p>
          <a:p>
            <a:pPr lvl="1"/>
            <a:r>
              <a:rPr lang="en-US" altLang="en-US" sz="2000" kern="0" dirty="0">
                <a:latin typeface="Calibri Light" panose="020F0302020204030204" pitchFamily="34" charset="0"/>
                <a:cs typeface="Calibri Light" panose="020F0302020204030204" pitchFamily="34" charset="0"/>
              </a:rPr>
              <a:t>keeps the counter of processes that have opened each file</a:t>
            </a:r>
          </a:p>
          <a:p>
            <a:pPr lvl="1"/>
            <a:r>
              <a:rPr lang="en-US" altLang="zh-CN" sz="2000" dirty="0">
                <a:latin typeface="Calibri Light" panose="020F0302020204030204" pitchFamily="34" charset="0"/>
                <a:cs typeface="Calibri Light" panose="020F0302020204030204" pitchFamily="34" charset="0"/>
              </a:rPr>
              <a:t>contains process-independent information</a:t>
            </a:r>
          </a:p>
          <a:p>
            <a:pPr lvl="2"/>
            <a:r>
              <a:rPr lang="en-US" altLang="zh-CN" sz="2000" dirty="0">
                <a:latin typeface="Calibri Light" panose="020F0302020204030204" pitchFamily="34" charset="0"/>
                <a:cs typeface="Calibri Light" panose="020F0302020204030204" pitchFamily="34" charset="0"/>
              </a:rPr>
              <a:t>E.g., the location of the file on disk, access dates, and file size</a:t>
            </a:r>
            <a:r>
              <a:rPr lang="en-US" altLang="en-US" sz="2000" kern="0" dirty="0">
                <a:latin typeface="Calibri Light" panose="020F0302020204030204" pitchFamily="34" charset="0"/>
                <a:cs typeface="Calibri Light" panose="020F0302020204030204" pitchFamily="34" charset="0"/>
              </a:rPr>
              <a:t> </a:t>
            </a:r>
            <a:endParaRPr lang="en-US" altLang="en-US" sz="2000" dirty="0">
              <a:latin typeface="Calibri Light" panose="020F0302020204030204" pitchFamily="34" charset="0"/>
              <a:cs typeface="Calibri Light" panose="020F0302020204030204" pitchFamily="34" charset="0"/>
            </a:endParaRPr>
          </a:p>
          <a:p>
            <a:r>
              <a:rPr lang="en-US" altLang="en-US" sz="2000" dirty="0">
                <a:solidFill>
                  <a:srgbClr val="3366FF"/>
                </a:solidFill>
                <a:latin typeface="Calibri Light" panose="020F0302020204030204" pitchFamily="34" charset="0"/>
                <a:cs typeface="Calibri Light" panose="020F0302020204030204" pitchFamily="34" charset="0"/>
              </a:rPr>
              <a:t>per-process open-file table </a:t>
            </a:r>
          </a:p>
          <a:p>
            <a:pPr lvl="1"/>
            <a:r>
              <a:rPr lang="en-US" altLang="en-US" sz="2000" dirty="0">
                <a:latin typeface="Calibri Light" panose="020F0302020204030204" pitchFamily="34" charset="0"/>
                <a:cs typeface="Calibri Light" panose="020F0302020204030204" pitchFamily="34" charset="0"/>
              </a:rPr>
              <a:t>contains pointers to appropriate entries in system-wide open-file table</a:t>
            </a:r>
          </a:p>
          <a:p>
            <a:pPr lvl="1"/>
            <a:r>
              <a:rPr lang="en-US" altLang="en-US" sz="2000" kern="0" dirty="0">
                <a:latin typeface="Calibri Light" panose="020F0302020204030204" pitchFamily="34" charset="0"/>
                <a:cs typeface="Calibri Light" panose="020F0302020204030204" pitchFamily="34" charset="0"/>
              </a:rPr>
              <a:t>tracks all the files that a process has opened</a:t>
            </a:r>
          </a:p>
          <a:p>
            <a:pPr lvl="1"/>
            <a:r>
              <a:rPr lang="en-US" altLang="en-US" sz="2000" kern="0" dirty="0">
                <a:latin typeface="Calibri Light" panose="020F0302020204030204" pitchFamily="34" charset="0"/>
                <a:cs typeface="Calibri Light" panose="020F0302020204030204" pitchFamily="34" charset="0"/>
              </a:rPr>
              <a:t>keeps </a:t>
            </a:r>
            <a:r>
              <a:rPr lang="en-US" altLang="en-US" sz="2000" kern="0" dirty="0">
                <a:solidFill>
                  <a:srgbClr val="FF0000"/>
                </a:solidFill>
                <a:latin typeface="Calibri Light" panose="020F0302020204030204" pitchFamily="34" charset="0"/>
                <a:cs typeface="Calibri Light" panose="020F0302020204030204" pitchFamily="34" charset="0"/>
              </a:rPr>
              <a:t>a file pointer </a:t>
            </a:r>
            <a:r>
              <a:rPr lang="en-US" altLang="en-US" sz="2000" kern="0" dirty="0">
                <a:latin typeface="Calibri Light" panose="020F0302020204030204" pitchFamily="34" charset="0"/>
                <a:cs typeface="Calibri Light" panose="020F0302020204030204" pitchFamily="34" charset="0"/>
              </a:rPr>
              <a:t>that indicates the last read-write position of the file for each opened file</a:t>
            </a:r>
          </a:p>
          <a:p>
            <a:pPr lvl="1"/>
            <a:r>
              <a:rPr lang="en-US" altLang="en-US" sz="2000" kern="0" dirty="0">
                <a:latin typeface="Calibri Light" panose="020F0302020204030204" pitchFamily="34" charset="0"/>
                <a:cs typeface="Calibri Light" panose="020F0302020204030204" pitchFamily="34" charset="0"/>
              </a:rPr>
              <a:t>keeps </a:t>
            </a:r>
            <a:r>
              <a:rPr lang="en-US" altLang="en-US" sz="2000" kern="0" dirty="0">
                <a:solidFill>
                  <a:srgbClr val="FF0000"/>
                </a:solidFill>
                <a:latin typeface="Calibri Light" panose="020F0302020204030204" pitchFamily="34" charset="0"/>
                <a:cs typeface="Calibri Light" panose="020F0302020204030204" pitchFamily="34" charset="0"/>
              </a:rPr>
              <a:t>file</a:t>
            </a:r>
            <a:r>
              <a:rPr lang="en-US" altLang="en-US" sz="2000" kern="0" dirty="0">
                <a:latin typeface="Calibri Light" panose="020F0302020204030204" pitchFamily="34" charset="0"/>
                <a:cs typeface="Calibri Light" panose="020F0302020204030204" pitchFamily="34" charset="0"/>
              </a:rPr>
              <a:t> </a:t>
            </a:r>
            <a:r>
              <a:rPr lang="en-US" altLang="en-US" sz="2000" kern="0" dirty="0">
                <a:solidFill>
                  <a:srgbClr val="FF0000"/>
                </a:solidFill>
                <a:latin typeface="Calibri Light" panose="020F0302020204030204" pitchFamily="34" charset="0"/>
                <a:cs typeface="Calibri Light" panose="020F0302020204030204" pitchFamily="34" charset="0"/>
              </a:rPr>
              <a:t>access rights</a:t>
            </a:r>
          </a:p>
          <a:p>
            <a:pPr lvl="1"/>
            <a:endParaRPr lang="en-US" altLang="en-US" sz="2000" dirty="0">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1207013178"/>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a:extLst>
              <a:ext uri="{FF2B5EF4-FFF2-40B4-BE49-F238E27FC236}">
                <a16:creationId xmlns:a16="http://schemas.microsoft.com/office/drawing/2014/main" id="{2D82530B-0E54-46E1-8931-71745921995E}"/>
              </a:ext>
            </a:extLst>
          </p:cNvPr>
          <p:cNvSpPr>
            <a:spLocks noGrp="1" noChangeArrowheads="1"/>
          </p:cNvSpPr>
          <p:nvPr>
            <p:ph type="title"/>
          </p:nvPr>
        </p:nvSpPr>
        <p:spPr>
          <a:xfrm>
            <a:off x="307909" y="239748"/>
            <a:ext cx="8229600" cy="576263"/>
          </a:xfrm>
        </p:spPr>
        <p:txBody>
          <a:bodyPr/>
          <a:lstStyle/>
          <a:p>
            <a:pPr eaLnBrk="1" hangingPunct="1"/>
            <a:r>
              <a:rPr lang="en-US" altLang="en-US" dirty="0"/>
              <a:t>File Open and Close</a:t>
            </a:r>
          </a:p>
        </p:txBody>
      </p:sp>
      <p:sp>
        <p:nvSpPr>
          <p:cNvPr id="5" name="Rectangle 3"/>
          <p:cNvSpPr txBox="1">
            <a:spLocks noChangeArrowheads="1"/>
          </p:cNvSpPr>
          <p:nvPr/>
        </p:nvSpPr>
        <p:spPr bwMode="auto">
          <a:xfrm>
            <a:off x="392280" y="890382"/>
            <a:ext cx="8665658" cy="5780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35000"/>
              </a:spcBef>
              <a:spcAft>
                <a:spcPct val="0"/>
              </a:spcAft>
              <a:buClr>
                <a:srgbClr val="993300"/>
              </a:buClr>
              <a:buSzPct val="110000"/>
              <a:buFont typeface="Wingdings" panose="05000000000000000000" pitchFamily="2" charset="2"/>
              <a:buChar char="§"/>
              <a:defRPr kumimoji="1">
                <a:solidFill>
                  <a:schemeClr val="tx1"/>
                </a:solidFill>
                <a:latin typeface="+mn-lt"/>
                <a:ea typeface="MS PGothic" pitchFamily="34" charset="-128"/>
                <a:cs typeface="ＭＳ Ｐゴシック" charset="0"/>
              </a:defRPr>
            </a:lvl1pPr>
            <a:lvl2pPr marL="742950" indent="-285750" algn="l" rtl="0" eaLnBrk="0" fontAlgn="base" hangingPunct="0">
              <a:spcBef>
                <a:spcPct val="35000"/>
              </a:spcBef>
              <a:spcAft>
                <a:spcPct val="0"/>
              </a:spcAft>
              <a:buClr>
                <a:srgbClr val="CC6600"/>
              </a:buClr>
              <a:buSzPct val="110000"/>
              <a:buFont typeface="Arial" panose="020B0604020202020204" pitchFamily="34" charset="0"/>
              <a:buChar char="•"/>
              <a:defRPr kumimoji="1">
                <a:solidFill>
                  <a:schemeClr val="tx1"/>
                </a:solidFill>
                <a:latin typeface="+mn-lt"/>
                <a:ea typeface="MS PGothic" pitchFamily="34" charset="-128"/>
              </a:defRPr>
            </a:lvl2pPr>
            <a:lvl3pPr marL="1085850" indent="-228600" algn="l" rtl="0" eaLnBrk="0" fontAlgn="base" hangingPunct="0">
              <a:spcBef>
                <a:spcPct val="35000"/>
              </a:spcBef>
              <a:spcAft>
                <a:spcPct val="0"/>
              </a:spcAft>
              <a:buClr>
                <a:srgbClr val="009900"/>
              </a:buClr>
              <a:buSzPct val="75000"/>
              <a:buFont typeface="Webdings" panose="05030102010509060703" pitchFamily="18" charset="2"/>
              <a:buChar char="4"/>
              <a:defRPr kumimoji="1">
                <a:solidFill>
                  <a:schemeClr val="tx1"/>
                </a:solidFill>
                <a:latin typeface="+mn-lt"/>
                <a:ea typeface="MS PGothic" pitchFamily="34" charset="-128"/>
              </a:defRPr>
            </a:lvl3pPr>
            <a:lvl4pPr marL="1428750" indent="-228600" algn="l" rtl="0" eaLnBrk="0" fontAlgn="base" hangingPunct="0">
              <a:spcBef>
                <a:spcPct val="35000"/>
              </a:spcBef>
              <a:spcAft>
                <a:spcPct val="0"/>
              </a:spcAft>
              <a:buClr>
                <a:schemeClr val="hlink"/>
              </a:buClr>
              <a:buSzPct val="75000"/>
              <a:buChar char="–"/>
              <a:defRPr kumimoji="1">
                <a:solidFill>
                  <a:schemeClr val="tx1"/>
                </a:solidFill>
                <a:latin typeface="+mn-lt"/>
                <a:ea typeface="MS PGothic" pitchFamily="34" charset="-128"/>
              </a:defRPr>
            </a:lvl4pPr>
            <a:lvl5pPr marL="17716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itchFamily="34" charset="-128"/>
              </a:defRPr>
            </a:lvl5pPr>
            <a:lvl6pPr marL="2228850" indent="-228600" algn="l" rtl="0" eaLnBrk="0" fontAlgn="base" hangingPunct="0">
              <a:spcBef>
                <a:spcPct val="35000"/>
              </a:spcBef>
              <a:spcAft>
                <a:spcPct val="0"/>
              </a:spcAft>
              <a:buClr>
                <a:srgbClr val="FF0066"/>
              </a:buClr>
              <a:buSzPct val="75000"/>
              <a:buChar char="»"/>
              <a:defRPr kumimoji="1">
                <a:solidFill>
                  <a:schemeClr val="tx1"/>
                </a:solidFill>
                <a:latin typeface="+mn-lt"/>
              </a:defRPr>
            </a:lvl6pPr>
            <a:lvl7pPr marL="2686050" indent="-228600" algn="l" rtl="0" eaLnBrk="0" fontAlgn="base" hangingPunct="0">
              <a:spcBef>
                <a:spcPct val="35000"/>
              </a:spcBef>
              <a:spcAft>
                <a:spcPct val="0"/>
              </a:spcAft>
              <a:buClr>
                <a:srgbClr val="FF0066"/>
              </a:buClr>
              <a:buSzPct val="75000"/>
              <a:buChar char="»"/>
              <a:defRPr kumimoji="1">
                <a:solidFill>
                  <a:schemeClr val="tx1"/>
                </a:solidFill>
                <a:latin typeface="+mn-lt"/>
              </a:defRPr>
            </a:lvl7pPr>
            <a:lvl8pPr marL="3143250" indent="-228600" algn="l" rtl="0" eaLnBrk="0" fontAlgn="base" hangingPunct="0">
              <a:spcBef>
                <a:spcPct val="35000"/>
              </a:spcBef>
              <a:spcAft>
                <a:spcPct val="0"/>
              </a:spcAft>
              <a:buClr>
                <a:srgbClr val="FF0066"/>
              </a:buClr>
              <a:buSzPct val="75000"/>
              <a:buChar char="»"/>
              <a:defRPr kumimoji="1">
                <a:solidFill>
                  <a:schemeClr val="tx1"/>
                </a:solidFill>
                <a:latin typeface="+mn-lt"/>
              </a:defRPr>
            </a:lvl8pPr>
            <a:lvl9pPr marL="3600450" indent="-228600" algn="l" rtl="0" eaLnBrk="0" fontAlgn="base" hangingPunct="0">
              <a:spcBef>
                <a:spcPct val="35000"/>
              </a:spcBef>
              <a:spcAft>
                <a:spcPct val="0"/>
              </a:spcAft>
              <a:buClr>
                <a:srgbClr val="FF0066"/>
              </a:buClr>
              <a:buSzPct val="75000"/>
              <a:buChar char="»"/>
              <a:defRPr kumimoji="1">
                <a:solidFill>
                  <a:schemeClr val="tx1"/>
                </a:solidFill>
                <a:latin typeface="+mn-lt"/>
              </a:defRPr>
            </a:lvl9pPr>
          </a:lstStyle>
          <a:p>
            <a:pPr>
              <a:spcBef>
                <a:spcPts val="0"/>
              </a:spcBef>
              <a:spcAft>
                <a:spcPts val="300"/>
              </a:spcAft>
            </a:pPr>
            <a:r>
              <a:rPr lang="en-US" altLang="en-US" sz="2400" kern="0" dirty="0">
                <a:solidFill>
                  <a:srgbClr val="3366FF"/>
                </a:solidFill>
                <a:latin typeface="Calibri Light" panose="020F0302020204030204" pitchFamily="34" charset="0"/>
                <a:cs typeface="Calibri Light" panose="020F0302020204030204" pitchFamily="34" charset="0"/>
              </a:rPr>
              <a:t>Open a file </a:t>
            </a:r>
          </a:p>
          <a:p>
            <a:pPr lvl="1">
              <a:spcBef>
                <a:spcPts val="0"/>
              </a:spcBef>
              <a:spcAft>
                <a:spcPts val="300"/>
              </a:spcAft>
            </a:pPr>
            <a:r>
              <a:rPr lang="en-US" altLang="en-US" sz="2400" kern="0" dirty="0">
                <a:latin typeface="Calibri Light" panose="020F0302020204030204" pitchFamily="34" charset="0"/>
                <a:cs typeface="Calibri Light" panose="020F0302020204030204" pitchFamily="34" charset="0"/>
              </a:rPr>
              <a:t>Search the </a:t>
            </a:r>
            <a:r>
              <a:rPr lang="en-US" altLang="en-US" sz="2400" kern="0" dirty="0">
                <a:solidFill>
                  <a:srgbClr val="3366FF"/>
                </a:solidFill>
                <a:latin typeface="Calibri Light" panose="020F0302020204030204" pitchFamily="34" charset="0"/>
                <a:cs typeface="Calibri Light" panose="020F0302020204030204" pitchFamily="34" charset="0"/>
              </a:rPr>
              <a:t>directory structure </a:t>
            </a:r>
            <a:r>
              <a:rPr lang="en-US" altLang="en-US" sz="2400" kern="0" dirty="0">
                <a:latin typeface="Calibri Light" panose="020F0302020204030204" pitchFamily="34" charset="0"/>
                <a:cs typeface="Calibri Light" panose="020F0302020204030204" pitchFamily="34" charset="0"/>
              </a:rPr>
              <a:t>on disk for the file and copy the content of entry </a:t>
            </a:r>
            <a:r>
              <a:rPr lang="zh-CN" altLang="en-US" sz="2400" kern="0" dirty="0">
                <a:latin typeface="Calibri Light" panose="020F0302020204030204" pitchFamily="34" charset="0"/>
                <a:cs typeface="Calibri Light" panose="020F0302020204030204" pitchFamily="34" charset="0"/>
              </a:rPr>
              <a:t>（</a:t>
            </a:r>
            <a:r>
              <a:rPr lang="en-US" altLang="zh-CN" sz="2400" kern="0" dirty="0">
                <a:solidFill>
                  <a:srgbClr val="3366FF"/>
                </a:solidFill>
                <a:latin typeface="Calibri Light" panose="020F0302020204030204" pitchFamily="34" charset="0"/>
                <a:cs typeface="Calibri Light" panose="020F0302020204030204" pitchFamily="34" charset="0"/>
              </a:rPr>
              <a:t>metadata</a:t>
            </a:r>
            <a:r>
              <a:rPr lang="zh-CN" altLang="en-US" sz="2400" kern="0" dirty="0">
                <a:latin typeface="Calibri Light" panose="020F0302020204030204" pitchFamily="34" charset="0"/>
                <a:cs typeface="Calibri Light" panose="020F0302020204030204" pitchFamily="34" charset="0"/>
              </a:rPr>
              <a:t>）</a:t>
            </a:r>
            <a:r>
              <a:rPr lang="en-US" altLang="en-US" sz="2400" kern="0" dirty="0">
                <a:latin typeface="Calibri Light" panose="020F0302020204030204" pitchFamily="34" charset="0"/>
                <a:cs typeface="Calibri Light" panose="020F0302020204030204" pitchFamily="34" charset="0"/>
              </a:rPr>
              <a:t> to </a:t>
            </a:r>
            <a:r>
              <a:rPr lang="en-US" altLang="en-US" sz="2400" kern="0" dirty="0">
                <a:solidFill>
                  <a:srgbClr val="3366FF"/>
                </a:solidFill>
                <a:latin typeface="Calibri Light" panose="020F0302020204030204" pitchFamily="34" charset="0"/>
                <a:cs typeface="Calibri Light" panose="020F0302020204030204" pitchFamily="34" charset="0"/>
              </a:rPr>
              <a:t>system-wide open file table </a:t>
            </a:r>
            <a:r>
              <a:rPr lang="en-US" altLang="en-US" sz="2400" kern="0" dirty="0">
                <a:latin typeface="Calibri Light" panose="020F0302020204030204" pitchFamily="34" charset="0"/>
                <a:cs typeface="Calibri Light" panose="020F0302020204030204" pitchFamily="34" charset="0"/>
              </a:rPr>
              <a:t>if the file is opened for the first time</a:t>
            </a:r>
          </a:p>
          <a:p>
            <a:pPr lvl="1">
              <a:spcBef>
                <a:spcPts val="0"/>
              </a:spcBef>
              <a:spcAft>
                <a:spcPts val="300"/>
              </a:spcAft>
            </a:pPr>
            <a:r>
              <a:rPr lang="en-US" altLang="zh-CN" sz="2400" dirty="0">
                <a:latin typeface="Calibri Light" panose="020F0302020204030204" pitchFamily="34" charset="0"/>
                <a:cs typeface="Calibri Light" panose="020F0302020204030204" pitchFamily="34" charset="0"/>
              </a:rPr>
              <a:t>Update the per-process open-file table by adding a pointer to </a:t>
            </a:r>
            <a:r>
              <a:rPr lang="en-US" altLang="en-US" sz="2400" kern="0" dirty="0">
                <a:solidFill>
                  <a:srgbClr val="3366FF"/>
                </a:solidFill>
                <a:latin typeface="Calibri Light" panose="020F0302020204030204" pitchFamily="34" charset="0"/>
                <a:cs typeface="Calibri Light" panose="020F0302020204030204" pitchFamily="34" charset="0"/>
              </a:rPr>
              <a:t>system-wide open file table </a:t>
            </a:r>
            <a:endParaRPr lang="en-US" altLang="zh-CN" sz="2400" dirty="0">
              <a:solidFill>
                <a:srgbClr val="3366FF"/>
              </a:solidFill>
              <a:latin typeface="Calibri Light" panose="020F0302020204030204" pitchFamily="34" charset="0"/>
              <a:cs typeface="Calibri Light" panose="020F0302020204030204" pitchFamily="34" charset="0"/>
            </a:endParaRPr>
          </a:p>
          <a:p>
            <a:pPr>
              <a:spcBef>
                <a:spcPts val="0"/>
              </a:spcBef>
              <a:spcAft>
                <a:spcPts val="300"/>
              </a:spcAft>
            </a:pPr>
            <a:r>
              <a:rPr lang="en-US" altLang="en-US" sz="2400" kern="0" dirty="0">
                <a:solidFill>
                  <a:srgbClr val="3366FF"/>
                </a:solidFill>
                <a:latin typeface="Calibri Light" panose="020F0302020204030204" pitchFamily="34" charset="0"/>
                <a:cs typeface="Calibri Light" panose="020F0302020204030204" pitchFamily="34" charset="0"/>
              </a:rPr>
              <a:t>Close a file</a:t>
            </a:r>
          </a:p>
          <a:p>
            <a:pPr lvl="1">
              <a:spcBef>
                <a:spcPts val="0"/>
              </a:spcBef>
              <a:spcAft>
                <a:spcPts val="300"/>
              </a:spcAft>
            </a:pPr>
            <a:r>
              <a:rPr lang="en-US" altLang="en-US" sz="2400" kern="0" dirty="0">
                <a:latin typeface="Calibri Light" panose="020F0302020204030204" pitchFamily="34" charset="0"/>
                <a:cs typeface="Calibri Light" panose="020F0302020204030204" pitchFamily="34" charset="0"/>
              </a:rPr>
              <a:t>Remove the file entry in </a:t>
            </a:r>
            <a:r>
              <a:rPr lang="en-US" altLang="en-US" sz="2400" kern="0" dirty="0">
                <a:solidFill>
                  <a:srgbClr val="3366FF"/>
                </a:solidFill>
                <a:latin typeface="Calibri Light" panose="020F0302020204030204" pitchFamily="34" charset="0"/>
                <a:cs typeface="Calibri Light" panose="020F0302020204030204" pitchFamily="34" charset="0"/>
              </a:rPr>
              <a:t>system-wide open file table </a:t>
            </a:r>
            <a:r>
              <a:rPr lang="en-US" altLang="en-US" sz="2400" kern="0" dirty="0">
                <a:latin typeface="Calibri Light" panose="020F0302020204030204" pitchFamily="34" charset="0"/>
                <a:cs typeface="Calibri Light" panose="020F0302020204030204" pitchFamily="34" charset="0"/>
              </a:rPr>
              <a:t>if no process to use it any more</a:t>
            </a:r>
          </a:p>
          <a:p>
            <a:pPr lvl="1">
              <a:spcBef>
                <a:spcPts val="0"/>
              </a:spcBef>
              <a:spcAft>
                <a:spcPts val="300"/>
              </a:spcAft>
            </a:pPr>
            <a:r>
              <a:rPr lang="en-US" altLang="en-US" sz="2400" kern="0" dirty="0">
                <a:latin typeface="Calibri Light" panose="020F0302020204030204" pitchFamily="34" charset="0"/>
                <a:cs typeface="Calibri Light" panose="020F0302020204030204" pitchFamily="34" charset="0"/>
              </a:rPr>
              <a:t>Update the </a:t>
            </a:r>
            <a:r>
              <a:rPr lang="en-US" altLang="en-US" sz="2400" kern="0" dirty="0">
                <a:solidFill>
                  <a:srgbClr val="3366FF"/>
                </a:solidFill>
                <a:latin typeface="Calibri Light" panose="020F0302020204030204" pitchFamily="34" charset="0"/>
                <a:cs typeface="Calibri Light" panose="020F0302020204030204" pitchFamily="34" charset="0"/>
              </a:rPr>
              <a:t>per-process table </a:t>
            </a:r>
            <a:r>
              <a:rPr lang="en-US" altLang="zh-CN" sz="2400" dirty="0">
                <a:latin typeface="Calibri Light" panose="020F0302020204030204" pitchFamily="34" charset="0"/>
                <a:cs typeface="Calibri Light" panose="020F0302020204030204" pitchFamily="34" charset="0"/>
              </a:rPr>
              <a:t>by removing a pointer to </a:t>
            </a:r>
            <a:r>
              <a:rPr lang="en-US" altLang="en-US" sz="2400" kern="0" dirty="0">
                <a:latin typeface="Calibri Light" panose="020F0302020204030204" pitchFamily="34" charset="0"/>
                <a:cs typeface="Calibri Light" panose="020F0302020204030204" pitchFamily="34" charset="0"/>
              </a:rPr>
              <a:t>system-wide open file table </a:t>
            </a:r>
          </a:p>
        </p:txBody>
      </p:sp>
    </p:spTree>
    <p:extLst>
      <p:ext uri="{BB962C8B-B14F-4D97-AF65-F5344CB8AC3E}">
        <p14:creationId xmlns:p14="http://schemas.microsoft.com/office/powerpoint/2010/main" val="4017928996"/>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5EB352-FC34-4932-9383-8BF82EB334BB}"/>
              </a:ext>
            </a:extLst>
          </p:cNvPr>
          <p:cNvSpPr>
            <a:spLocks noGrp="1"/>
          </p:cNvSpPr>
          <p:nvPr>
            <p:ph type="title"/>
          </p:nvPr>
        </p:nvSpPr>
        <p:spPr/>
        <p:txBody>
          <a:bodyPr/>
          <a:lstStyle/>
          <a:p>
            <a:r>
              <a:rPr lang="en-US" altLang="zh-CN" dirty="0"/>
              <a:t>Open A File </a:t>
            </a:r>
            <a:endParaRPr lang="zh-CN" altLang="en-US" dirty="0"/>
          </a:p>
        </p:txBody>
      </p:sp>
      <p:graphicFrame>
        <p:nvGraphicFramePr>
          <p:cNvPr id="5" name="表格 5">
            <a:extLst>
              <a:ext uri="{FF2B5EF4-FFF2-40B4-BE49-F238E27FC236}">
                <a16:creationId xmlns:a16="http://schemas.microsoft.com/office/drawing/2014/main" id="{4B7AE088-96D0-42CB-9681-CC388D954906}"/>
              </a:ext>
            </a:extLst>
          </p:cNvPr>
          <p:cNvGraphicFramePr>
            <a:graphicFrameLocks noGrp="1"/>
          </p:cNvGraphicFramePr>
          <p:nvPr/>
        </p:nvGraphicFramePr>
        <p:xfrm>
          <a:off x="3024691" y="2033377"/>
          <a:ext cx="842682" cy="1776377"/>
        </p:xfrm>
        <a:graphic>
          <a:graphicData uri="http://schemas.openxmlformats.org/drawingml/2006/table">
            <a:tbl>
              <a:tblPr firstRow="1" bandRow="1">
                <a:tableStyleId>{5C22544A-7EE6-4342-B048-85BDC9FD1C3A}</a:tableStyleId>
              </a:tblPr>
              <a:tblGrid>
                <a:gridCol w="842682">
                  <a:extLst>
                    <a:ext uri="{9D8B030D-6E8A-4147-A177-3AD203B41FA5}">
                      <a16:colId xmlns:a16="http://schemas.microsoft.com/office/drawing/2014/main" val="1201696750"/>
                    </a:ext>
                  </a:extLst>
                </a:gridCol>
              </a:tblGrid>
              <a:tr h="861848">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82915344"/>
                  </a:ext>
                </a:extLst>
              </a:tr>
              <a:tr h="269200">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4209914435"/>
                  </a:ext>
                </a:extLst>
              </a:tr>
              <a:tr h="548769">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22714373"/>
                  </a:ext>
                </a:extLst>
              </a:tr>
            </a:tbl>
          </a:graphicData>
        </a:graphic>
      </p:graphicFrame>
      <p:graphicFrame>
        <p:nvGraphicFramePr>
          <p:cNvPr id="6" name="表格 5">
            <a:extLst>
              <a:ext uri="{FF2B5EF4-FFF2-40B4-BE49-F238E27FC236}">
                <a16:creationId xmlns:a16="http://schemas.microsoft.com/office/drawing/2014/main" id="{4A594A88-A519-4E7A-8202-6AF28560F24B}"/>
              </a:ext>
            </a:extLst>
          </p:cNvPr>
          <p:cNvGraphicFramePr>
            <a:graphicFrameLocks noGrp="1"/>
          </p:cNvGraphicFramePr>
          <p:nvPr/>
        </p:nvGraphicFramePr>
        <p:xfrm>
          <a:off x="5136777" y="1504578"/>
          <a:ext cx="842682" cy="1630501"/>
        </p:xfrm>
        <a:graphic>
          <a:graphicData uri="http://schemas.openxmlformats.org/drawingml/2006/table">
            <a:tbl>
              <a:tblPr firstRow="1" bandRow="1">
                <a:tableStyleId>{5C22544A-7EE6-4342-B048-85BDC9FD1C3A}</a:tableStyleId>
              </a:tblPr>
              <a:tblGrid>
                <a:gridCol w="842682">
                  <a:extLst>
                    <a:ext uri="{9D8B030D-6E8A-4147-A177-3AD203B41FA5}">
                      <a16:colId xmlns:a16="http://schemas.microsoft.com/office/drawing/2014/main" val="1201696750"/>
                    </a:ext>
                  </a:extLst>
                </a:gridCol>
              </a:tblGrid>
              <a:tr h="600639">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82915344"/>
                  </a:ext>
                </a:extLst>
              </a:tr>
              <a:tr h="268805">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4209914435"/>
                  </a:ext>
                </a:extLst>
              </a:tr>
              <a:tr h="664102">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22714373"/>
                  </a:ext>
                </a:extLst>
              </a:tr>
            </a:tbl>
          </a:graphicData>
        </a:graphic>
      </p:graphicFrame>
      <p:graphicFrame>
        <p:nvGraphicFramePr>
          <p:cNvPr id="7" name="表格 6">
            <a:extLst>
              <a:ext uri="{FF2B5EF4-FFF2-40B4-BE49-F238E27FC236}">
                <a16:creationId xmlns:a16="http://schemas.microsoft.com/office/drawing/2014/main" id="{9A0FE0FC-1B5F-44C8-BB02-ACDFED60CC4E}"/>
              </a:ext>
            </a:extLst>
          </p:cNvPr>
          <p:cNvGraphicFramePr>
            <a:graphicFrameLocks noGrp="1"/>
          </p:cNvGraphicFramePr>
          <p:nvPr/>
        </p:nvGraphicFramePr>
        <p:xfrm>
          <a:off x="3035449" y="4692704"/>
          <a:ext cx="842682" cy="1272969"/>
        </p:xfrm>
        <a:graphic>
          <a:graphicData uri="http://schemas.openxmlformats.org/drawingml/2006/table">
            <a:tbl>
              <a:tblPr firstRow="1" bandRow="1">
                <a:tableStyleId>{5C22544A-7EE6-4342-B048-85BDC9FD1C3A}</a:tableStyleId>
              </a:tblPr>
              <a:tblGrid>
                <a:gridCol w="842682">
                  <a:extLst>
                    <a:ext uri="{9D8B030D-6E8A-4147-A177-3AD203B41FA5}">
                      <a16:colId xmlns:a16="http://schemas.microsoft.com/office/drawing/2014/main" val="1201696750"/>
                    </a:ext>
                  </a:extLst>
                </a:gridCol>
              </a:tblGrid>
              <a:tr h="270458">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82915344"/>
                  </a:ext>
                </a:extLst>
              </a:tr>
              <a:tr h="270458">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4209914435"/>
                  </a:ext>
                </a:extLst>
              </a:tr>
              <a:tr h="541449">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22714373"/>
                  </a:ext>
                </a:extLst>
              </a:tr>
            </a:tbl>
          </a:graphicData>
        </a:graphic>
      </p:graphicFrame>
      <p:sp>
        <p:nvSpPr>
          <p:cNvPr id="8" name="矩形 7">
            <a:extLst>
              <a:ext uri="{FF2B5EF4-FFF2-40B4-BE49-F238E27FC236}">
                <a16:creationId xmlns:a16="http://schemas.microsoft.com/office/drawing/2014/main" id="{CD67B6B7-575C-4378-BB8D-FE63E68B7342}"/>
              </a:ext>
            </a:extLst>
          </p:cNvPr>
          <p:cNvSpPr/>
          <p:nvPr/>
        </p:nvSpPr>
        <p:spPr bwMode="auto">
          <a:xfrm>
            <a:off x="6798833" y="2128522"/>
            <a:ext cx="2065468" cy="1776504"/>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Verdana" charset="0"/>
            </a:endParaRPr>
          </a:p>
        </p:txBody>
      </p:sp>
      <p:sp>
        <p:nvSpPr>
          <p:cNvPr id="9" name="矩形 8">
            <a:extLst>
              <a:ext uri="{FF2B5EF4-FFF2-40B4-BE49-F238E27FC236}">
                <a16:creationId xmlns:a16="http://schemas.microsoft.com/office/drawing/2014/main" id="{FCE216F1-908C-4D7C-92D1-D262E3CC9912}"/>
              </a:ext>
            </a:extLst>
          </p:cNvPr>
          <p:cNvSpPr/>
          <p:nvPr/>
        </p:nvSpPr>
        <p:spPr bwMode="auto">
          <a:xfrm>
            <a:off x="7100047" y="2355925"/>
            <a:ext cx="333487" cy="268941"/>
          </a:xfrm>
          <a:prstGeom prst="rect">
            <a:avLst/>
          </a:prstGeom>
          <a:no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Verdana" charset="0"/>
            </a:endParaRPr>
          </a:p>
        </p:txBody>
      </p:sp>
      <p:sp>
        <p:nvSpPr>
          <p:cNvPr id="10" name="矩形 9">
            <a:extLst>
              <a:ext uri="{FF2B5EF4-FFF2-40B4-BE49-F238E27FC236}">
                <a16:creationId xmlns:a16="http://schemas.microsoft.com/office/drawing/2014/main" id="{6F0875DA-3777-4683-87EC-4F98F959DCD2}"/>
              </a:ext>
            </a:extLst>
          </p:cNvPr>
          <p:cNvSpPr/>
          <p:nvPr/>
        </p:nvSpPr>
        <p:spPr bwMode="auto">
          <a:xfrm>
            <a:off x="7572487" y="2355925"/>
            <a:ext cx="333487" cy="268941"/>
          </a:xfrm>
          <a:prstGeom prst="rect">
            <a:avLst/>
          </a:prstGeom>
          <a:no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Verdana" charset="0"/>
            </a:endParaRPr>
          </a:p>
        </p:txBody>
      </p:sp>
      <p:sp>
        <p:nvSpPr>
          <p:cNvPr id="11" name="矩形 10">
            <a:extLst>
              <a:ext uri="{FF2B5EF4-FFF2-40B4-BE49-F238E27FC236}">
                <a16:creationId xmlns:a16="http://schemas.microsoft.com/office/drawing/2014/main" id="{4F61CB55-3E18-4DF8-AB43-12D50488816C}"/>
              </a:ext>
            </a:extLst>
          </p:cNvPr>
          <p:cNvSpPr/>
          <p:nvPr/>
        </p:nvSpPr>
        <p:spPr bwMode="auto">
          <a:xfrm>
            <a:off x="7100047" y="2711790"/>
            <a:ext cx="333487" cy="268941"/>
          </a:xfrm>
          <a:prstGeom prst="rect">
            <a:avLst/>
          </a:prstGeom>
          <a:solidFill>
            <a:srgbClr val="333399"/>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Verdana" charset="0"/>
            </a:endParaRPr>
          </a:p>
        </p:txBody>
      </p:sp>
      <p:sp>
        <p:nvSpPr>
          <p:cNvPr id="12" name="矩形 11">
            <a:extLst>
              <a:ext uri="{FF2B5EF4-FFF2-40B4-BE49-F238E27FC236}">
                <a16:creationId xmlns:a16="http://schemas.microsoft.com/office/drawing/2014/main" id="{85E465DC-32C9-4762-9757-5163C010AEFC}"/>
              </a:ext>
            </a:extLst>
          </p:cNvPr>
          <p:cNvSpPr/>
          <p:nvPr/>
        </p:nvSpPr>
        <p:spPr bwMode="auto">
          <a:xfrm>
            <a:off x="7594899" y="2714446"/>
            <a:ext cx="333487" cy="268941"/>
          </a:xfrm>
          <a:prstGeom prst="rect">
            <a:avLst/>
          </a:prstGeom>
          <a:no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Verdana" charset="0"/>
            </a:endParaRPr>
          </a:p>
        </p:txBody>
      </p:sp>
      <p:sp>
        <p:nvSpPr>
          <p:cNvPr id="13" name="矩形 12">
            <a:extLst>
              <a:ext uri="{FF2B5EF4-FFF2-40B4-BE49-F238E27FC236}">
                <a16:creationId xmlns:a16="http://schemas.microsoft.com/office/drawing/2014/main" id="{0733EAF6-AF91-4FBB-B9A2-686923448F50}"/>
              </a:ext>
            </a:extLst>
          </p:cNvPr>
          <p:cNvSpPr/>
          <p:nvPr/>
        </p:nvSpPr>
        <p:spPr bwMode="auto">
          <a:xfrm>
            <a:off x="7100046" y="3404894"/>
            <a:ext cx="333487" cy="268941"/>
          </a:xfrm>
          <a:prstGeom prst="rect">
            <a:avLst/>
          </a:prstGeom>
          <a:solidFill>
            <a:srgbClr val="333399"/>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Verdana" charset="0"/>
            </a:endParaRPr>
          </a:p>
        </p:txBody>
      </p:sp>
      <p:sp>
        <p:nvSpPr>
          <p:cNvPr id="14" name="矩形 13">
            <a:extLst>
              <a:ext uri="{FF2B5EF4-FFF2-40B4-BE49-F238E27FC236}">
                <a16:creationId xmlns:a16="http://schemas.microsoft.com/office/drawing/2014/main" id="{62624124-2B73-4AB4-AC29-38E098C9FFD5}"/>
              </a:ext>
            </a:extLst>
          </p:cNvPr>
          <p:cNvSpPr/>
          <p:nvPr/>
        </p:nvSpPr>
        <p:spPr bwMode="auto">
          <a:xfrm>
            <a:off x="427752" y="2303097"/>
            <a:ext cx="1697016" cy="1212062"/>
          </a:xfrm>
          <a:prstGeom prst="rect">
            <a:avLst/>
          </a:prstGeom>
          <a:solidFill>
            <a:schemeClr val="accent2">
              <a:lumMod val="40000"/>
              <a:lumOff val="6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altLang="zh-CN"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User space</a:t>
            </a:r>
          </a:p>
          <a:p>
            <a:pPr marL="0" marR="0" indent="0" algn="ctr" defTabSz="914400" rtl="0" eaLnBrk="0" fontAlgn="base" latinLnBrk="0" hangingPunct="0">
              <a:lnSpc>
                <a:spcPct val="100000"/>
              </a:lnSpc>
              <a:spcBef>
                <a:spcPct val="0"/>
              </a:spcBef>
              <a:spcAft>
                <a:spcPct val="0"/>
              </a:spcAft>
              <a:buClrTx/>
              <a:buSzTx/>
              <a:buFontTx/>
              <a:buNone/>
              <a:tabLst/>
            </a:pPr>
            <a:r>
              <a:rPr lang="en-US" altLang="zh-CN" dirty="0">
                <a:latin typeface="Calibri Light" panose="020F0302020204030204" pitchFamily="34" charset="0"/>
                <a:cs typeface="Calibri Light" panose="020F0302020204030204" pitchFamily="34" charset="0"/>
              </a:rPr>
              <a:t>open</a:t>
            </a:r>
            <a:r>
              <a:rPr lang="zh-CN" altLang="en-US" dirty="0">
                <a:latin typeface="Calibri Light" panose="020F0302020204030204" pitchFamily="34" charset="0"/>
                <a:cs typeface="Calibri Light" panose="020F0302020204030204" pitchFamily="34" charset="0"/>
              </a:rPr>
              <a:t>（</a:t>
            </a:r>
            <a:r>
              <a:rPr lang="en-US" altLang="zh-CN" dirty="0">
                <a:latin typeface="Calibri Light" panose="020F0302020204030204" pitchFamily="34" charset="0"/>
                <a:cs typeface="Calibri Light" panose="020F0302020204030204" pitchFamily="34" charset="0"/>
              </a:rPr>
              <a:t>filename</a:t>
            </a:r>
            <a:r>
              <a:rPr lang="zh-CN" altLang="en-US" dirty="0">
                <a:latin typeface="Calibri Light" panose="020F0302020204030204" pitchFamily="34" charset="0"/>
                <a:cs typeface="Calibri Light" panose="020F0302020204030204" pitchFamily="34" charset="0"/>
              </a:rPr>
              <a:t>）</a:t>
            </a:r>
            <a:endParaRPr kumimoji="0" lang="zh-CN" altLang="en-US"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endParaRPr>
          </a:p>
        </p:txBody>
      </p:sp>
      <p:cxnSp>
        <p:nvCxnSpPr>
          <p:cNvPr id="16" name="直接箭头连接符 15">
            <a:extLst>
              <a:ext uri="{FF2B5EF4-FFF2-40B4-BE49-F238E27FC236}">
                <a16:creationId xmlns:a16="http://schemas.microsoft.com/office/drawing/2014/main" id="{2C3B3EA1-630F-469C-AA4C-AA968E42643C}"/>
              </a:ext>
            </a:extLst>
          </p:cNvPr>
          <p:cNvCxnSpPr>
            <a:cxnSpLocks/>
            <a:stCxn id="14" idx="3"/>
            <a:endCxn id="5" idx="1"/>
          </p:cNvCxnSpPr>
          <p:nvPr/>
        </p:nvCxnSpPr>
        <p:spPr bwMode="auto">
          <a:xfrm>
            <a:off x="2124768" y="2909128"/>
            <a:ext cx="899923" cy="12437"/>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17" name="文本框 16">
            <a:extLst>
              <a:ext uri="{FF2B5EF4-FFF2-40B4-BE49-F238E27FC236}">
                <a16:creationId xmlns:a16="http://schemas.microsoft.com/office/drawing/2014/main" id="{97D026D3-E707-4887-B7E7-E8A84FF152F6}"/>
              </a:ext>
            </a:extLst>
          </p:cNvPr>
          <p:cNvSpPr txBox="1"/>
          <p:nvPr/>
        </p:nvSpPr>
        <p:spPr>
          <a:xfrm>
            <a:off x="2286133" y="2626620"/>
            <a:ext cx="736292" cy="307777"/>
          </a:xfrm>
          <a:prstGeom prst="rect">
            <a:avLst/>
          </a:prstGeom>
          <a:noFill/>
        </p:spPr>
        <p:txBody>
          <a:bodyPr wrap="square" rtlCol="0">
            <a:spAutoFit/>
          </a:bodyPr>
          <a:lstStyle/>
          <a:p>
            <a:r>
              <a:rPr lang="en-US" altLang="zh-CN" sz="1400" dirty="0">
                <a:solidFill>
                  <a:srgbClr val="7030A0"/>
                </a:solidFill>
                <a:latin typeface="Calibri Light" panose="020F0302020204030204" pitchFamily="34" charset="0"/>
                <a:cs typeface="Calibri Light" panose="020F0302020204030204" pitchFamily="34" charset="0"/>
              </a:rPr>
              <a:t>Search</a:t>
            </a:r>
            <a:endParaRPr lang="zh-CN" altLang="en-US" sz="1400" dirty="0">
              <a:solidFill>
                <a:srgbClr val="7030A0"/>
              </a:solidFill>
              <a:latin typeface="Calibri Light" panose="020F0302020204030204" pitchFamily="34" charset="0"/>
              <a:cs typeface="Calibri Light" panose="020F0302020204030204" pitchFamily="34" charset="0"/>
            </a:endParaRPr>
          </a:p>
        </p:txBody>
      </p:sp>
      <p:cxnSp>
        <p:nvCxnSpPr>
          <p:cNvPr id="20" name="直接箭头连接符 19">
            <a:extLst>
              <a:ext uri="{FF2B5EF4-FFF2-40B4-BE49-F238E27FC236}">
                <a16:creationId xmlns:a16="http://schemas.microsoft.com/office/drawing/2014/main" id="{63D9CA0D-82E3-4779-8B22-912F201C46BF}"/>
              </a:ext>
            </a:extLst>
          </p:cNvPr>
          <p:cNvCxnSpPr>
            <a:cxnSpLocks/>
            <a:endCxn id="6" idx="1"/>
          </p:cNvCxnSpPr>
          <p:nvPr/>
        </p:nvCxnSpPr>
        <p:spPr bwMode="auto">
          <a:xfrm flipV="1">
            <a:off x="3878131" y="2319828"/>
            <a:ext cx="1258646" cy="274417"/>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22" name="文本框 21">
            <a:extLst>
              <a:ext uri="{FF2B5EF4-FFF2-40B4-BE49-F238E27FC236}">
                <a16:creationId xmlns:a16="http://schemas.microsoft.com/office/drawing/2014/main" id="{BF498C5B-55D0-4451-A867-D414833C870B}"/>
              </a:ext>
            </a:extLst>
          </p:cNvPr>
          <p:cNvSpPr txBox="1"/>
          <p:nvPr/>
        </p:nvSpPr>
        <p:spPr>
          <a:xfrm rot="20841456">
            <a:off x="3846297" y="2109796"/>
            <a:ext cx="1309974" cy="307777"/>
          </a:xfrm>
          <a:prstGeom prst="rect">
            <a:avLst/>
          </a:prstGeom>
          <a:noFill/>
        </p:spPr>
        <p:txBody>
          <a:bodyPr wrap="none" rtlCol="0">
            <a:spAutoFit/>
          </a:bodyPr>
          <a:lstStyle/>
          <a:p>
            <a:r>
              <a:rPr lang="en-US" altLang="zh-CN" sz="1400" dirty="0">
                <a:solidFill>
                  <a:srgbClr val="7030A0"/>
                </a:solidFill>
                <a:latin typeface="Calibri Light" panose="020F0302020204030204" pitchFamily="34" charset="0"/>
                <a:cs typeface="Calibri Light" panose="020F0302020204030204" pitchFamily="34" charset="0"/>
              </a:rPr>
              <a:t>File not opened</a:t>
            </a:r>
            <a:endParaRPr lang="zh-CN" altLang="en-US" sz="1400" dirty="0">
              <a:solidFill>
                <a:srgbClr val="7030A0"/>
              </a:solidFill>
              <a:latin typeface="Calibri Light" panose="020F0302020204030204" pitchFamily="34" charset="0"/>
              <a:cs typeface="Calibri Light" panose="020F0302020204030204" pitchFamily="34" charset="0"/>
            </a:endParaRPr>
          </a:p>
        </p:txBody>
      </p:sp>
      <p:sp>
        <p:nvSpPr>
          <p:cNvPr id="24" name="文本框 23">
            <a:extLst>
              <a:ext uri="{FF2B5EF4-FFF2-40B4-BE49-F238E27FC236}">
                <a16:creationId xmlns:a16="http://schemas.microsoft.com/office/drawing/2014/main" id="{BEC98072-AB4B-42AF-9DEA-86FCD2AD79C6}"/>
              </a:ext>
            </a:extLst>
          </p:cNvPr>
          <p:cNvSpPr txBox="1"/>
          <p:nvPr/>
        </p:nvSpPr>
        <p:spPr>
          <a:xfrm>
            <a:off x="2622782" y="1433576"/>
            <a:ext cx="1640989" cy="646331"/>
          </a:xfrm>
          <a:prstGeom prst="rect">
            <a:avLst/>
          </a:prstGeom>
          <a:noFill/>
        </p:spPr>
        <p:txBody>
          <a:bodyPr wrap="square">
            <a:spAutoFit/>
          </a:bodyPr>
          <a:lstStyle/>
          <a:p>
            <a:pPr algn="ctr"/>
            <a:r>
              <a:rPr lang="en-US" altLang="zh-CN" dirty="0">
                <a:latin typeface="Calibri" panose="020F0502020204030204" pitchFamily="34" charset="0"/>
                <a:cs typeface="Calibri" panose="020F0502020204030204" pitchFamily="34" charset="0"/>
              </a:rPr>
              <a:t>system-wide </a:t>
            </a:r>
          </a:p>
          <a:p>
            <a:pPr algn="ctr"/>
            <a:r>
              <a:rPr lang="en-US" altLang="zh-CN" dirty="0">
                <a:latin typeface="Calibri" panose="020F0502020204030204" pitchFamily="34" charset="0"/>
                <a:cs typeface="Calibri" panose="020F0502020204030204" pitchFamily="34" charset="0"/>
              </a:rPr>
              <a:t>open-file table </a:t>
            </a:r>
            <a:endParaRPr lang="zh-CN" altLang="en-US" dirty="0"/>
          </a:p>
        </p:txBody>
      </p:sp>
      <p:sp>
        <p:nvSpPr>
          <p:cNvPr id="26" name="文本框 25">
            <a:extLst>
              <a:ext uri="{FF2B5EF4-FFF2-40B4-BE49-F238E27FC236}">
                <a16:creationId xmlns:a16="http://schemas.microsoft.com/office/drawing/2014/main" id="{53F16BDC-0FB0-46AA-80B4-59C53B3B7161}"/>
              </a:ext>
            </a:extLst>
          </p:cNvPr>
          <p:cNvSpPr txBox="1"/>
          <p:nvPr/>
        </p:nvSpPr>
        <p:spPr>
          <a:xfrm>
            <a:off x="4423263" y="859615"/>
            <a:ext cx="1994648" cy="646331"/>
          </a:xfrm>
          <a:prstGeom prst="rect">
            <a:avLst/>
          </a:prstGeom>
          <a:noFill/>
        </p:spPr>
        <p:txBody>
          <a:bodyPr wrap="square">
            <a:spAutoFit/>
          </a:bodyPr>
          <a:lstStyle/>
          <a:p>
            <a:pPr algn="ctr"/>
            <a:r>
              <a:rPr lang="en-US" altLang="zh-CN" dirty="0">
                <a:latin typeface="Calibri" panose="020F0502020204030204" pitchFamily="34" charset="0"/>
                <a:cs typeface="Calibri" panose="020F0502020204030204" pitchFamily="34" charset="0"/>
              </a:rPr>
              <a:t>(cached) </a:t>
            </a:r>
          </a:p>
          <a:p>
            <a:pPr algn="ctr"/>
            <a:r>
              <a:rPr lang="en-US" altLang="zh-CN" dirty="0">
                <a:latin typeface="Calibri" panose="020F0502020204030204" pitchFamily="34" charset="0"/>
                <a:cs typeface="Calibri" panose="020F0502020204030204" pitchFamily="34" charset="0"/>
              </a:rPr>
              <a:t>directory structure </a:t>
            </a:r>
            <a:endParaRPr lang="zh-CN" altLang="en-US" dirty="0"/>
          </a:p>
        </p:txBody>
      </p:sp>
      <p:cxnSp>
        <p:nvCxnSpPr>
          <p:cNvPr id="33" name="连接符: 肘形 32">
            <a:extLst>
              <a:ext uri="{FF2B5EF4-FFF2-40B4-BE49-F238E27FC236}">
                <a16:creationId xmlns:a16="http://schemas.microsoft.com/office/drawing/2014/main" id="{28F67CB4-DE5E-4D44-A6B1-272A6762E158}"/>
              </a:ext>
            </a:extLst>
          </p:cNvPr>
          <p:cNvCxnSpPr>
            <a:cxnSpLocks/>
          </p:cNvCxnSpPr>
          <p:nvPr/>
        </p:nvCxnSpPr>
        <p:spPr bwMode="auto">
          <a:xfrm rot="10800000">
            <a:off x="5979459" y="2233765"/>
            <a:ext cx="1120588" cy="526433"/>
          </a:xfrm>
          <a:prstGeom prst="bentConnector3">
            <a:avLst>
              <a:gd name="adj1" fmla="val 50000"/>
            </a:avLst>
          </a:prstGeom>
          <a:solidFill>
            <a:schemeClr val="accent1"/>
          </a:solidFill>
          <a:ln w="9525" cap="flat" cmpd="sng" algn="ctr">
            <a:solidFill>
              <a:schemeClr val="tx1"/>
            </a:solidFill>
            <a:prstDash val="solid"/>
            <a:round/>
            <a:headEnd type="none" w="med" len="med"/>
            <a:tailEnd type="triangle"/>
          </a:ln>
          <a:effectLst/>
        </p:spPr>
      </p:cxnSp>
      <p:sp>
        <p:nvSpPr>
          <p:cNvPr id="35" name="文本框 34">
            <a:extLst>
              <a:ext uri="{FF2B5EF4-FFF2-40B4-BE49-F238E27FC236}">
                <a16:creationId xmlns:a16="http://schemas.microsoft.com/office/drawing/2014/main" id="{AC374F4C-8C60-4CF4-9412-95FD9ED72A1D}"/>
              </a:ext>
            </a:extLst>
          </p:cNvPr>
          <p:cNvSpPr txBox="1"/>
          <p:nvPr/>
        </p:nvSpPr>
        <p:spPr>
          <a:xfrm>
            <a:off x="6790573" y="2066944"/>
            <a:ext cx="1942137" cy="338554"/>
          </a:xfrm>
          <a:prstGeom prst="rect">
            <a:avLst/>
          </a:prstGeom>
          <a:noFill/>
        </p:spPr>
        <p:txBody>
          <a:bodyPr wrap="square">
            <a:spAutoFit/>
          </a:bodyPr>
          <a:lstStyle/>
          <a:p>
            <a:r>
              <a:rPr lang="en-US" altLang="zh-CN" sz="1600" dirty="0">
                <a:latin typeface="Calibri" panose="020F0502020204030204" pitchFamily="34" charset="0"/>
                <a:cs typeface="Calibri" panose="020F0502020204030204" pitchFamily="34" charset="0"/>
              </a:rPr>
              <a:t>directory structure </a:t>
            </a:r>
            <a:endParaRPr lang="zh-CN" altLang="en-US" sz="1600" dirty="0"/>
          </a:p>
        </p:txBody>
      </p:sp>
      <p:cxnSp>
        <p:nvCxnSpPr>
          <p:cNvPr id="39" name="连接符: 肘形 38">
            <a:extLst>
              <a:ext uri="{FF2B5EF4-FFF2-40B4-BE49-F238E27FC236}">
                <a16:creationId xmlns:a16="http://schemas.microsoft.com/office/drawing/2014/main" id="{DC183009-B21B-409F-8BC3-665083D07F9F}"/>
              </a:ext>
            </a:extLst>
          </p:cNvPr>
          <p:cNvCxnSpPr>
            <a:cxnSpLocks/>
          </p:cNvCxnSpPr>
          <p:nvPr/>
        </p:nvCxnSpPr>
        <p:spPr bwMode="auto">
          <a:xfrm rot="10800000">
            <a:off x="3867373" y="3008275"/>
            <a:ext cx="3232677" cy="660733"/>
          </a:xfrm>
          <a:prstGeom prst="bentConnector3">
            <a:avLst>
              <a:gd name="adj1" fmla="val 80948"/>
            </a:avLst>
          </a:prstGeom>
          <a:solidFill>
            <a:schemeClr val="accent1"/>
          </a:solidFill>
          <a:ln w="9525" cap="flat" cmpd="sng" algn="ctr">
            <a:solidFill>
              <a:schemeClr val="tx1"/>
            </a:solidFill>
            <a:prstDash val="solid"/>
            <a:round/>
            <a:headEnd type="none" w="med" len="med"/>
            <a:tailEnd type="triangle"/>
          </a:ln>
          <a:effectLst/>
        </p:spPr>
      </p:cxnSp>
      <p:sp>
        <p:nvSpPr>
          <p:cNvPr id="43" name="文本框 42">
            <a:extLst>
              <a:ext uri="{FF2B5EF4-FFF2-40B4-BE49-F238E27FC236}">
                <a16:creationId xmlns:a16="http://schemas.microsoft.com/office/drawing/2014/main" id="{F407D14D-DD76-4E9F-9E43-87D7AE304C95}"/>
              </a:ext>
            </a:extLst>
          </p:cNvPr>
          <p:cNvSpPr txBox="1"/>
          <p:nvPr/>
        </p:nvSpPr>
        <p:spPr>
          <a:xfrm>
            <a:off x="5109499" y="3621763"/>
            <a:ext cx="959109" cy="338554"/>
          </a:xfrm>
          <a:prstGeom prst="rect">
            <a:avLst/>
          </a:prstGeom>
          <a:noFill/>
        </p:spPr>
        <p:txBody>
          <a:bodyPr wrap="none" rtlCol="0">
            <a:spAutoFit/>
          </a:bodyPr>
          <a:lstStyle/>
          <a:p>
            <a:r>
              <a:rPr lang="en-US" altLang="zh-CN" sz="1600" dirty="0">
                <a:solidFill>
                  <a:srgbClr val="7030A0"/>
                </a:solidFill>
                <a:latin typeface="Calibri Light" panose="020F0302020204030204" pitchFamily="34" charset="0"/>
                <a:cs typeface="Calibri Light" panose="020F0302020204030204" pitchFamily="34" charset="0"/>
              </a:rPr>
              <a:t>Copy FCB</a:t>
            </a:r>
            <a:endParaRPr lang="zh-CN" altLang="en-US" sz="1600" dirty="0">
              <a:solidFill>
                <a:srgbClr val="7030A0"/>
              </a:solidFill>
              <a:latin typeface="Calibri Light" panose="020F0302020204030204" pitchFamily="34" charset="0"/>
              <a:cs typeface="Calibri Light" panose="020F0302020204030204" pitchFamily="34" charset="0"/>
            </a:endParaRPr>
          </a:p>
        </p:txBody>
      </p:sp>
      <p:sp>
        <p:nvSpPr>
          <p:cNvPr id="52" name="文本框 51">
            <a:extLst>
              <a:ext uri="{FF2B5EF4-FFF2-40B4-BE49-F238E27FC236}">
                <a16:creationId xmlns:a16="http://schemas.microsoft.com/office/drawing/2014/main" id="{3BF8319F-08BE-49D9-8CD6-3926829A0433}"/>
              </a:ext>
            </a:extLst>
          </p:cNvPr>
          <p:cNvSpPr txBox="1"/>
          <p:nvPr/>
        </p:nvSpPr>
        <p:spPr>
          <a:xfrm>
            <a:off x="2730535" y="5915987"/>
            <a:ext cx="1409195" cy="584775"/>
          </a:xfrm>
          <a:prstGeom prst="rect">
            <a:avLst/>
          </a:prstGeom>
          <a:noFill/>
        </p:spPr>
        <p:txBody>
          <a:bodyPr wrap="square">
            <a:spAutoFit/>
          </a:bodyPr>
          <a:lstStyle/>
          <a:p>
            <a:pPr algn="ctr"/>
            <a:r>
              <a:rPr lang="en-US" altLang="zh-CN" sz="1600" dirty="0">
                <a:latin typeface="Calibri" panose="020F0502020204030204" pitchFamily="34" charset="0"/>
                <a:cs typeface="Calibri" panose="020F0502020204030204" pitchFamily="34" charset="0"/>
              </a:rPr>
              <a:t>per-process </a:t>
            </a:r>
          </a:p>
          <a:p>
            <a:pPr algn="ctr"/>
            <a:r>
              <a:rPr lang="en-US" altLang="zh-CN" sz="1600" dirty="0">
                <a:latin typeface="Calibri" panose="020F0502020204030204" pitchFamily="34" charset="0"/>
                <a:cs typeface="Calibri" panose="020F0502020204030204" pitchFamily="34" charset="0"/>
              </a:rPr>
              <a:t>open-file table </a:t>
            </a:r>
            <a:endParaRPr lang="zh-CN" altLang="en-US" sz="1600" dirty="0"/>
          </a:p>
        </p:txBody>
      </p:sp>
      <p:cxnSp>
        <p:nvCxnSpPr>
          <p:cNvPr id="61" name="直接箭头连接符 60">
            <a:extLst>
              <a:ext uri="{FF2B5EF4-FFF2-40B4-BE49-F238E27FC236}">
                <a16:creationId xmlns:a16="http://schemas.microsoft.com/office/drawing/2014/main" id="{76D06CF2-4188-44F2-B460-BDED71CFB904}"/>
              </a:ext>
            </a:extLst>
          </p:cNvPr>
          <p:cNvCxnSpPr>
            <a:cxnSpLocks/>
            <a:stCxn id="5" idx="2"/>
            <a:endCxn id="7" idx="0"/>
          </p:cNvCxnSpPr>
          <p:nvPr/>
        </p:nvCxnSpPr>
        <p:spPr bwMode="auto">
          <a:xfrm>
            <a:off x="3446032" y="3809754"/>
            <a:ext cx="10758" cy="88295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64" name="文本框 63">
            <a:extLst>
              <a:ext uri="{FF2B5EF4-FFF2-40B4-BE49-F238E27FC236}">
                <a16:creationId xmlns:a16="http://schemas.microsoft.com/office/drawing/2014/main" id="{19A1B8F8-5B73-4A9C-81A0-9C0A9C62C619}"/>
              </a:ext>
            </a:extLst>
          </p:cNvPr>
          <p:cNvSpPr txBox="1"/>
          <p:nvPr/>
        </p:nvSpPr>
        <p:spPr>
          <a:xfrm>
            <a:off x="2459860" y="4054769"/>
            <a:ext cx="1024639" cy="307777"/>
          </a:xfrm>
          <a:prstGeom prst="rect">
            <a:avLst/>
          </a:prstGeom>
          <a:noFill/>
        </p:spPr>
        <p:txBody>
          <a:bodyPr wrap="none" rtlCol="0">
            <a:spAutoFit/>
          </a:bodyPr>
          <a:lstStyle/>
          <a:p>
            <a:r>
              <a:rPr lang="en-US" altLang="zh-CN" sz="1400" dirty="0">
                <a:solidFill>
                  <a:srgbClr val="7030A0"/>
                </a:solidFill>
                <a:latin typeface="Calibri Light" panose="020F0302020204030204" pitchFamily="34" charset="0"/>
                <a:cs typeface="Calibri Light" panose="020F0302020204030204" pitchFamily="34" charset="0"/>
              </a:rPr>
              <a:t>File opened</a:t>
            </a:r>
            <a:endParaRPr lang="zh-CN" altLang="en-US" sz="1400" dirty="0">
              <a:solidFill>
                <a:srgbClr val="7030A0"/>
              </a:solidFill>
              <a:latin typeface="Calibri Light" panose="020F0302020204030204" pitchFamily="34" charset="0"/>
              <a:cs typeface="Calibri Light" panose="020F0302020204030204" pitchFamily="34" charset="0"/>
            </a:endParaRPr>
          </a:p>
        </p:txBody>
      </p:sp>
      <p:cxnSp>
        <p:nvCxnSpPr>
          <p:cNvPr id="65" name="连接符: 肘形 64">
            <a:extLst>
              <a:ext uri="{FF2B5EF4-FFF2-40B4-BE49-F238E27FC236}">
                <a16:creationId xmlns:a16="http://schemas.microsoft.com/office/drawing/2014/main" id="{AF460E99-DA40-4D5F-B9A6-2586417E1931}"/>
              </a:ext>
            </a:extLst>
          </p:cNvPr>
          <p:cNvCxnSpPr>
            <a:cxnSpLocks/>
          </p:cNvCxnSpPr>
          <p:nvPr/>
        </p:nvCxnSpPr>
        <p:spPr bwMode="auto">
          <a:xfrm flipH="1" flipV="1">
            <a:off x="3856616" y="3210189"/>
            <a:ext cx="10758" cy="2407623"/>
          </a:xfrm>
          <a:prstGeom prst="bentConnector3">
            <a:avLst>
              <a:gd name="adj1" fmla="val -2124930"/>
            </a:avLst>
          </a:prstGeom>
          <a:solidFill>
            <a:schemeClr val="accent1"/>
          </a:solidFill>
          <a:ln w="9525" cap="flat" cmpd="sng" algn="ctr">
            <a:solidFill>
              <a:schemeClr val="tx1"/>
            </a:solidFill>
            <a:prstDash val="solid"/>
            <a:round/>
            <a:headEnd type="none" w="med" len="med"/>
            <a:tailEnd type="triangle"/>
          </a:ln>
          <a:effectLst/>
        </p:spPr>
      </p:cxnSp>
      <p:sp>
        <p:nvSpPr>
          <p:cNvPr id="68" name="文本框 67">
            <a:extLst>
              <a:ext uri="{FF2B5EF4-FFF2-40B4-BE49-F238E27FC236}">
                <a16:creationId xmlns:a16="http://schemas.microsoft.com/office/drawing/2014/main" id="{9E65A962-0E9D-4F61-822E-1FB8EB75FEBA}"/>
              </a:ext>
            </a:extLst>
          </p:cNvPr>
          <p:cNvSpPr txBox="1"/>
          <p:nvPr/>
        </p:nvSpPr>
        <p:spPr>
          <a:xfrm>
            <a:off x="4037703" y="4009350"/>
            <a:ext cx="2322321" cy="738664"/>
          </a:xfrm>
          <a:prstGeom prst="rect">
            <a:avLst/>
          </a:prstGeom>
          <a:noFill/>
        </p:spPr>
        <p:txBody>
          <a:bodyPr wrap="square" rtlCol="0">
            <a:spAutoFit/>
          </a:bodyPr>
          <a:lstStyle/>
          <a:p>
            <a:r>
              <a:rPr lang="en-US" altLang="zh-CN" sz="1400" dirty="0">
                <a:solidFill>
                  <a:srgbClr val="7030A0"/>
                </a:solidFill>
                <a:latin typeface="Calibri Light" panose="020F0302020204030204" pitchFamily="34" charset="0"/>
                <a:cs typeface="Calibri Light" panose="020F0302020204030204" pitchFamily="34" charset="0"/>
              </a:rPr>
              <a:t>Create an entry pointing to the entry to system-wide open-file table</a:t>
            </a:r>
            <a:endParaRPr lang="zh-CN" altLang="en-US" sz="1400" dirty="0">
              <a:solidFill>
                <a:srgbClr val="7030A0"/>
              </a:solidFill>
              <a:latin typeface="Calibri Light" panose="020F0302020204030204" pitchFamily="34" charset="0"/>
              <a:cs typeface="Calibri Light" panose="020F0302020204030204" pitchFamily="34" charset="0"/>
            </a:endParaRPr>
          </a:p>
        </p:txBody>
      </p:sp>
      <p:sp>
        <p:nvSpPr>
          <p:cNvPr id="71" name="文本框 70">
            <a:extLst>
              <a:ext uri="{FF2B5EF4-FFF2-40B4-BE49-F238E27FC236}">
                <a16:creationId xmlns:a16="http://schemas.microsoft.com/office/drawing/2014/main" id="{939BC49D-1162-46EE-B0CF-0598D171859A}"/>
              </a:ext>
            </a:extLst>
          </p:cNvPr>
          <p:cNvSpPr txBox="1"/>
          <p:nvPr/>
        </p:nvSpPr>
        <p:spPr>
          <a:xfrm>
            <a:off x="6010917" y="1920570"/>
            <a:ext cx="865117" cy="369332"/>
          </a:xfrm>
          <a:prstGeom prst="rect">
            <a:avLst/>
          </a:prstGeom>
          <a:noFill/>
        </p:spPr>
        <p:txBody>
          <a:bodyPr wrap="square">
            <a:spAutoFit/>
          </a:bodyPr>
          <a:lstStyle/>
          <a:p>
            <a:r>
              <a:rPr lang="en-US" altLang="zh-CN" dirty="0">
                <a:latin typeface="Calibri" panose="020F0502020204030204" pitchFamily="34" charset="0"/>
                <a:cs typeface="Calibri" panose="020F0502020204030204" pitchFamily="34" charset="0"/>
              </a:rPr>
              <a:t>cached</a:t>
            </a:r>
          </a:p>
        </p:txBody>
      </p:sp>
      <p:cxnSp>
        <p:nvCxnSpPr>
          <p:cNvPr id="73" name="连接符: 肘形 72">
            <a:extLst>
              <a:ext uri="{FF2B5EF4-FFF2-40B4-BE49-F238E27FC236}">
                <a16:creationId xmlns:a16="http://schemas.microsoft.com/office/drawing/2014/main" id="{1CF0E494-257F-4EBB-BCF6-C02F77F2F49F}"/>
              </a:ext>
            </a:extLst>
          </p:cNvPr>
          <p:cNvCxnSpPr/>
          <p:nvPr/>
        </p:nvCxnSpPr>
        <p:spPr bwMode="auto">
          <a:xfrm>
            <a:off x="5993446" y="2867339"/>
            <a:ext cx="1106600" cy="647820"/>
          </a:xfrm>
          <a:prstGeom prst="bentConnector3">
            <a:avLst/>
          </a:prstGeom>
          <a:solidFill>
            <a:schemeClr val="accent1"/>
          </a:solidFill>
          <a:ln w="9525" cap="flat" cmpd="sng" algn="ctr">
            <a:solidFill>
              <a:schemeClr val="tx1"/>
            </a:solidFill>
            <a:prstDash val="solid"/>
            <a:round/>
            <a:headEnd type="none" w="med" len="med"/>
            <a:tailEnd type="triangle"/>
          </a:ln>
          <a:effectLst/>
        </p:spPr>
      </p:cxnSp>
      <p:sp>
        <p:nvSpPr>
          <p:cNvPr id="74" name="文本框 73">
            <a:extLst>
              <a:ext uri="{FF2B5EF4-FFF2-40B4-BE49-F238E27FC236}">
                <a16:creationId xmlns:a16="http://schemas.microsoft.com/office/drawing/2014/main" id="{A08D63E1-7D2F-42EC-9EFA-D56051E5EF9F}"/>
              </a:ext>
            </a:extLst>
          </p:cNvPr>
          <p:cNvSpPr txBox="1"/>
          <p:nvPr/>
        </p:nvSpPr>
        <p:spPr>
          <a:xfrm>
            <a:off x="5943393" y="2910012"/>
            <a:ext cx="704875" cy="523220"/>
          </a:xfrm>
          <a:prstGeom prst="rect">
            <a:avLst/>
          </a:prstGeom>
          <a:noFill/>
        </p:spPr>
        <p:txBody>
          <a:bodyPr wrap="square" rtlCol="0">
            <a:spAutoFit/>
          </a:bodyPr>
          <a:lstStyle/>
          <a:p>
            <a:r>
              <a:rPr lang="en-US" altLang="zh-CN" sz="1400" dirty="0">
                <a:solidFill>
                  <a:srgbClr val="7030A0"/>
                </a:solidFill>
                <a:latin typeface="Calibri Light" panose="020F0302020204030204" pitchFamily="34" charset="0"/>
                <a:cs typeface="Calibri Light" panose="020F0302020204030204" pitchFamily="34" charset="0"/>
              </a:rPr>
              <a:t>File found</a:t>
            </a:r>
            <a:endParaRPr lang="zh-CN" altLang="en-US" sz="1400" dirty="0">
              <a:solidFill>
                <a:srgbClr val="7030A0"/>
              </a:solidFill>
              <a:latin typeface="Calibri Light" panose="020F0302020204030204" pitchFamily="34" charset="0"/>
              <a:cs typeface="Calibri Light" panose="020F0302020204030204" pitchFamily="34" charset="0"/>
            </a:endParaRPr>
          </a:p>
        </p:txBody>
      </p:sp>
      <p:sp>
        <p:nvSpPr>
          <p:cNvPr id="75" name="文本框 74">
            <a:extLst>
              <a:ext uri="{FF2B5EF4-FFF2-40B4-BE49-F238E27FC236}">
                <a16:creationId xmlns:a16="http://schemas.microsoft.com/office/drawing/2014/main" id="{DACA88D5-F303-4C6E-B7CD-EB2EC1F77705}"/>
              </a:ext>
            </a:extLst>
          </p:cNvPr>
          <p:cNvSpPr txBox="1"/>
          <p:nvPr/>
        </p:nvSpPr>
        <p:spPr>
          <a:xfrm>
            <a:off x="6798833" y="3617897"/>
            <a:ext cx="1942137" cy="338554"/>
          </a:xfrm>
          <a:prstGeom prst="rect">
            <a:avLst/>
          </a:prstGeom>
          <a:noFill/>
        </p:spPr>
        <p:txBody>
          <a:bodyPr wrap="square">
            <a:spAutoFit/>
          </a:bodyPr>
          <a:lstStyle/>
          <a:p>
            <a:r>
              <a:rPr lang="en-US" altLang="zh-CN" sz="1600" dirty="0">
                <a:latin typeface="Calibri" panose="020F0502020204030204" pitchFamily="34" charset="0"/>
                <a:cs typeface="Calibri" panose="020F0502020204030204" pitchFamily="34" charset="0"/>
              </a:rPr>
              <a:t>file control block</a:t>
            </a:r>
            <a:endParaRPr lang="zh-CN" altLang="en-US" sz="1600" dirty="0"/>
          </a:p>
        </p:txBody>
      </p:sp>
      <p:sp>
        <p:nvSpPr>
          <p:cNvPr id="88" name="文本框 87">
            <a:extLst>
              <a:ext uri="{FF2B5EF4-FFF2-40B4-BE49-F238E27FC236}">
                <a16:creationId xmlns:a16="http://schemas.microsoft.com/office/drawing/2014/main" id="{B9E42CFF-20B0-4624-871B-97FA77A3ED14}"/>
              </a:ext>
            </a:extLst>
          </p:cNvPr>
          <p:cNvSpPr txBox="1"/>
          <p:nvPr/>
        </p:nvSpPr>
        <p:spPr>
          <a:xfrm>
            <a:off x="2291713" y="2871635"/>
            <a:ext cx="461986" cy="307777"/>
          </a:xfrm>
          <a:prstGeom prst="rect">
            <a:avLst/>
          </a:prstGeom>
          <a:noFill/>
        </p:spPr>
        <p:txBody>
          <a:bodyPr wrap="none" rtlCol="0">
            <a:spAutoFit/>
          </a:bodyPr>
          <a:lstStyle/>
          <a:p>
            <a:r>
              <a:rPr lang="en-US" altLang="zh-CN" sz="1400" dirty="0">
                <a:latin typeface="+mn-ea"/>
                <a:ea typeface="+mn-ea"/>
              </a:rPr>
              <a:t>(1)</a:t>
            </a:r>
          </a:p>
        </p:txBody>
      </p:sp>
      <p:sp>
        <p:nvSpPr>
          <p:cNvPr id="89" name="文本框 88">
            <a:extLst>
              <a:ext uri="{FF2B5EF4-FFF2-40B4-BE49-F238E27FC236}">
                <a16:creationId xmlns:a16="http://schemas.microsoft.com/office/drawing/2014/main" id="{061609BB-143A-4C7A-8750-250851EBC13D}"/>
              </a:ext>
            </a:extLst>
          </p:cNvPr>
          <p:cNvSpPr txBox="1"/>
          <p:nvPr/>
        </p:nvSpPr>
        <p:spPr>
          <a:xfrm>
            <a:off x="4261594" y="2453733"/>
            <a:ext cx="574196" cy="307777"/>
          </a:xfrm>
          <a:prstGeom prst="rect">
            <a:avLst/>
          </a:prstGeom>
          <a:noFill/>
        </p:spPr>
        <p:txBody>
          <a:bodyPr wrap="none" rtlCol="0">
            <a:spAutoFit/>
          </a:bodyPr>
          <a:lstStyle/>
          <a:p>
            <a:r>
              <a:rPr lang="en-US" altLang="zh-CN" sz="1400" dirty="0">
                <a:latin typeface="+mn-ea"/>
                <a:ea typeface="+mn-ea"/>
              </a:rPr>
              <a:t>(2b)</a:t>
            </a:r>
          </a:p>
        </p:txBody>
      </p:sp>
      <p:sp>
        <p:nvSpPr>
          <p:cNvPr id="90" name="文本框 89">
            <a:extLst>
              <a:ext uri="{FF2B5EF4-FFF2-40B4-BE49-F238E27FC236}">
                <a16:creationId xmlns:a16="http://schemas.microsoft.com/office/drawing/2014/main" id="{42EEB442-1F23-4F7C-8872-FDBD5B4034A3}"/>
              </a:ext>
            </a:extLst>
          </p:cNvPr>
          <p:cNvSpPr txBox="1"/>
          <p:nvPr/>
        </p:nvSpPr>
        <p:spPr>
          <a:xfrm>
            <a:off x="2854380" y="3874309"/>
            <a:ext cx="502061" cy="307777"/>
          </a:xfrm>
          <a:prstGeom prst="rect">
            <a:avLst/>
          </a:prstGeom>
          <a:noFill/>
        </p:spPr>
        <p:txBody>
          <a:bodyPr wrap="none" rtlCol="0">
            <a:spAutoFit/>
          </a:bodyPr>
          <a:lstStyle/>
          <a:p>
            <a:r>
              <a:rPr lang="en-US" altLang="zh-CN" sz="1400" dirty="0">
                <a:latin typeface="+mn-lt"/>
              </a:rPr>
              <a:t>(2a)</a:t>
            </a:r>
          </a:p>
        </p:txBody>
      </p:sp>
      <p:sp>
        <p:nvSpPr>
          <p:cNvPr id="92" name="文本框 91">
            <a:extLst>
              <a:ext uri="{FF2B5EF4-FFF2-40B4-BE49-F238E27FC236}">
                <a16:creationId xmlns:a16="http://schemas.microsoft.com/office/drawing/2014/main" id="{EBCDE60D-523B-411C-AFED-271A47639332}"/>
              </a:ext>
            </a:extLst>
          </p:cNvPr>
          <p:cNvSpPr txBox="1"/>
          <p:nvPr/>
        </p:nvSpPr>
        <p:spPr>
          <a:xfrm>
            <a:off x="6048562" y="2587109"/>
            <a:ext cx="461986" cy="307777"/>
          </a:xfrm>
          <a:prstGeom prst="rect">
            <a:avLst/>
          </a:prstGeom>
          <a:noFill/>
        </p:spPr>
        <p:txBody>
          <a:bodyPr wrap="none" rtlCol="0">
            <a:spAutoFit/>
          </a:bodyPr>
          <a:lstStyle/>
          <a:p>
            <a:r>
              <a:rPr lang="en-US" altLang="zh-CN" sz="1400" dirty="0">
                <a:latin typeface="+mn-ea"/>
                <a:ea typeface="+mn-ea"/>
              </a:rPr>
              <a:t>(3)</a:t>
            </a:r>
          </a:p>
        </p:txBody>
      </p:sp>
      <p:sp>
        <p:nvSpPr>
          <p:cNvPr id="93" name="文本框 92">
            <a:extLst>
              <a:ext uri="{FF2B5EF4-FFF2-40B4-BE49-F238E27FC236}">
                <a16:creationId xmlns:a16="http://schemas.microsoft.com/office/drawing/2014/main" id="{082DE71F-82EE-4E8D-817E-166AA884175A}"/>
              </a:ext>
            </a:extLst>
          </p:cNvPr>
          <p:cNvSpPr txBox="1"/>
          <p:nvPr/>
        </p:nvSpPr>
        <p:spPr>
          <a:xfrm>
            <a:off x="5273175" y="3379832"/>
            <a:ext cx="461986" cy="307777"/>
          </a:xfrm>
          <a:prstGeom prst="rect">
            <a:avLst/>
          </a:prstGeom>
          <a:noFill/>
        </p:spPr>
        <p:txBody>
          <a:bodyPr wrap="none" rtlCol="0">
            <a:spAutoFit/>
          </a:bodyPr>
          <a:lstStyle/>
          <a:p>
            <a:r>
              <a:rPr lang="en-US" altLang="zh-CN" sz="1400" dirty="0">
                <a:latin typeface="+mn-ea"/>
                <a:ea typeface="+mn-ea"/>
              </a:rPr>
              <a:t>(4)</a:t>
            </a:r>
          </a:p>
        </p:txBody>
      </p:sp>
      <p:sp>
        <p:nvSpPr>
          <p:cNvPr id="94" name="文本框 93">
            <a:extLst>
              <a:ext uri="{FF2B5EF4-FFF2-40B4-BE49-F238E27FC236}">
                <a16:creationId xmlns:a16="http://schemas.microsoft.com/office/drawing/2014/main" id="{9E330824-E758-412D-A1F3-71BBF3DED6C4}"/>
              </a:ext>
            </a:extLst>
          </p:cNvPr>
          <p:cNvSpPr txBox="1"/>
          <p:nvPr/>
        </p:nvSpPr>
        <p:spPr>
          <a:xfrm>
            <a:off x="4080573" y="5076124"/>
            <a:ext cx="651140" cy="523220"/>
          </a:xfrm>
          <a:prstGeom prst="rect">
            <a:avLst/>
          </a:prstGeom>
          <a:noFill/>
        </p:spPr>
        <p:txBody>
          <a:bodyPr wrap="none" rtlCol="0">
            <a:spAutoFit/>
          </a:bodyPr>
          <a:lstStyle/>
          <a:p>
            <a:r>
              <a:rPr lang="en-US" altLang="zh-CN" sz="1400" dirty="0">
                <a:latin typeface="+mn-lt"/>
              </a:rPr>
              <a:t>(2a:3)</a:t>
            </a:r>
          </a:p>
          <a:p>
            <a:r>
              <a:rPr lang="en-US" altLang="zh-CN" sz="1400" dirty="0">
                <a:latin typeface="+mn-lt"/>
              </a:rPr>
              <a:t>(2b:5)</a:t>
            </a:r>
          </a:p>
        </p:txBody>
      </p:sp>
      <p:sp>
        <p:nvSpPr>
          <p:cNvPr id="95" name="矩形 94">
            <a:extLst>
              <a:ext uri="{FF2B5EF4-FFF2-40B4-BE49-F238E27FC236}">
                <a16:creationId xmlns:a16="http://schemas.microsoft.com/office/drawing/2014/main" id="{8B3A4670-C0FB-4D44-B166-D57350462E17}"/>
              </a:ext>
            </a:extLst>
          </p:cNvPr>
          <p:cNvSpPr/>
          <p:nvPr/>
        </p:nvSpPr>
        <p:spPr bwMode="auto">
          <a:xfrm>
            <a:off x="2291713" y="915648"/>
            <a:ext cx="4055784" cy="5585113"/>
          </a:xfrm>
          <a:prstGeom prst="rect">
            <a:avLst/>
          </a:prstGeom>
          <a:noFill/>
          <a:ln w="9525" cap="flat" cmpd="sng" algn="ctr">
            <a:solidFill>
              <a:schemeClr val="tx1"/>
            </a:solidFill>
            <a:prstDash val="dash"/>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Verdana" charset="0"/>
            </a:endParaRPr>
          </a:p>
        </p:txBody>
      </p:sp>
      <p:sp>
        <p:nvSpPr>
          <p:cNvPr id="96" name="文本框 95">
            <a:extLst>
              <a:ext uri="{FF2B5EF4-FFF2-40B4-BE49-F238E27FC236}">
                <a16:creationId xmlns:a16="http://schemas.microsoft.com/office/drawing/2014/main" id="{70B942BB-A2B7-484E-AC33-BD893890C561}"/>
              </a:ext>
            </a:extLst>
          </p:cNvPr>
          <p:cNvSpPr txBox="1"/>
          <p:nvPr/>
        </p:nvSpPr>
        <p:spPr>
          <a:xfrm>
            <a:off x="5015252" y="6088560"/>
            <a:ext cx="1208536" cy="369332"/>
          </a:xfrm>
          <a:prstGeom prst="rect">
            <a:avLst/>
          </a:prstGeom>
          <a:noFill/>
        </p:spPr>
        <p:txBody>
          <a:bodyPr wrap="none" rtlCol="0">
            <a:spAutoFit/>
          </a:bodyPr>
          <a:lstStyle/>
          <a:p>
            <a:r>
              <a:rPr lang="en-US" altLang="zh-CN" dirty="0">
                <a:solidFill>
                  <a:srgbClr val="C00000"/>
                </a:solidFill>
                <a:latin typeface="Calibri Light" panose="020F0302020204030204" pitchFamily="34" charset="0"/>
                <a:cs typeface="Calibri Light" panose="020F0302020204030204" pitchFamily="34" charset="0"/>
              </a:rPr>
              <a:t>In Memory</a:t>
            </a:r>
            <a:endParaRPr lang="zh-CN" altLang="en-US" dirty="0">
              <a:solidFill>
                <a:srgbClr val="C00000"/>
              </a:solidFill>
              <a:latin typeface="Calibri Light" panose="020F0302020204030204" pitchFamily="34" charset="0"/>
              <a:cs typeface="Calibri Light" panose="020F0302020204030204" pitchFamily="34" charset="0"/>
            </a:endParaRPr>
          </a:p>
        </p:txBody>
      </p:sp>
      <p:sp>
        <p:nvSpPr>
          <p:cNvPr id="97" name="矩形 96">
            <a:extLst>
              <a:ext uri="{FF2B5EF4-FFF2-40B4-BE49-F238E27FC236}">
                <a16:creationId xmlns:a16="http://schemas.microsoft.com/office/drawing/2014/main" id="{EC359843-ADED-4319-8950-AE9382233022}"/>
              </a:ext>
            </a:extLst>
          </p:cNvPr>
          <p:cNvSpPr/>
          <p:nvPr/>
        </p:nvSpPr>
        <p:spPr bwMode="auto">
          <a:xfrm flipH="1">
            <a:off x="6662945" y="1890643"/>
            <a:ext cx="2263165" cy="2802062"/>
          </a:xfrm>
          <a:prstGeom prst="rect">
            <a:avLst/>
          </a:prstGeom>
          <a:noFill/>
          <a:ln w="9525" cap="flat" cmpd="sng" algn="ctr">
            <a:solidFill>
              <a:schemeClr val="tx1"/>
            </a:solidFill>
            <a:prstDash val="dash"/>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Verdana" charset="0"/>
            </a:endParaRPr>
          </a:p>
        </p:txBody>
      </p:sp>
      <p:sp>
        <p:nvSpPr>
          <p:cNvPr id="98" name="文本框 97">
            <a:extLst>
              <a:ext uri="{FF2B5EF4-FFF2-40B4-BE49-F238E27FC236}">
                <a16:creationId xmlns:a16="http://schemas.microsoft.com/office/drawing/2014/main" id="{BAB4C002-34B9-4E98-A481-F37844E9E370}"/>
              </a:ext>
            </a:extLst>
          </p:cNvPr>
          <p:cNvSpPr txBox="1"/>
          <p:nvPr/>
        </p:nvSpPr>
        <p:spPr>
          <a:xfrm>
            <a:off x="7769901" y="4392962"/>
            <a:ext cx="1211807" cy="369332"/>
          </a:xfrm>
          <a:prstGeom prst="rect">
            <a:avLst/>
          </a:prstGeom>
          <a:noFill/>
        </p:spPr>
        <p:txBody>
          <a:bodyPr wrap="none" rtlCol="0">
            <a:spAutoFit/>
          </a:bodyPr>
          <a:lstStyle/>
          <a:p>
            <a:r>
              <a:rPr lang="en-US" altLang="zh-CN" dirty="0">
                <a:solidFill>
                  <a:srgbClr val="C00000"/>
                </a:solidFill>
                <a:latin typeface="Calibri Light" panose="020F0302020204030204" pitchFamily="34" charset="0"/>
                <a:cs typeface="Calibri Light" panose="020F0302020204030204" pitchFamily="34" charset="0"/>
              </a:rPr>
              <a:t>On Storage</a:t>
            </a:r>
            <a:endParaRPr lang="zh-CN" altLang="en-US" dirty="0">
              <a:solidFill>
                <a:srgbClr val="C00000"/>
              </a:solidFill>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2377839225"/>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a:xfrm>
            <a:off x="1144588" y="198438"/>
            <a:ext cx="7731125" cy="576262"/>
          </a:xfrm>
        </p:spPr>
        <p:txBody>
          <a:bodyPr/>
          <a:lstStyle/>
          <a:p>
            <a:pPr eaLnBrk="1" hangingPunct="1"/>
            <a:r>
              <a:rPr lang="en-US" altLang="en-US" dirty="0"/>
              <a:t>Allocation Methods</a:t>
            </a:r>
          </a:p>
        </p:txBody>
      </p:sp>
      <p:sp>
        <p:nvSpPr>
          <p:cNvPr id="37891" name="Rectangle 3"/>
          <p:cNvSpPr>
            <a:spLocks noGrp="1" noChangeArrowheads="1"/>
          </p:cNvSpPr>
          <p:nvPr>
            <p:ph type="body" idx="1"/>
          </p:nvPr>
        </p:nvSpPr>
        <p:spPr>
          <a:xfrm>
            <a:off x="581026" y="943572"/>
            <a:ext cx="8294687" cy="2978150"/>
          </a:xfrm>
        </p:spPr>
        <p:txBody>
          <a:bodyPr/>
          <a:lstStyle/>
          <a:p>
            <a:pPr>
              <a:defRPr/>
            </a:pPr>
            <a:r>
              <a:rPr lang="en-US" sz="2400" dirty="0">
                <a:latin typeface="Calibri Light" panose="020F0302020204030204" pitchFamily="34" charset="0"/>
                <a:cs typeface="Calibri Light" panose="020F0302020204030204" pitchFamily="34" charset="0"/>
              </a:rPr>
              <a:t>How disk blocks are allocated for files</a:t>
            </a:r>
            <a:endParaRPr lang="en-US" altLang="en-US" sz="2400" dirty="0">
              <a:latin typeface="Calibri Light" panose="020F0302020204030204" pitchFamily="34" charset="0"/>
              <a:cs typeface="Calibri Light" panose="020F0302020204030204" pitchFamily="34" charset="0"/>
            </a:endParaRPr>
          </a:p>
          <a:p>
            <a:pPr marL="538163" lvl="1" indent="-269875">
              <a:defRPr/>
            </a:pPr>
            <a:r>
              <a:rPr lang="en-US" altLang="en-US" sz="2400" dirty="0">
                <a:latin typeface="Calibri Light" panose="020F0302020204030204" pitchFamily="34" charset="0"/>
                <a:cs typeface="Calibri Light" panose="020F0302020204030204" pitchFamily="34" charset="0"/>
              </a:rPr>
              <a:t>Contiguous allocation(</a:t>
            </a:r>
            <a:r>
              <a:rPr lang="en-US" altLang="en-US" sz="2400" dirty="0">
                <a:solidFill>
                  <a:srgbClr val="FF0000"/>
                </a:solidFill>
                <a:latin typeface="Calibri Light" panose="020F0302020204030204" pitchFamily="34" charset="0"/>
                <a:cs typeface="Calibri Light" panose="020F0302020204030204" pitchFamily="34" charset="0"/>
              </a:rPr>
              <a:t>not common now</a:t>
            </a:r>
            <a:r>
              <a:rPr lang="en-US" altLang="en-US" sz="2400" dirty="0">
                <a:latin typeface="Calibri Light" panose="020F0302020204030204" pitchFamily="34" charset="0"/>
                <a:cs typeface="Calibri Light" panose="020F0302020204030204" pitchFamily="34" charset="0"/>
              </a:rPr>
              <a:t>)</a:t>
            </a:r>
          </a:p>
          <a:p>
            <a:pPr marL="538163" lvl="1" indent="-269875">
              <a:defRPr/>
            </a:pPr>
            <a:r>
              <a:rPr lang="en-US" altLang="en-US" sz="2400" dirty="0">
                <a:solidFill>
                  <a:srgbClr val="000000"/>
                </a:solidFill>
                <a:latin typeface="Calibri Light" panose="020F0302020204030204" pitchFamily="34" charset="0"/>
                <a:cs typeface="Calibri Light" panose="020F0302020204030204" pitchFamily="34" charset="0"/>
              </a:rPr>
              <a:t>Linked allocation (e.g. FAT32 in Windows)</a:t>
            </a:r>
          </a:p>
          <a:p>
            <a:pPr marL="538163" lvl="1" indent="-269875">
              <a:defRPr/>
            </a:pPr>
            <a:r>
              <a:rPr lang="en-US" altLang="en-US" sz="2400" dirty="0">
                <a:solidFill>
                  <a:srgbClr val="000000"/>
                </a:solidFill>
                <a:latin typeface="Calibri Light" panose="020F0302020204030204" pitchFamily="34" charset="0"/>
                <a:cs typeface="Calibri Light" panose="020F0302020204030204" pitchFamily="34" charset="0"/>
              </a:rPr>
              <a:t>Indexed allocation (e.g. ex3 in Unix)</a:t>
            </a:r>
            <a:endParaRPr lang="en-US" altLang="en-US" sz="2400" dirty="0">
              <a:latin typeface="Calibri Light" panose="020F0302020204030204" pitchFamily="34" charset="0"/>
              <a:cs typeface="Calibri Light" panose="020F0302020204030204" pitchFamily="34" charset="0"/>
            </a:endParaRPr>
          </a:p>
          <a:p>
            <a:pPr>
              <a:buFont typeface="Wingdings" panose="05000000000000000000" pitchFamily="2" charset="2"/>
              <a:buChar char="q"/>
              <a:defRPr/>
            </a:pPr>
            <a:endParaRPr lang="en-US" altLang="en-US" sz="2800" dirty="0">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1748911299"/>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a:extLst>
              <a:ext uri="{FF2B5EF4-FFF2-40B4-BE49-F238E27FC236}">
                <a16:creationId xmlns:a16="http://schemas.microsoft.com/office/drawing/2014/main" id="{7D1D344F-2489-423C-966A-8CA1658CC2C1}"/>
              </a:ext>
            </a:extLst>
          </p:cNvPr>
          <p:cNvSpPr>
            <a:spLocks noGrp="1" noChangeArrowheads="1"/>
          </p:cNvSpPr>
          <p:nvPr>
            <p:ph type="title"/>
          </p:nvPr>
        </p:nvSpPr>
        <p:spPr>
          <a:xfrm>
            <a:off x="957978" y="245093"/>
            <a:ext cx="7731125" cy="576262"/>
          </a:xfrm>
        </p:spPr>
        <p:txBody>
          <a:bodyPr/>
          <a:lstStyle/>
          <a:p>
            <a:pPr eaLnBrk="1" hangingPunct="1"/>
            <a:r>
              <a:rPr lang="en-US" altLang="en-US" dirty="0"/>
              <a:t>Allocation Methods - Contiguous</a:t>
            </a:r>
          </a:p>
        </p:txBody>
      </p:sp>
      <p:sp>
        <p:nvSpPr>
          <p:cNvPr id="5" name="Rectangle 3"/>
          <p:cNvSpPr txBox="1">
            <a:spLocks noChangeArrowheads="1"/>
          </p:cNvSpPr>
          <p:nvPr/>
        </p:nvSpPr>
        <p:spPr bwMode="auto">
          <a:xfrm>
            <a:off x="332385" y="869407"/>
            <a:ext cx="8356718" cy="4411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35000"/>
              </a:spcBef>
              <a:spcAft>
                <a:spcPct val="0"/>
              </a:spcAft>
              <a:buClr>
                <a:srgbClr val="993300"/>
              </a:buClr>
              <a:buSzPct val="110000"/>
              <a:buFont typeface="Wingdings" panose="05000000000000000000" pitchFamily="2" charset="2"/>
              <a:buChar char="§"/>
              <a:defRPr kumimoji="1">
                <a:solidFill>
                  <a:schemeClr val="tx1"/>
                </a:solidFill>
                <a:latin typeface="+mn-lt"/>
                <a:ea typeface="MS PGothic" pitchFamily="34" charset="-128"/>
                <a:cs typeface="ＭＳ Ｐゴシック" charset="-128"/>
              </a:defRPr>
            </a:lvl1pPr>
            <a:lvl2pPr marL="742950" indent="-285750" algn="l" rtl="0" eaLnBrk="0" fontAlgn="base" hangingPunct="0">
              <a:spcBef>
                <a:spcPct val="35000"/>
              </a:spcBef>
              <a:spcAft>
                <a:spcPct val="0"/>
              </a:spcAft>
              <a:buClr>
                <a:srgbClr val="CC6600"/>
              </a:buClr>
              <a:buSzPct val="110000"/>
              <a:buFont typeface="Arial" panose="020B0604020202020204" pitchFamily="34" charset="0"/>
              <a:buChar char="•"/>
              <a:defRPr kumimoji="1">
                <a:solidFill>
                  <a:schemeClr val="tx1"/>
                </a:solidFill>
                <a:latin typeface="+mn-lt"/>
                <a:ea typeface="MS PGothic" pitchFamily="34" charset="-128"/>
              </a:defRPr>
            </a:lvl2pPr>
            <a:lvl3pPr marL="1085850" indent="-228600" algn="l" rtl="0" eaLnBrk="0" fontAlgn="base" hangingPunct="0">
              <a:spcBef>
                <a:spcPct val="35000"/>
              </a:spcBef>
              <a:spcAft>
                <a:spcPct val="0"/>
              </a:spcAft>
              <a:buClr>
                <a:srgbClr val="009900"/>
              </a:buClr>
              <a:buSzPct val="75000"/>
              <a:buFont typeface="Webdings" panose="05030102010509060703" pitchFamily="18" charset="2"/>
              <a:buChar char="4"/>
              <a:defRPr kumimoji="1">
                <a:solidFill>
                  <a:schemeClr val="tx1"/>
                </a:solidFill>
                <a:latin typeface="+mn-lt"/>
                <a:ea typeface="MS PGothic" pitchFamily="34" charset="-128"/>
              </a:defRPr>
            </a:lvl3pPr>
            <a:lvl4pPr marL="1428750" indent="-228600" algn="l" rtl="0" eaLnBrk="0" fontAlgn="base" hangingPunct="0">
              <a:spcBef>
                <a:spcPct val="35000"/>
              </a:spcBef>
              <a:spcAft>
                <a:spcPct val="0"/>
              </a:spcAft>
              <a:buClr>
                <a:schemeClr val="hlink"/>
              </a:buClr>
              <a:buSzPct val="75000"/>
              <a:buChar char="–"/>
              <a:defRPr kumimoji="1">
                <a:solidFill>
                  <a:schemeClr val="tx1"/>
                </a:solidFill>
                <a:latin typeface="+mn-lt"/>
                <a:ea typeface="MS PGothic" pitchFamily="34" charset="-128"/>
              </a:defRPr>
            </a:lvl4pPr>
            <a:lvl5pPr marL="17716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itchFamily="34" charset="-128"/>
              </a:defRPr>
            </a:lvl5pPr>
            <a:lvl6pPr marL="22288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6pPr>
            <a:lvl7pPr marL="26860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7pPr>
            <a:lvl8pPr marL="31432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8pPr>
            <a:lvl9pPr marL="36004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9pPr>
          </a:lstStyle>
          <a:p>
            <a:pPr marL="268288" indent="-268288">
              <a:spcBef>
                <a:spcPts val="0"/>
              </a:spcBef>
              <a:spcAft>
                <a:spcPts val="300"/>
              </a:spcAft>
            </a:pPr>
            <a:r>
              <a:rPr lang="en-US" altLang="en-US" sz="2000" kern="0" dirty="0">
                <a:solidFill>
                  <a:srgbClr val="3366FF"/>
                </a:solidFill>
                <a:latin typeface="Calibri Light" panose="020F0302020204030204" pitchFamily="34" charset="0"/>
                <a:cs typeface="Calibri Light" panose="020F0302020204030204" pitchFamily="34" charset="0"/>
              </a:rPr>
              <a:t>Contiguous allocation </a:t>
            </a:r>
          </a:p>
          <a:p>
            <a:pPr marL="452438" lvl="1" indent="-184150">
              <a:spcBef>
                <a:spcPts val="0"/>
              </a:spcBef>
              <a:spcAft>
                <a:spcPts val="300"/>
              </a:spcAft>
            </a:pPr>
            <a:r>
              <a:rPr lang="en-US" altLang="en-US" sz="2000" kern="0" dirty="0">
                <a:latin typeface="Calibri Light" panose="020F0302020204030204" pitchFamily="34" charset="0"/>
                <a:cs typeface="Calibri Light" panose="020F0302020204030204" pitchFamily="34" charset="0"/>
              </a:rPr>
              <a:t>Each file occupies set of contiguous blocks</a:t>
            </a:r>
          </a:p>
          <a:p>
            <a:pPr marL="452438" lvl="1" indent="-184150">
              <a:spcBef>
                <a:spcPts val="0"/>
              </a:spcBef>
              <a:spcAft>
                <a:spcPts val="300"/>
              </a:spcAft>
            </a:pPr>
            <a:r>
              <a:rPr lang="en-US" altLang="en-US" sz="2000" kern="0" dirty="0">
                <a:latin typeface="Calibri Light" panose="020F0302020204030204" pitchFamily="34" charset="0"/>
                <a:cs typeface="Calibri Light" panose="020F0302020204030204" pitchFamily="34" charset="0"/>
              </a:rPr>
              <a:t>Each file can be located by start block # and length (total number of blocks)</a:t>
            </a:r>
          </a:p>
          <a:p>
            <a:pPr marL="720725" lvl="2" indent="-268288">
              <a:spcBef>
                <a:spcPts val="0"/>
              </a:spcBef>
              <a:spcAft>
                <a:spcPts val="300"/>
              </a:spcAft>
            </a:pPr>
            <a:r>
              <a:rPr lang="en-US" altLang="en-US" sz="2000" kern="0" dirty="0">
                <a:latin typeface="Calibri Light" panose="020F0302020204030204" pitchFamily="34" charset="0"/>
                <a:cs typeface="Calibri Light" panose="020F0302020204030204" pitchFamily="34" charset="0"/>
              </a:rPr>
              <a:t>E.g., A file that occupies n blocks: b, b+1, b+2, b+3, …, b+n-1</a:t>
            </a:r>
          </a:p>
          <a:p>
            <a:pPr marL="452438" lvl="1" indent="-184150">
              <a:spcBef>
                <a:spcPts val="0"/>
              </a:spcBef>
              <a:spcAft>
                <a:spcPts val="300"/>
              </a:spcAft>
            </a:pPr>
            <a:r>
              <a:rPr lang="en-US" altLang="en-US" sz="2000" kern="0" dirty="0">
                <a:latin typeface="Calibri Light" panose="020F0302020204030204" pitchFamily="34" charset="0"/>
                <a:cs typeface="Calibri Light" panose="020F0302020204030204" pitchFamily="34" charset="0"/>
              </a:rPr>
              <a:t>Advantages</a:t>
            </a:r>
          </a:p>
          <a:p>
            <a:pPr marL="720725" lvl="2" indent="-268288">
              <a:spcBef>
                <a:spcPts val="0"/>
              </a:spcBef>
              <a:spcAft>
                <a:spcPts val="300"/>
              </a:spcAft>
            </a:pPr>
            <a:r>
              <a:rPr lang="en-US" altLang="en-US" sz="2000" kern="0" dirty="0">
                <a:latin typeface="Calibri Light" panose="020F0302020204030204" pitchFamily="34" charset="0"/>
                <a:cs typeface="Calibri Light" panose="020F0302020204030204" pitchFamily="34" charset="0"/>
              </a:rPr>
              <a:t>Simple</a:t>
            </a:r>
          </a:p>
          <a:p>
            <a:pPr marL="720725" lvl="2" indent="-268288">
              <a:spcBef>
                <a:spcPts val="0"/>
              </a:spcBef>
              <a:spcAft>
                <a:spcPts val="300"/>
              </a:spcAft>
            </a:pPr>
            <a:r>
              <a:rPr lang="en-US" altLang="en-US" sz="2000" kern="0" dirty="0">
                <a:latin typeface="Calibri Light" panose="020F0302020204030204" pitchFamily="34" charset="0"/>
                <a:cs typeface="Calibri Light" panose="020F0302020204030204" pitchFamily="34" charset="0"/>
              </a:rPr>
              <a:t>Each to access</a:t>
            </a:r>
          </a:p>
          <a:p>
            <a:pPr marL="720725" lvl="2" indent="-268288">
              <a:spcBef>
                <a:spcPts val="0"/>
              </a:spcBef>
              <a:spcAft>
                <a:spcPts val="300"/>
              </a:spcAft>
            </a:pPr>
            <a:r>
              <a:rPr lang="en-US" altLang="en-US" sz="2000" kern="0" dirty="0">
                <a:solidFill>
                  <a:srgbClr val="FF0000"/>
                </a:solidFill>
                <a:latin typeface="Calibri Light" panose="020F0302020204030204" pitchFamily="34" charset="0"/>
                <a:cs typeface="Calibri Light" panose="020F0302020204030204" pitchFamily="34" charset="0"/>
              </a:rPr>
              <a:t>Minimal disk head movement</a:t>
            </a:r>
          </a:p>
          <a:p>
            <a:pPr marL="892175" lvl="3" indent="-246063">
              <a:spcBef>
                <a:spcPts val="0"/>
              </a:spcBef>
              <a:spcAft>
                <a:spcPts val="300"/>
              </a:spcAft>
            </a:pPr>
            <a:r>
              <a:rPr lang="en-US" altLang="zh-CN" sz="2000" dirty="0">
                <a:latin typeface="Calibri Light" panose="020F0302020204030204" pitchFamily="34" charset="0"/>
                <a:cs typeface="Calibri Light" panose="020F0302020204030204" pitchFamily="34" charset="0"/>
              </a:rPr>
              <a:t>Normally on same track, or at most move to next track.</a:t>
            </a:r>
          </a:p>
          <a:p>
            <a:pPr marL="452438" lvl="1" indent="-184150">
              <a:spcBef>
                <a:spcPts val="0"/>
              </a:spcBef>
              <a:spcAft>
                <a:spcPts val="300"/>
              </a:spcAft>
            </a:pPr>
            <a:r>
              <a:rPr lang="en-US" altLang="en-US" sz="2000" kern="0" dirty="0">
                <a:latin typeface="Calibri Light" panose="020F0302020204030204" pitchFamily="34" charset="0"/>
                <a:cs typeface="Calibri Light" panose="020F0302020204030204" pitchFamily="34" charset="0"/>
              </a:rPr>
              <a:t>Problems</a:t>
            </a:r>
          </a:p>
          <a:p>
            <a:pPr marL="714375" lvl="2" indent="-266700">
              <a:spcBef>
                <a:spcPts val="0"/>
              </a:spcBef>
              <a:spcAft>
                <a:spcPts val="300"/>
              </a:spcAft>
            </a:pPr>
            <a:r>
              <a:rPr lang="en-US" altLang="en-US" sz="2000" kern="0" dirty="0">
                <a:latin typeface="Calibri Light" panose="020F0302020204030204" pitchFamily="34" charset="0"/>
                <a:cs typeface="Calibri Light" panose="020F0302020204030204" pitchFamily="34" charset="0"/>
              </a:rPr>
              <a:t>Not suitable for a file with varied size</a:t>
            </a:r>
          </a:p>
          <a:p>
            <a:pPr marL="895350" lvl="3" indent="-180975">
              <a:spcBef>
                <a:spcPts val="0"/>
              </a:spcBef>
              <a:spcAft>
                <a:spcPts val="300"/>
              </a:spcAft>
            </a:pPr>
            <a:r>
              <a:rPr lang="en-US" altLang="en-US" sz="2000" kern="0" dirty="0">
                <a:latin typeface="Calibri Light" panose="020F0302020204030204" pitchFamily="34" charset="0"/>
                <a:cs typeface="Calibri Light" panose="020F0302020204030204" pitchFamily="34" charset="0"/>
              </a:rPr>
              <a:t>file size must be determined at the beginning (</a:t>
            </a:r>
            <a:r>
              <a:rPr lang="en-US" altLang="en-US" sz="2000" kern="0" dirty="0">
                <a:solidFill>
                  <a:srgbClr val="FF0000"/>
                </a:solidFill>
                <a:latin typeface="Calibri Light" panose="020F0302020204030204" pitchFamily="34" charset="0"/>
                <a:cs typeface="Calibri Light" panose="020F0302020204030204" pitchFamily="34" charset="0"/>
              </a:rPr>
              <a:t>size-declaration</a:t>
            </a:r>
            <a:r>
              <a:rPr lang="en-US" altLang="en-US" sz="2000" kern="0" dirty="0">
                <a:latin typeface="Calibri Light" panose="020F0302020204030204" pitchFamily="34" charset="0"/>
                <a:cs typeface="Calibri Light" panose="020F0302020204030204" pitchFamily="34" charset="0"/>
              </a:rPr>
              <a:t>) </a:t>
            </a:r>
          </a:p>
          <a:p>
            <a:pPr marL="714375" lvl="2" indent="-266700">
              <a:spcBef>
                <a:spcPts val="0"/>
              </a:spcBef>
              <a:spcAft>
                <a:spcPts val="300"/>
              </a:spcAft>
            </a:pPr>
            <a:r>
              <a:rPr lang="en-US" altLang="en-US" sz="2000" kern="0" dirty="0">
                <a:latin typeface="Calibri Light" panose="020F0302020204030204" pitchFamily="34" charset="0"/>
                <a:cs typeface="Calibri Light" panose="020F0302020204030204" pitchFamily="34" charset="0"/>
              </a:rPr>
              <a:t>External fragmentation </a:t>
            </a:r>
          </a:p>
          <a:p>
            <a:pPr marL="895350" lvl="3" indent="-180975">
              <a:spcBef>
                <a:spcPts val="0"/>
              </a:spcBef>
              <a:spcAft>
                <a:spcPts val="300"/>
              </a:spcAft>
            </a:pPr>
            <a:r>
              <a:rPr lang="en-US" altLang="zh-CN" sz="2000" dirty="0">
                <a:latin typeface="Calibri Light" panose="020F0302020204030204" pitchFamily="34" charset="0"/>
                <a:cs typeface="Calibri Light" panose="020F0302020204030204" pitchFamily="34" charset="0"/>
              </a:rPr>
              <a:t>Solution: compacts all free space into one contiguous space</a:t>
            </a:r>
          </a:p>
          <a:p>
            <a:pPr marL="895350" lvl="3" indent="-180975">
              <a:spcBef>
                <a:spcPts val="0"/>
              </a:spcBef>
              <a:spcAft>
                <a:spcPts val="300"/>
              </a:spcAft>
            </a:pPr>
            <a:r>
              <a:rPr lang="en-US" altLang="en-US" sz="2000" kern="0" dirty="0">
                <a:latin typeface="Calibri Light" panose="020F0302020204030204" pitchFamily="34" charset="0"/>
                <a:cs typeface="Calibri Light" panose="020F0302020204030204" pitchFamily="34" charset="0"/>
              </a:rPr>
              <a:t>Compaction can be done off-line (down time) or on-line</a:t>
            </a:r>
          </a:p>
          <a:p>
            <a:pPr marL="552450" lvl="2" indent="-180975">
              <a:spcBef>
                <a:spcPts val="0"/>
              </a:spcBef>
              <a:spcAft>
                <a:spcPts val="300"/>
              </a:spcAft>
            </a:pPr>
            <a:r>
              <a:rPr lang="en-US" altLang="zh-CN" sz="2000" kern="0" dirty="0">
                <a:latin typeface="Calibri Light" panose="020F0302020204030204" pitchFamily="34" charset="0"/>
                <a:cs typeface="Calibri Light" panose="020F0302020204030204" pitchFamily="34" charset="0"/>
              </a:rPr>
              <a:t>Internal fragmentation</a:t>
            </a:r>
            <a:endParaRPr lang="en-US" altLang="en-US" sz="2000" kern="0" dirty="0">
              <a:latin typeface="Calibri Light" panose="020F0302020204030204" pitchFamily="34" charset="0"/>
              <a:cs typeface="Calibri Light" panose="020F0302020204030204" pitchFamily="34" charset="0"/>
            </a:endParaRPr>
          </a:p>
          <a:p>
            <a:pPr>
              <a:spcBef>
                <a:spcPts val="0"/>
              </a:spcBef>
              <a:spcAft>
                <a:spcPts val="300"/>
              </a:spcAft>
            </a:pPr>
            <a:endParaRPr lang="en-US" altLang="en-US" sz="2000" kern="0" dirty="0">
              <a:latin typeface="Calibri Light" panose="020F0302020204030204" pitchFamily="34" charset="0"/>
              <a:cs typeface="Calibri Light" panose="020F0302020204030204" pitchFamily="34" charset="0"/>
            </a:endParaRPr>
          </a:p>
        </p:txBody>
      </p:sp>
      <p:pic>
        <p:nvPicPr>
          <p:cNvPr id="6" name="Picture 1" descr="10_01.pdf">
            <a:extLst>
              <a:ext uri="{FF2B5EF4-FFF2-40B4-BE49-F238E27FC236}">
                <a16:creationId xmlns:a16="http://schemas.microsoft.com/office/drawing/2014/main" id="{5262BFC4-6C19-41A4-A1C0-7ECAB104D23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981825" y="2727923"/>
            <a:ext cx="2349796" cy="197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9496029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a:xfrm>
            <a:off x="473075" y="198438"/>
            <a:ext cx="8229600" cy="576262"/>
          </a:xfrm>
        </p:spPr>
        <p:txBody>
          <a:bodyPr/>
          <a:lstStyle/>
          <a:p>
            <a:pPr eaLnBrk="1" hangingPunct="1"/>
            <a:r>
              <a:rPr lang="en-US" altLang="en-US" dirty="0"/>
              <a:t>Contiguous Allocation: An Example</a:t>
            </a:r>
          </a:p>
        </p:txBody>
      </p:sp>
      <p:sp>
        <p:nvSpPr>
          <p:cNvPr id="43011" name="Rectangle 3"/>
          <p:cNvSpPr>
            <a:spLocks noGrp="1" noChangeArrowheads="1"/>
          </p:cNvSpPr>
          <p:nvPr>
            <p:ph type="body" idx="1"/>
          </p:nvPr>
        </p:nvSpPr>
        <p:spPr>
          <a:xfrm>
            <a:off x="444500" y="981868"/>
            <a:ext cx="4685506" cy="4742557"/>
          </a:xfrm>
        </p:spPr>
        <p:txBody>
          <a:bodyPr/>
          <a:lstStyle/>
          <a:p>
            <a:r>
              <a:rPr lang="en-US" altLang="en-US" sz="2400" dirty="0">
                <a:latin typeface="Calibri Light" panose="020F0302020204030204" pitchFamily="34" charset="0"/>
                <a:cs typeface="Calibri Light" panose="020F0302020204030204" pitchFamily="34" charset="0"/>
              </a:rPr>
              <a:t>Mapping from logical to physical</a:t>
            </a:r>
          </a:p>
          <a:p>
            <a:r>
              <a:rPr lang="en-US" altLang="en-US" sz="2400" dirty="0">
                <a:latin typeface="Calibri Light" panose="020F0302020204030204" pitchFamily="34" charset="0"/>
                <a:cs typeface="Calibri Light" panose="020F0302020204030204" pitchFamily="34" charset="0"/>
              </a:rPr>
              <a:t>Assumption</a:t>
            </a:r>
          </a:p>
          <a:p>
            <a:pPr lvl="1"/>
            <a:r>
              <a:rPr lang="en-US" altLang="zh-CN" sz="2000" dirty="0">
                <a:solidFill>
                  <a:srgbClr val="3366FF"/>
                </a:solidFill>
                <a:latin typeface="Calibri Light" panose="020F0302020204030204" pitchFamily="34" charset="0"/>
                <a:cs typeface="Calibri Light" panose="020F0302020204030204" pitchFamily="34" charset="0"/>
              </a:rPr>
              <a:t>LA</a:t>
            </a:r>
            <a:r>
              <a:rPr lang="en-US" altLang="zh-CN" sz="2000" dirty="0">
                <a:latin typeface="Calibri Light" panose="020F0302020204030204" pitchFamily="34" charset="0"/>
                <a:cs typeface="Calibri Light" panose="020F0302020204030204" pitchFamily="34" charset="0"/>
              </a:rPr>
              <a:t>: Logical Address, starting from 0</a:t>
            </a:r>
          </a:p>
          <a:p>
            <a:pPr lvl="1"/>
            <a:r>
              <a:rPr lang="en-US" altLang="zh-CN" sz="2000" dirty="0">
                <a:solidFill>
                  <a:srgbClr val="000000"/>
                </a:solidFill>
                <a:latin typeface="Calibri Light" panose="020F0302020204030204" pitchFamily="34" charset="0"/>
                <a:cs typeface="Calibri Light" panose="020F0302020204030204" pitchFamily="34" charset="0"/>
              </a:rPr>
              <a:t>Block size: 512 bytes</a:t>
            </a:r>
          </a:p>
          <a:p>
            <a:r>
              <a:rPr lang="en-US" altLang="en-US" sz="2000" dirty="0">
                <a:solidFill>
                  <a:srgbClr val="000000"/>
                </a:solidFill>
                <a:latin typeface="Calibri Light" panose="020F0302020204030204" pitchFamily="34" charset="0"/>
                <a:cs typeface="Calibri Light" panose="020F0302020204030204" pitchFamily="34" charset="0"/>
              </a:rPr>
              <a:t>Physical address</a:t>
            </a:r>
          </a:p>
          <a:p>
            <a:pPr lvl="1"/>
            <a:r>
              <a:rPr lang="zh-CN" altLang="en-US" sz="2000" dirty="0">
                <a:solidFill>
                  <a:srgbClr val="000000"/>
                </a:solidFill>
                <a:latin typeface="Calibri Light" panose="020F0302020204030204" pitchFamily="34" charset="0"/>
                <a:cs typeface="Calibri Light" panose="020F0302020204030204" pitchFamily="34" charset="0"/>
              </a:rPr>
              <a:t>（</a:t>
            </a:r>
            <a:r>
              <a:rPr lang="en-US" altLang="en-US" sz="2000" dirty="0">
                <a:solidFill>
                  <a:srgbClr val="000000"/>
                </a:solidFill>
                <a:latin typeface="Calibri Light" panose="020F0302020204030204" pitchFamily="34" charset="0"/>
                <a:cs typeface="Calibri Light" panose="020F0302020204030204" pitchFamily="34" charset="0"/>
              </a:rPr>
              <a:t>Q + </a:t>
            </a:r>
            <a:r>
              <a:rPr lang="en-US" altLang="zh-CN" sz="2000" dirty="0">
                <a:solidFill>
                  <a:srgbClr val="000000"/>
                </a:solidFill>
                <a:latin typeface="Calibri Light" panose="020F0302020204030204" pitchFamily="34" charset="0"/>
                <a:cs typeface="Calibri Light" panose="020F0302020204030204" pitchFamily="34" charset="0"/>
              </a:rPr>
              <a:t>File physical start block</a:t>
            </a:r>
            <a:r>
              <a:rPr lang="zh-CN" altLang="en-US" sz="2000" dirty="0">
                <a:solidFill>
                  <a:srgbClr val="000000"/>
                </a:solidFill>
                <a:latin typeface="Calibri Light" panose="020F0302020204030204" pitchFamily="34" charset="0"/>
                <a:cs typeface="Calibri Light" panose="020F0302020204030204" pitchFamily="34" charset="0"/>
              </a:rPr>
              <a:t>）</a:t>
            </a:r>
            <a:r>
              <a:rPr lang="en-US" altLang="en-US" sz="2000" dirty="0">
                <a:solidFill>
                  <a:srgbClr val="000000"/>
                </a:solidFill>
                <a:latin typeface="Calibri Light" panose="020F0302020204030204" pitchFamily="34" charset="0"/>
                <a:cs typeface="Calibri Light" panose="020F0302020204030204" pitchFamily="34" charset="0"/>
              </a:rPr>
              <a:t> * 512 + </a:t>
            </a:r>
            <a:r>
              <a:rPr lang="en-US" altLang="zh-CN" sz="2000" dirty="0">
                <a:solidFill>
                  <a:srgbClr val="000000"/>
                </a:solidFill>
                <a:latin typeface="Calibri Light" panose="020F0302020204030204" pitchFamily="34" charset="0"/>
                <a:cs typeface="Calibri Light" panose="020F0302020204030204" pitchFamily="34" charset="0"/>
              </a:rPr>
              <a:t>R</a:t>
            </a:r>
          </a:p>
          <a:p>
            <a:pPr lvl="2"/>
            <a:r>
              <a:rPr lang="en-US" altLang="zh-CN" sz="2000" dirty="0">
                <a:solidFill>
                  <a:srgbClr val="C00000"/>
                </a:solidFill>
                <a:latin typeface="Calibri Light" panose="020F0302020204030204" pitchFamily="34" charset="0"/>
                <a:cs typeface="Calibri Light" panose="020F0302020204030204" pitchFamily="34" charset="0"/>
              </a:rPr>
              <a:t>Q</a:t>
            </a:r>
            <a:r>
              <a:rPr lang="en-US" altLang="zh-CN" sz="2000" dirty="0">
                <a:solidFill>
                  <a:srgbClr val="000000"/>
                </a:solidFill>
                <a:latin typeface="Calibri Light" panose="020F0302020204030204" pitchFamily="34" charset="0"/>
                <a:cs typeface="Calibri Light" panose="020F0302020204030204" pitchFamily="34" charset="0"/>
              </a:rPr>
              <a:t>: block no. relative to start</a:t>
            </a:r>
          </a:p>
          <a:p>
            <a:pPr lvl="2"/>
            <a:r>
              <a:rPr lang="en-US" altLang="zh-CN" sz="2000" dirty="0">
                <a:solidFill>
                  <a:srgbClr val="C00000"/>
                </a:solidFill>
                <a:latin typeface="Calibri Light" panose="020F0302020204030204" pitchFamily="34" charset="0"/>
                <a:cs typeface="Calibri Light" panose="020F0302020204030204" pitchFamily="34" charset="0"/>
              </a:rPr>
              <a:t>R</a:t>
            </a:r>
            <a:r>
              <a:rPr lang="en-US" altLang="zh-CN" sz="2000" dirty="0">
                <a:solidFill>
                  <a:srgbClr val="000000"/>
                </a:solidFill>
                <a:latin typeface="Calibri Light" panose="020F0302020204030204" pitchFamily="34" charset="0"/>
                <a:cs typeface="Calibri Light" panose="020F0302020204030204" pitchFamily="34" charset="0"/>
              </a:rPr>
              <a:t>: displacement into the block</a:t>
            </a:r>
            <a:endParaRPr lang="en-US" altLang="en-US" sz="2000" dirty="0">
              <a:solidFill>
                <a:srgbClr val="000000"/>
              </a:solidFill>
              <a:latin typeface="Calibri Light" panose="020F0302020204030204" pitchFamily="34" charset="0"/>
              <a:cs typeface="Calibri Light" panose="020F0302020204030204" pitchFamily="34" charset="0"/>
            </a:endParaRPr>
          </a:p>
        </p:txBody>
      </p:sp>
      <p:grpSp>
        <p:nvGrpSpPr>
          <p:cNvPr id="43012" name="Group 1"/>
          <p:cNvGrpSpPr>
            <a:grpSpLocks/>
          </p:cNvGrpSpPr>
          <p:nvPr/>
        </p:nvGrpSpPr>
        <p:grpSpPr bwMode="auto">
          <a:xfrm>
            <a:off x="1255713" y="4184650"/>
            <a:ext cx="1917700" cy="1385888"/>
            <a:chOff x="2655888" y="2127250"/>
            <a:chExt cx="1917700" cy="1385888"/>
          </a:xfrm>
        </p:grpSpPr>
        <p:sp>
          <p:nvSpPr>
            <p:cNvPr id="43018" name="Text Box 4"/>
            <p:cNvSpPr txBox="1">
              <a:spLocks noChangeArrowheads="1"/>
            </p:cNvSpPr>
            <p:nvPr/>
          </p:nvSpPr>
          <p:spPr bwMode="auto">
            <a:xfrm>
              <a:off x="2655888" y="2584450"/>
              <a:ext cx="126523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5" tIns="45718" rIns="91435" bIns="45718" anchor="ctr">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lgn="ctr">
                <a:spcBef>
                  <a:spcPct val="50000"/>
                </a:spcBef>
                <a:buClrTx/>
                <a:buSzTx/>
                <a:buFontTx/>
                <a:buNone/>
              </a:pPr>
              <a:r>
                <a:rPr kumimoji="0" lang="en-US" altLang="en-US" dirty="0">
                  <a:solidFill>
                    <a:schemeClr val="accent4">
                      <a:lumMod val="95000"/>
                      <a:lumOff val="5000"/>
                    </a:schemeClr>
                  </a:solidFill>
                  <a:latin typeface="Calibri Light" panose="020F0302020204030204" pitchFamily="34" charset="0"/>
                  <a:cs typeface="Calibri Light" panose="020F0302020204030204" pitchFamily="34" charset="0"/>
                </a:rPr>
                <a:t>LA/512</a:t>
              </a:r>
            </a:p>
          </p:txBody>
        </p:sp>
        <p:sp>
          <p:nvSpPr>
            <p:cNvPr id="43019" name="Text Box 5"/>
            <p:cNvSpPr txBox="1">
              <a:spLocks noChangeArrowheads="1"/>
            </p:cNvSpPr>
            <p:nvPr/>
          </p:nvSpPr>
          <p:spPr bwMode="auto">
            <a:xfrm>
              <a:off x="3768725" y="2127250"/>
              <a:ext cx="8048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5" tIns="45718" rIns="91435" bIns="45718" anchor="ctr">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lgn="ctr">
                <a:spcBef>
                  <a:spcPct val="50000"/>
                </a:spcBef>
                <a:buClrTx/>
                <a:buSzTx/>
                <a:buFontTx/>
                <a:buNone/>
              </a:pPr>
              <a:r>
                <a:rPr kumimoji="0" lang="en-US" altLang="en-US" dirty="0">
                  <a:solidFill>
                    <a:schemeClr val="accent4">
                      <a:lumMod val="95000"/>
                      <a:lumOff val="5000"/>
                    </a:schemeClr>
                  </a:solidFill>
                  <a:latin typeface="Calibri Light" panose="020F0302020204030204" pitchFamily="34" charset="0"/>
                  <a:cs typeface="Calibri Light" panose="020F0302020204030204" pitchFamily="34" charset="0"/>
                </a:rPr>
                <a:t>Q</a:t>
              </a:r>
            </a:p>
          </p:txBody>
        </p:sp>
        <p:sp>
          <p:nvSpPr>
            <p:cNvPr id="43020" name="Text Box 6"/>
            <p:cNvSpPr txBox="1">
              <a:spLocks noChangeArrowheads="1"/>
            </p:cNvSpPr>
            <p:nvPr/>
          </p:nvSpPr>
          <p:spPr bwMode="auto">
            <a:xfrm>
              <a:off x="3825875" y="3143250"/>
              <a:ext cx="635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5" tIns="45718" rIns="91435" bIns="45718" anchor="ctr">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lgn="ctr">
                <a:spcBef>
                  <a:spcPct val="50000"/>
                </a:spcBef>
                <a:buClrTx/>
                <a:buSzTx/>
                <a:buFontTx/>
                <a:buNone/>
              </a:pPr>
              <a:r>
                <a:rPr kumimoji="0" lang="en-US" altLang="en-US">
                  <a:solidFill>
                    <a:schemeClr val="accent4">
                      <a:lumMod val="95000"/>
                      <a:lumOff val="5000"/>
                    </a:schemeClr>
                  </a:solidFill>
                  <a:latin typeface="Calibri Light" panose="020F0302020204030204" pitchFamily="34" charset="0"/>
                  <a:cs typeface="Calibri Light" panose="020F0302020204030204" pitchFamily="34" charset="0"/>
                </a:rPr>
                <a:t>R</a:t>
              </a:r>
            </a:p>
          </p:txBody>
        </p:sp>
        <p:sp>
          <p:nvSpPr>
            <p:cNvPr id="43021" name="Line 7"/>
            <p:cNvSpPr>
              <a:spLocks noChangeShapeType="1"/>
            </p:cNvSpPr>
            <p:nvPr/>
          </p:nvSpPr>
          <p:spPr bwMode="auto">
            <a:xfrm flipV="1">
              <a:off x="3675327" y="2437022"/>
              <a:ext cx="309298" cy="1730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lIns="91435" tIns="45718" rIns="91435" bIns="45718" anchor="ctr"/>
            <a:lstStyle/>
            <a:p>
              <a:endParaRPr lang="zh-CN" altLang="en-US">
                <a:solidFill>
                  <a:schemeClr val="accent4">
                    <a:lumMod val="95000"/>
                    <a:lumOff val="5000"/>
                  </a:schemeClr>
                </a:solidFill>
                <a:latin typeface="Calibri Light" panose="020F0302020204030204" pitchFamily="34" charset="0"/>
                <a:cs typeface="Calibri Light" panose="020F0302020204030204" pitchFamily="34" charset="0"/>
              </a:endParaRPr>
            </a:p>
          </p:txBody>
        </p:sp>
        <p:sp>
          <p:nvSpPr>
            <p:cNvPr id="43022" name="Line 8"/>
            <p:cNvSpPr>
              <a:spLocks noChangeShapeType="1"/>
            </p:cNvSpPr>
            <p:nvPr/>
          </p:nvSpPr>
          <p:spPr bwMode="auto">
            <a:xfrm>
              <a:off x="3711575" y="2954338"/>
              <a:ext cx="273050" cy="2159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lIns="91435" tIns="45718" rIns="91435" bIns="45718" anchor="ctr"/>
            <a:lstStyle/>
            <a:p>
              <a:endParaRPr lang="zh-CN" altLang="en-US">
                <a:solidFill>
                  <a:schemeClr val="accent4">
                    <a:lumMod val="95000"/>
                    <a:lumOff val="5000"/>
                  </a:schemeClr>
                </a:solidFill>
                <a:latin typeface="Calibri Light" panose="020F0302020204030204" pitchFamily="34" charset="0"/>
                <a:cs typeface="Calibri Light" panose="020F0302020204030204" pitchFamily="34" charset="0"/>
              </a:endParaRPr>
            </a:p>
          </p:txBody>
        </p:sp>
      </p:grpSp>
      <p:pic>
        <p:nvPicPr>
          <p:cNvPr id="43014"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19781" y="1585119"/>
            <a:ext cx="3576638" cy="324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p:cNvSpPr/>
          <p:nvPr/>
        </p:nvSpPr>
        <p:spPr>
          <a:xfrm>
            <a:off x="6719777" y="3429000"/>
            <a:ext cx="2424223" cy="646331"/>
          </a:xfrm>
          <a:prstGeom prst="rect">
            <a:avLst/>
          </a:prstGeom>
          <a:solidFill>
            <a:schemeClr val="tx2">
              <a:lumMod val="40000"/>
              <a:lumOff val="60000"/>
            </a:schemeClr>
          </a:solidFill>
        </p:spPr>
        <p:txBody>
          <a:bodyPr wrap="square">
            <a:spAutoFit/>
          </a:bodyPr>
          <a:lstStyle/>
          <a:p>
            <a:pPr>
              <a:defRPr/>
            </a:pPr>
            <a:r>
              <a:rPr lang="en-US" dirty="0">
                <a:solidFill>
                  <a:srgbClr val="000000"/>
                </a:solidFill>
                <a:latin typeface="Calibri Light" panose="020F0302020204030204" pitchFamily="34" charset="0"/>
                <a:cs typeface="Calibri Light" panose="020F0302020204030204" pitchFamily="34" charset="0"/>
              </a:rPr>
              <a:t>File </a:t>
            </a:r>
            <a:r>
              <a:rPr lang="en-US" i="1" dirty="0">
                <a:solidFill>
                  <a:srgbClr val="C00000"/>
                </a:solidFill>
                <a:latin typeface="Calibri Light" panose="020F0302020204030204" pitchFamily="34" charset="0"/>
                <a:cs typeface="Calibri Light" panose="020F0302020204030204" pitchFamily="34" charset="0"/>
              </a:rPr>
              <a:t>tr</a:t>
            </a:r>
            <a:r>
              <a:rPr lang="en-US" dirty="0">
                <a:solidFill>
                  <a:srgbClr val="000000"/>
                </a:solidFill>
                <a:latin typeface="Calibri Light" panose="020F0302020204030204" pitchFamily="34" charset="0"/>
                <a:cs typeface="Calibri Light" panose="020F0302020204030204" pitchFamily="34" charset="0"/>
              </a:rPr>
              <a:t>: 3 blocks in length</a:t>
            </a:r>
          </a:p>
          <a:p>
            <a:pPr>
              <a:defRPr/>
            </a:pPr>
            <a:r>
              <a:rPr lang="en-US" dirty="0">
                <a:solidFill>
                  <a:srgbClr val="000000"/>
                </a:solidFill>
                <a:latin typeface="Calibri Light" panose="020F0302020204030204" pitchFamily="34" charset="0"/>
                <a:cs typeface="Calibri Light" panose="020F0302020204030204" pitchFamily="34" charset="0"/>
              </a:rPr>
              <a:t>Starting at block 14</a:t>
            </a:r>
            <a:endParaRPr lang="en-US" dirty="0">
              <a:latin typeface="Calibri Light" panose="020F0302020204030204" pitchFamily="34" charset="0"/>
              <a:cs typeface="Calibri Light" panose="020F0302020204030204" pitchFamily="34" charset="0"/>
            </a:endParaRPr>
          </a:p>
        </p:txBody>
      </p:sp>
      <p:sp>
        <p:nvSpPr>
          <p:cNvPr id="43017" name="Rectangle 5"/>
          <p:cNvSpPr>
            <a:spLocks noChangeArrowheads="1"/>
          </p:cNvSpPr>
          <p:nvPr/>
        </p:nvSpPr>
        <p:spPr bwMode="auto">
          <a:xfrm>
            <a:off x="7004050" y="2334557"/>
            <a:ext cx="1698625" cy="203200"/>
          </a:xfrm>
          <a:prstGeom prst="rect">
            <a:avLst/>
          </a:prstGeom>
          <a:solidFill>
            <a:schemeClr val="accent1">
              <a:alpha val="45097"/>
            </a:schemeClr>
          </a:solidFill>
          <a:ln w="9525" algn="ctr">
            <a:solidFill>
              <a:schemeClr val="tx1"/>
            </a:solidFill>
            <a:round/>
            <a:headEnd/>
            <a:tailEnd/>
          </a:ln>
        </p:spPr>
        <p:txBody>
          <a:bodyPr wrap="none"/>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endParaRPr kumimoji="0" lang="en-US" altLang="en-US">
              <a:latin typeface="Verdana" panose="020B0604030504040204" pitchFamily="34" charset="0"/>
            </a:endParaRPr>
          </a:p>
        </p:txBody>
      </p:sp>
      <p:sp>
        <p:nvSpPr>
          <p:cNvPr id="4" name="矩形 3">
            <a:extLst>
              <a:ext uri="{FF2B5EF4-FFF2-40B4-BE49-F238E27FC236}">
                <a16:creationId xmlns:a16="http://schemas.microsoft.com/office/drawing/2014/main" id="{DD7BA022-71A4-4417-A85E-E6A3146B8187}"/>
              </a:ext>
            </a:extLst>
          </p:cNvPr>
          <p:cNvSpPr/>
          <p:nvPr/>
        </p:nvSpPr>
        <p:spPr>
          <a:xfrm>
            <a:off x="2395268" y="4032867"/>
            <a:ext cx="828945" cy="307777"/>
          </a:xfrm>
          <a:prstGeom prst="rect">
            <a:avLst/>
          </a:prstGeom>
        </p:spPr>
        <p:txBody>
          <a:bodyPr wrap="none">
            <a:spAutoFit/>
          </a:bodyPr>
          <a:lstStyle/>
          <a:p>
            <a:r>
              <a:rPr lang="en-US" altLang="zh-CN" sz="1400" b="1" dirty="0">
                <a:solidFill>
                  <a:srgbClr val="C00000"/>
                </a:solidFill>
                <a:latin typeface="Calibri Light" panose="020F0302020204030204" pitchFamily="34" charset="0"/>
                <a:cs typeface="Calibri Light" panose="020F0302020204030204" pitchFamily="34" charset="0"/>
              </a:rPr>
              <a:t>Quotient</a:t>
            </a:r>
            <a:endParaRPr lang="zh-CN" altLang="en-US" sz="1400" b="1" dirty="0">
              <a:solidFill>
                <a:srgbClr val="C00000"/>
              </a:solidFill>
              <a:latin typeface="Calibri Light" panose="020F0302020204030204" pitchFamily="34" charset="0"/>
              <a:cs typeface="Calibri Light" panose="020F0302020204030204" pitchFamily="34" charset="0"/>
            </a:endParaRPr>
          </a:p>
        </p:txBody>
      </p:sp>
      <p:sp>
        <p:nvSpPr>
          <p:cNvPr id="5" name="矩形 4">
            <a:extLst>
              <a:ext uri="{FF2B5EF4-FFF2-40B4-BE49-F238E27FC236}">
                <a16:creationId xmlns:a16="http://schemas.microsoft.com/office/drawing/2014/main" id="{828DE9D7-BA4B-4FA3-9D98-196324020A3C}"/>
              </a:ext>
            </a:extLst>
          </p:cNvPr>
          <p:cNvSpPr/>
          <p:nvPr/>
        </p:nvSpPr>
        <p:spPr>
          <a:xfrm>
            <a:off x="2275152" y="5416649"/>
            <a:ext cx="969817" cy="307777"/>
          </a:xfrm>
          <a:prstGeom prst="rect">
            <a:avLst/>
          </a:prstGeom>
        </p:spPr>
        <p:txBody>
          <a:bodyPr wrap="none">
            <a:spAutoFit/>
          </a:bodyPr>
          <a:lstStyle/>
          <a:p>
            <a:r>
              <a:rPr lang="en-US" altLang="zh-CN" sz="1400" b="1" dirty="0">
                <a:solidFill>
                  <a:srgbClr val="C00000"/>
                </a:solidFill>
                <a:latin typeface="Calibri Light" panose="020F0302020204030204" pitchFamily="34" charset="0"/>
                <a:cs typeface="Calibri Light" panose="020F0302020204030204" pitchFamily="34" charset="0"/>
              </a:rPr>
              <a:t>Remainder</a:t>
            </a:r>
            <a:endParaRPr lang="zh-CN" altLang="en-US" sz="1400" b="1" dirty="0">
              <a:solidFill>
                <a:srgbClr val="C00000"/>
              </a:solidFill>
              <a:latin typeface="Calibri Light" panose="020F0302020204030204" pitchFamily="34" charset="0"/>
              <a:cs typeface="Calibri Light" panose="020F0302020204030204" pitchFamily="34" charset="0"/>
            </a:endParaRPr>
          </a:p>
        </p:txBody>
      </p:sp>
      <p:sp>
        <p:nvSpPr>
          <p:cNvPr id="15" name="Rectangle 2">
            <a:extLst>
              <a:ext uri="{FF2B5EF4-FFF2-40B4-BE49-F238E27FC236}">
                <a16:creationId xmlns:a16="http://schemas.microsoft.com/office/drawing/2014/main" id="{0D665D45-001B-40E4-BF53-55E9BF53F94C}"/>
              </a:ext>
            </a:extLst>
          </p:cNvPr>
          <p:cNvSpPr/>
          <p:nvPr/>
        </p:nvSpPr>
        <p:spPr>
          <a:xfrm>
            <a:off x="5269575" y="4927544"/>
            <a:ext cx="3874425" cy="923330"/>
          </a:xfrm>
          <a:prstGeom prst="rect">
            <a:avLst/>
          </a:prstGeom>
          <a:solidFill>
            <a:schemeClr val="tx2">
              <a:lumMod val="20000"/>
              <a:lumOff val="80000"/>
            </a:schemeClr>
          </a:solidFill>
        </p:spPr>
        <p:txBody>
          <a:bodyPr wrap="square">
            <a:spAutoFit/>
          </a:bodyPr>
          <a:lstStyle/>
          <a:p>
            <a:pPr>
              <a:defRPr/>
            </a:pPr>
            <a:r>
              <a:rPr lang="en-US" dirty="0">
                <a:solidFill>
                  <a:srgbClr val="FF0000"/>
                </a:solidFill>
                <a:latin typeface="Calibri Light" panose="020F0302020204030204" pitchFamily="34" charset="0"/>
                <a:cs typeface="Calibri Light" panose="020F0302020204030204" pitchFamily="34" charset="0"/>
              </a:rPr>
              <a:t>Thinking:</a:t>
            </a:r>
          </a:p>
          <a:p>
            <a:pPr>
              <a:defRPr/>
            </a:pPr>
            <a:r>
              <a:rPr lang="en-US" dirty="0">
                <a:solidFill>
                  <a:srgbClr val="000000"/>
                </a:solidFill>
                <a:latin typeface="Calibri Light" panose="020F0302020204030204" pitchFamily="34" charset="0"/>
                <a:cs typeface="Calibri Light" panose="020F0302020204030204" pitchFamily="34" charset="0"/>
              </a:rPr>
              <a:t>For file </a:t>
            </a:r>
            <a:r>
              <a:rPr lang="en-US" b="1" i="1" dirty="0">
                <a:solidFill>
                  <a:srgbClr val="C00000"/>
                </a:solidFill>
                <a:latin typeface="Calibri Light" panose="020F0302020204030204" pitchFamily="34" charset="0"/>
                <a:cs typeface="Calibri Light" panose="020F0302020204030204" pitchFamily="34" charset="0"/>
              </a:rPr>
              <a:t>tr</a:t>
            </a:r>
            <a:r>
              <a:rPr lang="en-US" dirty="0">
                <a:solidFill>
                  <a:srgbClr val="000000"/>
                </a:solidFill>
                <a:latin typeface="Calibri Light" panose="020F0302020204030204" pitchFamily="34" charset="0"/>
                <a:cs typeface="Calibri Light" panose="020F0302020204030204" pitchFamily="34" charset="0"/>
              </a:rPr>
              <a:t>, if a byte’s LA is 1025, </a:t>
            </a:r>
            <a:r>
              <a:rPr lang="en-US" altLang="zh-CN" dirty="0">
                <a:solidFill>
                  <a:srgbClr val="000000"/>
                </a:solidFill>
                <a:latin typeface="Calibri Light" panose="020F0302020204030204" pitchFamily="34" charset="0"/>
                <a:cs typeface="Calibri Light" panose="020F0302020204030204" pitchFamily="34" charset="0"/>
              </a:rPr>
              <a:t>what is its physical address?</a:t>
            </a:r>
            <a:endParaRPr lang="en-US" dirty="0">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3714949908"/>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2">
            <a:extLst>
              <a:ext uri="{FF2B5EF4-FFF2-40B4-BE49-F238E27FC236}">
                <a16:creationId xmlns:a16="http://schemas.microsoft.com/office/drawing/2014/main" id="{2DFBE6AC-1BA8-4025-A63D-ACE3D4DEB8E3}"/>
              </a:ext>
            </a:extLst>
          </p:cNvPr>
          <p:cNvSpPr>
            <a:spLocks noGrp="1" noChangeArrowheads="1"/>
          </p:cNvSpPr>
          <p:nvPr>
            <p:ph type="title"/>
          </p:nvPr>
        </p:nvSpPr>
        <p:spPr>
          <a:xfrm>
            <a:off x="662182" y="240489"/>
            <a:ext cx="7893989" cy="576262"/>
          </a:xfrm>
        </p:spPr>
        <p:txBody>
          <a:bodyPr/>
          <a:lstStyle/>
          <a:p>
            <a:pPr eaLnBrk="1" hangingPunct="1"/>
            <a:r>
              <a:rPr lang="en-US" altLang="en-US" dirty="0"/>
              <a:t>Linked Allocation: An Example</a:t>
            </a:r>
          </a:p>
        </p:txBody>
      </p:sp>
      <p:sp>
        <p:nvSpPr>
          <p:cNvPr id="36866" name="Rectangle 3">
            <a:extLst>
              <a:ext uri="{FF2B5EF4-FFF2-40B4-BE49-F238E27FC236}">
                <a16:creationId xmlns:a16="http://schemas.microsoft.com/office/drawing/2014/main" id="{93B1D99E-E031-4323-B82A-79E5FF225234}"/>
              </a:ext>
            </a:extLst>
          </p:cNvPr>
          <p:cNvSpPr>
            <a:spLocks noGrp="1" noChangeArrowheads="1"/>
          </p:cNvSpPr>
          <p:nvPr>
            <p:ph type="body" idx="1"/>
          </p:nvPr>
        </p:nvSpPr>
        <p:spPr>
          <a:xfrm>
            <a:off x="398461" y="896572"/>
            <a:ext cx="8511623" cy="2458615"/>
          </a:xfrm>
        </p:spPr>
        <p:txBody>
          <a:bodyPr/>
          <a:lstStyle/>
          <a:p>
            <a:r>
              <a:rPr lang="en-US" altLang="en-US" sz="2400" dirty="0">
                <a:latin typeface="Calibri Light" panose="020F0302020204030204" pitchFamily="34" charset="0"/>
                <a:cs typeface="Calibri Light" panose="020F0302020204030204" pitchFamily="34" charset="0"/>
              </a:rPr>
              <a:t>Each file is a linked list of disk blocks</a:t>
            </a:r>
          </a:p>
          <a:p>
            <a:pPr lvl="1"/>
            <a:r>
              <a:rPr lang="en-US" altLang="en-US" sz="2400" dirty="0">
                <a:latin typeface="Calibri Light" panose="020F0302020204030204" pitchFamily="34" charset="0"/>
                <a:cs typeface="Calibri Light" panose="020F0302020204030204" pitchFamily="34" charset="0"/>
              </a:rPr>
              <a:t>Blocks may be scattered anywhere on the disk</a:t>
            </a:r>
          </a:p>
          <a:p>
            <a:pPr lvl="1"/>
            <a:r>
              <a:rPr lang="en-US" altLang="en-US" sz="2400" dirty="0">
                <a:latin typeface="Calibri Light" panose="020F0302020204030204" pitchFamily="34" charset="0"/>
                <a:cs typeface="Calibri Light" panose="020F0302020204030204" pitchFamily="34" charset="0"/>
              </a:rPr>
              <a:t>Physical address</a:t>
            </a:r>
          </a:p>
          <a:p>
            <a:pPr lvl="2"/>
            <a:r>
              <a:rPr lang="en-US" altLang="zh-CN" sz="2000" dirty="0" err="1">
                <a:solidFill>
                  <a:srgbClr val="FF0000"/>
                </a:solidFill>
                <a:latin typeface="Calibri Light" panose="020F0302020204030204" pitchFamily="34" charset="0"/>
                <a:cs typeface="Calibri Light" panose="020F0302020204030204" pitchFamily="34" charset="0"/>
              </a:rPr>
              <a:t>R</a:t>
            </a:r>
            <a:r>
              <a:rPr lang="en-US" altLang="zh-CN" sz="2000" dirty="0" err="1">
                <a:latin typeface="Calibri Light" panose="020F0302020204030204" pitchFamily="34" charset="0"/>
                <a:cs typeface="Calibri Light" panose="020F0302020204030204" pitchFamily="34" charset="0"/>
              </a:rPr>
              <a:t>th</a:t>
            </a:r>
            <a:r>
              <a:rPr lang="en-US" altLang="zh-CN" sz="2000" dirty="0">
                <a:latin typeface="Calibri Light" panose="020F0302020204030204" pitchFamily="34" charset="0"/>
                <a:cs typeface="Calibri Light" panose="020F0302020204030204" pitchFamily="34" charset="0"/>
              </a:rPr>
              <a:t> byte in the </a:t>
            </a:r>
            <a:r>
              <a:rPr lang="en-US" altLang="zh-CN" sz="2000" dirty="0" err="1">
                <a:solidFill>
                  <a:srgbClr val="FF0000"/>
                </a:solidFill>
                <a:latin typeface="Calibri Light" panose="020F0302020204030204" pitchFamily="34" charset="0"/>
                <a:cs typeface="Calibri Light" panose="020F0302020204030204" pitchFamily="34" charset="0"/>
              </a:rPr>
              <a:t>Q</a:t>
            </a:r>
            <a:r>
              <a:rPr lang="en-US" altLang="zh-CN" sz="2000" dirty="0" err="1">
                <a:latin typeface="Calibri Light" panose="020F0302020204030204" pitchFamily="34" charset="0"/>
                <a:cs typeface="Calibri Light" panose="020F0302020204030204" pitchFamily="34" charset="0"/>
              </a:rPr>
              <a:t>th</a:t>
            </a:r>
            <a:r>
              <a:rPr lang="en-US" altLang="zh-CN" sz="2000" dirty="0">
                <a:latin typeface="Calibri Light" panose="020F0302020204030204" pitchFamily="34" charset="0"/>
                <a:cs typeface="Calibri Light" panose="020F0302020204030204" pitchFamily="34" charset="0"/>
              </a:rPr>
              <a:t> block in the list (index starts from 0)</a:t>
            </a:r>
          </a:p>
          <a:p>
            <a:pPr lvl="3"/>
            <a:r>
              <a:rPr lang="en-US" altLang="zh-CN" sz="2400" dirty="0">
                <a:solidFill>
                  <a:srgbClr val="C00000"/>
                </a:solidFill>
                <a:latin typeface="Calibri Light" panose="020F0302020204030204" pitchFamily="34" charset="0"/>
                <a:cs typeface="Calibri Light" panose="020F0302020204030204" pitchFamily="34" charset="0"/>
              </a:rPr>
              <a:t>Q</a:t>
            </a:r>
            <a:r>
              <a:rPr lang="en-US" altLang="zh-CN" sz="2400" dirty="0">
                <a:solidFill>
                  <a:srgbClr val="000000"/>
                </a:solidFill>
                <a:latin typeface="Calibri Light" panose="020F0302020204030204" pitchFamily="34" charset="0"/>
                <a:cs typeface="Calibri Light" panose="020F0302020204030204" pitchFamily="34" charset="0"/>
              </a:rPr>
              <a:t>: block index in the list relative to the start</a:t>
            </a:r>
          </a:p>
          <a:p>
            <a:pPr lvl="3"/>
            <a:r>
              <a:rPr lang="en-US" altLang="zh-CN" sz="2400" dirty="0">
                <a:solidFill>
                  <a:srgbClr val="C00000"/>
                </a:solidFill>
                <a:latin typeface="Calibri Light" panose="020F0302020204030204" pitchFamily="34" charset="0"/>
                <a:cs typeface="Calibri Light" panose="020F0302020204030204" pitchFamily="34" charset="0"/>
              </a:rPr>
              <a:t>R</a:t>
            </a:r>
            <a:r>
              <a:rPr lang="en-US" altLang="zh-CN" sz="2400" dirty="0">
                <a:solidFill>
                  <a:srgbClr val="000000"/>
                </a:solidFill>
                <a:latin typeface="Calibri Light" panose="020F0302020204030204" pitchFamily="34" charset="0"/>
                <a:cs typeface="Calibri Light" panose="020F0302020204030204" pitchFamily="34" charset="0"/>
              </a:rPr>
              <a:t>: displacement into the block</a:t>
            </a:r>
            <a:endParaRPr lang="en-US" altLang="en-US" sz="2400" dirty="0">
              <a:solidFill>
                <a:srgbClr val="000000"/>
              </a:solidFill>
              <a:latin typeface="Calibri Light" panose="020F0302020204030204" pitchFamily="34" charset="0"/>
              <a:cs typeface="Calibri Light" panose="020F0302020204030204" pitchFamily="34" charset="0"/>
            </a:endParaRPr>
          </a:p>
          <a:p>
            <a:pPr lvl="2"/>
            <a:endParaRPr lang="en-US" altLang="en-US" sz="2400" dirty="0">
              <a:latin typeface="Calibri Light" panose="020F0302020204030204" pitchFamily="34" charset="0"/>
              <a:cs typeface="Calibri Light" panose="020F0302020204030204" pitchFamily="34" charset="0"/>
            </a:endParaRPr>
          </a:p>
        </p:txBody>
      </p:sp>
      <p:grpSp>
        <p:nvGrpSpPr>
          <p:cNvPr id="36870" name="Group 1">
            <a:extLst>
              <a:ext uri="{FF2B5EF4-FFF2-40B4-BE49-F238E27FC236}">
                <a16:creationId xmlns:a16="http://schemas.microsoft.com/office/drawing/2014/main" id="{65C621B7-3C10-491F-A311-0EAE38CF84A9}"/>
              </a:ext>
            </a:extLst>
          </p:cNvPr>
          <p:cNvGrpSpPr>
            <a:grpSpLocks/>
          </p:cNvGrpSpPr>
          <p:nvPr/>
        </p:nvGrpSpPr>
        <p:grpSpPr bwMode="auto">
          <a:xfrm>
            <a:off x="3518313" y="4454424"/>
            <a:ext cx="1334768" cy="985277"/>
            <a:chOff x="3258866" y="3935317"/>
            <a:chExt cx="1334768" cy="985278"/>
          </a:xfrm>
        </p:grpSpPr>
        <p:sp>
          <p:nvSpPr>
            <p:cNvPr id="36871" name="Text Box 5">
              <a:extLst>
                <a:ext uri="{FF2B5EF4-FFF2-40B4-BE49-F238E27FC236}">
                  <a16:creationId xmlns:a16="http://schemas.microsoft.com/office/drawing/2014/main" id="{C6DFE8F1-C390-4E0F-9B40-03FC3F118AB7}"/>
                </a:ext>
              </a:extLst>
            </p:cNvPr>
            <p:cNvSpPr txBox="1">
              <a:spLocks noChangeArrowheads="1"/>
            </p:cNvSpPr>
            <p:nvPr/>
          </p:nvSpPr>
          <p:spPr bwMode="auto">
            <a:xfrm>
              <a:off x="3258866" y="4251229"/>
              <a:ext cx="845093" cy="369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5" tIns="45718" rIns="91435" bIns="45718" anchor="ctr">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lgn="ctr">
                <a:spcBef>
                  <a:spcPct val="50000"/>
                </a:spcBef>
                <a:buClrTx/>
                <a:buSzTx/>
                <a:buFontTx/>
                <a:buNone/>
              </a:pPr>
              <a:r>
                <a:rPr kumimoji="0" lang="en-US" altLang="en-US" dirty="0">
                  <a:latin typeface="Calibri Light" panose="020F0302020204030204" pitchFamily="34" charset="0"/>
                  <a:cs typeface="Calibri Light" panose="020F0302020204030204" pitchFamily="34" charset="0"/>
                </a:rPr>
                <a:t>LA/</a:t>
              </a:r>
              <a:r>
                <a:rPr kumimoji="0" lang="en-US" altLang="en-US" dirty="0">
                  <a:highlight>
                    <a:srgbClr val="FFFF00"/>
                  </a:highlight>
                  <a:latin typeface="Calibri Light" panose="020F0302020204030204" pitchFamily="34" charset="0"/>
                  <a:cs typeface="Calibri Light" panose="020F0302020204030204" pitchFamily="34" charset="0"/>
                </a:rPr>
                <a:t>511</a:t>
              </a:r>
            </a:p>
          </p:txBody>
        </p:sp>
        <p:sp>
          <p:nvSpPr>
            <p:cNvPr id="36872" name="Text Box 6">
              <a:extLst>
                <a:ext uri="{FF2B5EF4-FFF2-40B4-BE49-F238E27FC236}">
                  <a16:creationId xmlns:a16="http://schemas.microsoft.com/office/drawing/2014/main" id="{01A1A44A-DD26-432B-8D4C-0478EF091657}"/>
                </a:ext>
              </a:extLst>
            </p:cNvPr>
            <p:cNvSpPr txBox="1">
              <a:spLocks noChangeArrowheads="1"/>
            </p:cNvSpPr>
            <p:nvPr/>
          </p:nvSpPr>
          <p:spPr bwMode="auto">
            <a:xfrm>
              <a:off x="4255090" y="3935317"/>
              <a:ext cx="338544" cy="369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5" tIns="45718" rIns="91435" bIns="45718" anchor="ctr">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lgn="ctr">
                <a:spcBef>
                  <a:spcPct val="50000"/>
                </a:spcBef>
                <a:buClrTx/>
                <a:buSzTx/>
                <a:buFontTx/>
                <a:buNone/>
              </a:pPr>
              <a:r>
                <a:rPr kumimoji="0" lang="en-US" altLang="en-US">
                  <a:latin typeface="Calibri Light" panose="020F0302020204030204" pitchFamily="34" charset="0"/>
                  <a:cs typeface="Calibri Light" panose="020F0302020204030204" pitchFamily="34" charset="0"/>
                </a:rPr>
                <a:t>Q</a:t>
              </a:r>
            </a:p>
          </p:txBody>
        </p:sp>
        <p:sp>
          <p:nvSpPr>
            <p:cNvPr id="36873" name="Text Box 7">
              <a:extLst>
                <a:ext uri="{FF2B5EF4-FFF2-40B4-BE49-F238E27FC236}">
                  <a16:creationId xmlns:a16="http://schemas.microsoft.com/office/drawing/2014/main" id="{9694045C-0E72-4114-AAB0-B9882F5847A0}"/>
                </a:ext>
              </a:extLst>
            </p:cNvPr>
            <p:cNvSpPr txBox="1">
              <a:spLocks noChangeArrowheads="1"/>
            </p:cNvSpPr>
            <p:nvPr/>
          </p:nvSpPr>
          <p:spPr bwMode="auto">
            <a:xfrm>
              <a:off x="4263968" y="4551267"/>
              <a:ext cx="308088" cy="369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5" tIns="45718" rIns="91435" bIns="45718" anchor="ctr">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lgn="ctr">
                <a:spcBef>
                  <a:spcPct val="50000"/>
                </a:spcBef>
                <a:buClrTx/>
                <a:buSzTx/>
                <a:buFontTx/>
                <a:buNone/>
              </a:pPr>
              <a:r>
                <a:rPr kumimoji="0" lang="en-US" altLang="en-US">
                  <a:latin typeface="Calibri Light" panose="020F0302020204030204" pitchFamily="34" charset="0"/>
                  <a:cs typeface="Calibri Light" panose="020F0302020204030204" pitchFamily="34" charset="0"/>
                </a:rPr>
                <a:t>R</a:t>
              </a:r>
            </a:p>
          </p:txBody>
        </p:sp>
        <p:sp>
          <p:nvSpPr>
            <p:cNvPr id="36874" name="Line 8">
              <a:extLst>
                <a:ext uri="{FF2B5EF4-FFF2-40B4-BE49-F238E27FC236}">
                  <a16:creationId xmlns:a16="http://schemas.microsoft.com/office/drawing/2014/main" id="{873BF068-5475-4EFA-A110-5153CBD5CADE}"/>
                </a:ext>
              </a:extLst>
            </p:cNvPr>
            <p:cNvSpPr>
              <a:spLocks noChangeShapeType="1"/>
            </p:cNvSpPr>
            <p:nvPr/>
          </p:nvSpPr>
          <p:spPr bwMode="auto">
            <a:xfrm flipV="1">
              <a:off x="4049713" y="4177925"/>
              <a:ext cx="258762" cy="1730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lIns="91435" tIns="45718" rIns="91435" bIns="45718" anchor="ctr"/>
            <a:lstStyle/>
            <a:p>
              <a:endParaRPr lang="en-US">
                <a:latin typeface="Calibri Light" panose="020F0302020204030204" pitchFamily="34" charset="0"/>
                <a:cs typeface="Calibri Light" panose="020F0302020204030204" pitchFamily="34" charset="0"/>
              </a:endParaRPr>
            </a:p>
          </p:txBody>
        </p:sp>
        <p:sp>
          <p:nvSpPr>
            <p:cNvPr id="36875" name="Line 9">
              <a:extLst>
                <a:ext uri="{FF2B5EF4-FFF2-40B4-BE49-F238E27FC236}">
                  <a16:creationId xmlns:a16="http://schemas.microsoft.com/office/drawing/2014/main" id="{3804C853-554B-4EC0-9E2B-7D400B32F8F1}"/>
                </a:ext>
              </a:extLst>
            </p:cNvPr>
            <p:cNvSpPr>
              <a:spLocks noChangeShapeType="1"/>
            </p:cNvSpPr>
            <p:nvPr/>
          </p:nvSpPr>
          <p:spPr bwMode="auto">
            <a:xfrm>
              <a:off x="4057650" y="4489075"/>
              <a:ext cx="258763" cy="1730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lIns="91435" tIns="45718" rIns="91435" bIns="45718" anchor="ctr"/>
            <a:lstStyle/>
            <a:p>
              <a:endParaRPr lang="en-US">
                <a:latin typeface="Calibri Light" panose="020F0302020204030204" pitchFamily="34" charset="0"/>
                <a:cs typeface="Calibri Light" panose="020F0302020204030204" pitchFamily="34" charset="0"/>
              </a:endParaRPr>
            </a:p>
          </p:txBody>
        </p:sp>
      </p:grpSp>
      <p:sp>
        <p:nvSpPr>
          <p:cNvPr id="18" name="矩形 17">
            <a:extLst>
              <a:ext uri="{FF2B5EF4-FFF2-40B4-BE49-F238E27FC236}">
                <a16:creationId xmlns:a16="http://schemas.microsoft.com/office/drawing/2014/main" id="{033FF33A-F584-4F3E-8AC0-15466D451401}"/>
              </a:ext>
            </a:extLst>
          </p:cNvPr>
          <p:cNvSpPr/>
          <p:nvPr/>
        </p:nvSpPr>
        <p:spPr>
          <a:xfrm>
            <a:off x="4268432" y="4170734"/>
            <a:ext cx="995144" cy="369332"/>
          </a:xfrm>
          <a:prstGeom prst="rect">
            <a:avLst/>
          </a:prstGeom>
        </p:spPr>
        <p:txBody>
          <a:bodyPr wrap="none">
            <a:spAutoFit/>
          </a:bodyPr>
          <a:lstStyle/>
          <a:p>
            <a:r>
              <a:rPr lang="en-US" altLang="zh-CN" b="1" dirty="0">
                <a:solidFill>
                  <a:srgbClr val="C00000"/>
                </a:solidFill>
                <a:latin typeface="Calibri Light" panose="020F0302020204030204" pitchFamily="34" charset="0"/>
                <a:cs typeface="Calibri Light" panose="020F0302020204030204" pitchFamily="34" charset="0"/>
              </a:rPr>
              <a:t>Quotient</a:t>
            </a:r>
            <a:endParaRPr lang="zh-CN" altLang="en-US" b="1" dirty="0">
              <a:solidFill>
                <a:srgbClr val="C00000"/>
              </a:solidFill>
              <a:latin typeface="Calibri Light" panose="020F0302020204030204" pitchFamily="34" charset="0"/>
              <a:cs typeface="Calibri Light" panose="020F0302020204030204" pitchFamily="34" charset="0"/>
            </a:endParaRPr>
          </a:p>
        </p:txBody>
      </p:sp>
      <p:sp>
        <p:nvSpPr>
          <p:cNvPr id="19" name="矩形 18">
            <a:extLst>
              <a:ext uri="{FF2B5EF4-FFF2-40B4-BE49-F238E27FC236}">
                <a16:creationId xmlns:a16="http://schemas.microsoft.com/office/drawing/2014/main" id="{D33A113D-C396-4A13-9723-3C2C1FD514A3}"/>
              </a:ext>
            </a:extLst>
          </p:cNvPr>
          <p:cNvSpPr/>
          <p:nvPr/>
        </p:nvSpPr>
        <p:spPr>
          <a:xfrm>
            <a:off x="4178985" y="5293061"/>
            <a:ext cx="1174039" cy="369332"/>
          </a:xfrm>
          <a:prstGeom prst="rect">
            <a:avLst/>
          </a:prstGeom>
        </p:spPr>
        <p:txBody>
          <a:bodyPr wrap="none">
            <a:spAutoFit/>
          </a:bodyPr>
          <a:lstStyle/>
          <a:p>
            <a:r>
              <a:rPr lang="en-US" altLang="zh-CN" b="1" dirty="0">
                <a:solidFill>
                  <a:srgbClr val="C00000"/>
                </a:solidFill>
                <a:latin typeface="Calibri Light" panose="020F0302020204030204" pitchFamily="34" charset="0"/>
                <a:cs typeface="Calibri Light" panose="020F0302020204030204" pitchFamily="34" charset="0"/>
              </a:rPr>
              <a:t>Remainder</a:t>
            </a:r>
            <a:endParaRPr lang="zh-CN" altLang="en-US" b="1" dirty="0">
              <a:solidFill>
                <a:srgbClr val="C00000"/>
              </a:solidFill>
              <a:latin typeface="Calibri Light" panose="020F0302020204030204" pitchFamily="34" charset="0"/>
              <a:cs typeface="Calibri Light" panose="020F0302020204030204" pitchFamily="34" charset="0"/>
            </a:endParaRPr>
          </a:p>
        </p:txBody>
      </p:sp>
      <p:graphicFrame>
        <p:nvGraphicFramePr>
          <p:cNvPr id="3" name="表格 4">
            <a:extLst>
              <a:ext uri="{FF2B5EF4-FFF2-40B4-BE49-F238E27FC236}">
                <a16:creationId xmlns:a16="http://schemas.microsoft.com/office/drawing/2014/main" id="{8D88F586-AEF8-47D4-9714-CA764277544D}"/>
              </a:ext>
            </a:extLst>
          </p:cNvPr>
          <p:cNvGraphicFramePr>
            <a:graphicFrameLocks noGrp="1"/>
          </p:cNvGraphicFramePr>
          <p:nvPr/>
        </p:nvGraphicFramePr>
        <p:xfrm>
          <a:off x="6869354" y="2675498"/>
          <a:ext cx="1102242" cy="1184651"/>
        </p:xfrm>
        <a:graphic>
          <a:graphicData uri="http://schemas.openxmlformats.org/drawingml/2006/table">
            <a:tbl>
              <a:tblPr firstRow="1" bandRow="1">
                <a:tableStyleId>{5C22544A-7EE6-4342-B048-85BDC9FD1C3A}</a:tableStyleId>
              </a:tblPr>
              <a:tblGrid>
                <a:gridCol w="1102242">
                  <a:extLst>
                    <a:ext uri="{9D8B030D-6E8A-4147-A177-3AD203B41FA5}">
                      <a16:colId xmlns:a16="http://schemas.microsoft.com/office/drawing/2014/main" val="236142151"/>
                    </a:ext>
                  </a:extLst>
                </a:gridCol>
              </a:tblGrid>
              <a:tr h="813811">
                <a:tc>
                  <a:txBody>
                    <a:bodyPr/>
                    <a:lstStyle/>
                    <a:p>
                      <a:pPr algn="ctr"/>
                      <a:r>
                        <a:rPr lang="en-US" altLang="zh-CN" b="0" dirty="0">
                          <a:solidFill>
                            <a:srgbClr val="FF0000"/>
                          </a:solidFill>
                          <a:latin typeface="Calibri Light" panose="020F0302020204030204" pitchFamily="34" charset="0"/>
                          <a:cs typeface="Calibri Light" panose="020F0302020204030204" pitchFamily="34" charset="0"/>
                        </a:rPr>
                        <a:t>Data</a:t>
                      </a:r>
                      <a:endParaRPr lang="zh-CN" altLang="en-US" b="0" dirty="0">
                        <a:solidFill>
                          <a:srgbClr val="FF0000"/>
                        </a:solidFill>
                        <a:latin typeface="Calibri Light" panose="020F0302020204030204" pitchFamily="34" charset="0"/>
                        <a:cs typeface="Calibri Light" panose="020F03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21157120"/>
                  </a:ext>
                </a:extLst>
              </a:tr>
              <a:tr h="370840">
                <a:tc>
                  <a:txBody>
                    <a:bodyPr/>
                    <a:lstStyle/>
                    <a:p>
                      <a:pPr algn="ctr"/>
                      <a:r>
                        <a:rPr lang="en-US" altLang="zh-CN" dirty="0">
                          <a:latin typeface="Calibri Light" panose="020F0302020204030204" pitchFamily="34" charset="0"/>
                          <a:cs typeface="Calibri Light" panose="020F0302020204030204" pitchFamily="34" charset="0"/>
                        </a:rPr>
                        <a:t>pointer</a:t>
                      </a:r>
                      <a:endParaRPr lang="zh-CN" altLang="en-US" dirty="0">
                        <a:latin typeface="Calibri Light" panose="020F0302020204030204" pitchFamily="34" charset="0"/>
                        <a:cs typeface="Calibri Light" panose="020F03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873320036"/>
                  </a:ext>
                </a:extLst>
              </a:tr>
            </a:tbl>
          </a:graphicData>
        </a:graphic>
      </p:graphicFrame>
      <p:sp>
        <p:nvSpPr>
          <p:cNvPr id="5" name="文本框 4">
            <a:extLst>
              <a:ext uri="{FF2B5EF4-FFF2-40B4-BE49-F238E27FC236}">
                <a16:creationId xmlns:a16="http://schemas.microsoft.com/office/drawing/2014/main" id="{BF103D91-81DD-46EB-A446-8E6AD61BEA8F}"/>
              </a:ext>
            </a:extLst>
          </p:cNvPr>
          <p:cNvSpPr txBox="1"/>
          <p:nvPr/>
        </p:nvSpPr>
        <p:spPr>
          <a:xfrm>
            <a:off x="8021762" y="3059668"/>
            <a:ext cx="857927" cy="369332"/>
          </a:xfrm>
          <a:prstGeom prst="rect">
            <a:avLst/>
          </a:prstGeom>
          <a:noFill/>
        </p:spPr>
        <p:txBody>
          <a:bodyPr wrap="none" rtlCol="0">
            <a:spAutoFit/>
          </a:bodyPr>
          <a:lstStyle/>
          <a:p>
            <a:r>
              <a:rPr lang="en-US" altLang="zh-CN" dirty="0">
                <a:latin typeface="Calibri Light" panose="020F0302020204030204" pitchFamily="34" charset="0"/>
                <a:cs typeface="Calibri Light" panose="020F0302020204030204" pitchFamily="34" charset="0"/>
              </a:rPr>
              <a:t>A block</a:t>
            </a:r>
            <a:endParaRPr lang="zh-CN" altLang="en-US" dirty="0">
              <a:latin typeface="Calibri Light" panose="020F0302020204030204" pitchFamily="34" charset="0"/>
              <a:cs typeface="Calibri Light" panose="020F0302020204030204" pitchFamily="34" charset="0"/>
            </a:endParaRPr>
          </a:p>
        </p:txBody>
      </p:sp>
      <p:sp>
        <p:nvSpPr>
          <p:cNvPr id="22" name="Rectangle 2">
            <a:extLst>
              <a:ext uri="{FF2B5EF4-FFF2-40B4-BE49-F238E27FC236}">
                <a16:creationId xmlns:a16="http://schemas.microsoft.com/office/drawing/2014/main" id="{A6F98277-EAF3-4C51-A4F6-F3222A89C549}"/>
              </a:ext>
            </a:extLst>
          </p:cNvPr>
          <p:cNvSpPr/>
          <p:nvPr/>
        </p:nvSpPr>
        <p:spPr>
          <a:xfrm>
            <a:off x="662182" y="4534887"/>
            <a:ext cx="2496366" cy="646331"/>
          </a:xfrm>
          <a:prstGeom prst="rect">
            <a:avLst/>
          </a:prstGeom>
          <a:solidFill>
            <a:schemeClr val="tx2">
              <a:lumMod val="20000"/>
              <a:lumOff val="80000"/>
            </a:schemeClr>
          </a:solidFill>
        </p:spPr>
        <p:txBody>
          <a:bodyPr wrap="square">
            <a:spAutoFit/>
          </a:bodyPr>
          <a:lstStyle/>
          <a:p>
            <a:pPr>
              <a:defRPr/>
            </a:pPr>
            <a:r>
              <a:rPr lang="en-US" dirty="0">
                <a:solidFill>
                  <a:srgbClr val="FF0000"/>
                </a:solidFill>
                <a:latin typeface="Calibri Light" panose="020F0302020204030204" pitchFamily="34" charset="0"/>
                <a:cs typeface="Calibri Light" panose="020F0302020204030204" pitchFamily="34" charset="0"/>
              </a:rPr>
              <a:t>Thinking:</a:t>
            </a:r>
          </a:p>
          <a:p>
            <a:pPr marL="180975">
              <a:defRPr/>
            </a:pPr>
            <a:r>
              <a:rPr lang="en-US" dirty="0">
                <a:solidFill>
                  <a:srgbClr val="000000"/>
                </a:solidFill>
                <a:latin typeface="Calibri Light" panose="020F0302020204030204" pitchFamily="34" charset="0"/>
                <a:cs typeface="Calibri Light" panose="020F0302020204030204" pitchFamily="34" charset="0"/>
              </a:rPr>
              <a:t>Why divided by 511?</a:t>
            </a:r>
          </a:p>
        </p:txBody>
      </p:sp>
      <p:sp>
        <p:nvSpPr>
          <p:cNvPr id="15" name="文本框 14">
            <a:extLst>
              <a:ext uri="{FF2B5EF4-FFF2-40B4-BE49-F238E27FC236}">
                <a16:creationId xmlns:a16="http://schemas.microsoft.com/office/drawing/2014/main" id="{7A1AD338-E638-4893-99A6-DC80FC8C8A53}"/>
              </a:ext>
            </a:extLst>
          </p:cNvPr>
          <p:cNvSpPr txBox="1"/>
          <p:nvPr/>
        </p:nvSpPr>
        <p:spPr>
          <a:xfrm>
            <a:off x="6200284" y="4047185"/>
            <a:ext cx="2679405" cy="1015663"/>
          </a:xfrm>
          <a:prstGeom prst="rect">
            <a:avLst/>
          </a:prstGeom>
          <a:solidFill>
            <a:schemeClr val="accent6">
              <a:lumMod val="40000"/>
              <a:lumOff val="60000"/>
            </a:schemeClr>
          </a:solidFill>
        </p:spPr>
        <p:txBody>
          <a:bodyPr wrap="square">
            <a:spAutoFit/>
          </a:bodyPr>
          <a:lstStyle/>
          <a:p>
            <a:pPr marL="914400" lvl="1" indent="-828675"/>
            <a:r>
              <a:rPr lang="en-US" altLang="en-US" sz="2000" dirty="0">
                <a:latin typeface="Calibri Light" panose="020F0302020204030204" pitchFamily="34" charset="0"/>
                <a:cs typeface="Calibri Light" panose="020F0302020204030204" pitchFamily="34" charset="0"/>
              </a:rPr>
              <a:t>Assumption</a:t>
            </a:r>
          </a:p>
          <a:p>
            <a:pPr lvl="2" indent="-649288"/>
            <a:r>
              <a:rPr lang="en-US" altLang="en-US" sz="2000" dirty="0">
                <a:solidFill>
                  <a:srgbClr val="FF0000"/>
                </a:solidFill>
                <a:latin typeface="Calibri Light" panose="020F0302020204030204" pitchFamily="34" charset="0"/>
                <a:cs typeface="Calibri Light" panose="020F0302020204030204" pitchFamily="34" charset="0"/>
              </a:rPr>
              <a:t>Pointer: 1 byte</a:t>
            </a:r>
          </a:p>
          <a:p>
            <a:pPr lvl="2" indent="-649288"/>
            <a:r>
              <a:rPr lang="en-US" altLang="en-US" sz="2000" dirty="0">
                <a:solidFill>
                  <a:srgbClr val="FF0000"/>
                </a:solidFill>
                <a:latin typeface="Calibri Light" panose="020F0302020204030204" pitchFamily="34" charset="0"/>
                <a:cs typeface="Calibri Light" panose="020F0302020204030204" pitchFamily="34" charset="0"/>
              </a:rPr>
              <a:t>Block size: 512 bytes</a:t>
            </a:r>
          </a:p>
        </p:txBody>
      </p:sp>
    </p:spTree>
    <p:extLst>
      <p:ext uri="{BB962C8B-B14F-4D97-AF65-F5344CB8AC3E}">
        <p14:creationId xmlns:p14="http://schemas.microsoft.com/office/powerpoint/2010/main" val="1985519747"/>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4" name="Picture 2">
            <a:extLst>
              <a:ext uri="{FF2B5EF4-FFF2-40B4-BE49-F238E27FC236}">
                <a16:creationId xmlns:a16="http://schemas.microsoft.com/office/drawing/2014/main" id="{9408D5CB-D7A2-45DB-A9C6-A2837835B1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4325" y="1547813"/>
            <a:ext cx="3879850" cy="402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2">
            <a:extLst>
              <a:ext uri="{FF2B5EF4-FFF2-40B4-BE49-F238E27FC236}">
                <a16:creationId xmlns:a16="http://schemas.microsoft.com/office/drawing/2014/main" id="{9A299C03-3833-4686-8D26-72A06D1548B6}"/>
              </a:ext>
            </a:extLst>
          </p:cNvPr>
          <p:cNvSpPr>
            <a:spLocks noGrp="1" noChangeArrowheads="1"/>
          </p:cNvSpPr>
          <p:nvPr>
            <p:ph type="title"/>
          </p:nvPr>
        </p:nvSpPr>
        <p:spPr>
          <a:xfrm>
            <a:off x="494524" y="232775"/>
            <a:ext cx="8229600" cy="576262"/>
          </a:xfrm>
        </p:spPr>
        <p:txBody>
          <a:bodyPr/>
          <a:lstStyle/>
          <a:p>
            <a:pPr eaLnBrk="1" hangingPunct="1"/>
            <a:r>
              <a:rPr lang="en-US" altLang="en-US" dirty="0"/>
              <a:t>Linked Allocation</a:t>
            </a:r>
          </a:p>
        </p:txBody>
      </p:sp>
      <p:sp>
        <p:nvSpPr>
          <p:cNvPr id="8" name="Rectangle 2">
            <a:extLst>
              <a:ext uri="{FF2B5EF4-FFF2-40B4-BE49-F238E27FC236}">
                <a16:creationId xmlns:a16="http://schemas.microsoft.com/office/drawing/2014/main" id="{600E0C56-8670-4C1B-A7CA-0FE273715198}"/>
              </a:ext>
            </a:extLst>
          </p:cNvPr>
          <p:cNvSpPr/>
          <p:nvPr/>
        </p:nvSpPr>
        <p:spPr>
          <a:xfrm>
            <a:off x="4902127" y="5108873"/>
            <a:ext cx="3879850" cy="923330"/>
          </a:xfrm>
          <a:prstGeom prst="rect">
            <a:avLst/>
          </a:prstGeom>
          <a:solidFill>
            <a:schemeClr val="tx2">
              <a:lumMod val="20000"/>
              <a:lumOff val="80000"/>
            </a:schemeClr>
          </a:solidFill>
        </p:spPr>
        <p:txBody>
          <a:bodyPr wrap="square">
            <a:spAutoFit/>
          </a:bodyPr>
          <a:lstStyle/>
          <a:p>
            <a:pPr>
              <a:defRPr/>
            </a:pPr>
            <a:r>
              <a:rPr lang="en-US" dirty="0">
                <a:solidFill>
                  <a:srgbClr val="FF0000"/>
                </a:solidFill>
                <a:latin typeface="Calibri Light" panose="020F0302020204030204" pitchFamily="34" charset="0"/>
                <a:cs typeface="Calibri Light" panose="020F0302020204030204" pitchFamily="34" charset="0"/>
              </a:rPr>
              <a:t>Thinking:</a:t>
            </a:r>
          </a:p>
          <a:p>
            <a:pPr marL="180975">
              <a:defRPr/>
            </a:pPr>
            <a:r>
              <a:rPr lang="en-US" altLang="zh-CN" dirty="0">
                <a:solidFill>
                  <a:srgbClr val="000000"/>
                </a:solidFill>
                <a:latin typeface="Calibri Light" panose="020F0302020204030204" pitchFamily="34" charset="0"/>
                <a:cs typeface="Calibri Light" panose="020F0302020204030204" pitchFamily="34" charset="0"/>
              </a:rPr>
              <a:t>For the file </a:t>
            </a:r>
            <a:r>
              <a:rPr lang="en-US" altLang="zh-CN" b="1" i="1" dirty="0">
                <a:solidFill>
                  <a:srgbClr val="C00000"/>
                </a:solidFill>
                <a:latin typeface="Calibri Light" panose="020F0302020204030204" pitchFamily="34" charset="0"/>
                <a:cs typeface="Calibri Light" panose="020F0302020204030204" pitchFamily="34" charset="0"/>
              </a:rPr>
              <a:t>jeep</a:t>
            </a:r>
            <a:r>
              <a:rPr lang="en-US" altLang="zh-CN" dirty="0">
                <a:solidFill>
                  <a:srgbClr val="000000"/>
                </a:solidFill>
                <a:latin typeface="Calibri Light" panose="020F0302020204030204" pitchFamily="34" charset="0"/>
                <a:cs typeface="Calibri Light" panose="020F0302020204030204" pitchFamily="34" charset="0"/>
              </a:rPr>
              <a:t>, if LA is 512, what is its physical address</a:t>
            </a:r>
            <a:r>
              <a:rPr lang="en-US" dirty="0">
                <a:solidFill>
                  <a:srgbClr val="000000"/>
                </a:solidFill>
                <a:latin typeface="Calibri Light" panose="020F0302020204030204" pitchFamily="34" charset="0"/>
                <a:cs typeface="Calibri Light" panose="020F0302020204030204" pitchFamily="34" charset="0"/>
              </a:rPr>
              <a:t>?</a:t>
            </a:r>
          </a:p>
        </p:txBody>
      </p:sp>
    </p:spTree>
    <p:extLst>
      <p:ext uri="{BB962C8B-B14F-4D97-AF65-F5344CB8AC3E}">
        <p14:creationId xmlns:p14="http://schemas.microsoft.com/office/powerpoint/2010/main" val="1524244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Rectangle 2"/>
          <p:cNvSpPr>
            <a:spLocks noGrp="1" noChangeArrowheads="1"/>
          </p:cNvSpPr>
          <p:nvPr>
            <p:ph type="title"/>
          </p:nvPr>
        </p:nvSpPr>
        <p:spPr>
          <a:xfrm>
            <a:off x="1193800" y="82550"/>
            <a:ext cx="8077200" cy="609600"/>
          </a:xfrm>
        </p:spPr>
        <p:txBody>
          <a:bodyPr/>
          <a:lstStyle/>
          <a:p>
            <a:pPr eaLnBrk="1" hangingPunct="1"/>
            <a:r>
              <a:rPr lang="en-US" altLang="en-US" sz="2400"/>
              <a:t>Missed Deadlines with Rate Monotonic Scheduling</a:t>
            </a:r>
          </a:p>
        </p:txBody>
      </p:sp>
      <p:pic>
        <p:nvPicPr>
          <p:cNvPr id="91138"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72653" y="2332329"/>
            <a:ext cx="7875588" cy="1204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txBox="1">
            <a:spLocks noChangeArrowheads="1"/>
          </p:cNvSpPr>
          <p:nvPr/>
        </p:nvSpPr>
        <p:spPr>
          <a:xfrm>
            <a:off x="453909" y="911341"/>
            <a:ext cx="8194332" cy="5035318"/>
          </a:xfrm>
          <a:prstGeom prst="rect">
            <a:avLst/>
          </a:prstGeom>
        </p:spPr>
        <p:txBody>
          <a:bodyPr/>
          <a:lstStyle>
            <a:lvl1pPr marL="342900" indent="-342900" algn="l" rtl="0" eaLnBrk="0" fontAlgn="base" hangingPunct="0">
              <a:spcBef>
                <a:spcPct val="35000"/>
              </a:spcBef>
              <a:spcAft>
                <a:spcPct val="0"/>
              </a:spcAft>
              <a:buClr>
                <a:srgbClr val="993300"/>
              </a:buClr>
              <a:buSzPct val="90000"/>
              <a:buFont typeface="Monotype Sorts" pitchFamily="-84" charset="2"/>
              <a:buChar char="n"/>
              <a:defRPr kumimoji="1">
                <a:solidFill>
                  <a:schemeClr val="tx1"/>
                </a:solidFill>
                <a:latin typeface="+mn-lt"/>
                <a:ea typeface="MS PGothic" pitchFamily="34" charset="-128"/>
                <a:cs typeface="MS PGothic" pitchFamily="34" charset="-128"/>
              </a:defRPr>
            </a:lvl1pPr>
            <a:lvl2pPr marL="742950" indent="-285750" algn="l" rtl="0" eaLnBrk="0" fontAlgn="base" hangingPunct="0">
              <a:spcBef>
                <a:spcPct val="35000"/>
              </a:spcBef>
              <a:spcAft>
                <a:spcPct val="0"/>
              </a:spcAft>
              <a:buClr>
                <a:srgbClr val="CC6600"/>
              </a:buClr>
              <a:buSzPct val="80000"/>
              <a:buFont typeface="Monotype Sorts" pitchFamily="-84" charset="2"/>
              <a:buChar char="l"/>
              <a:defRPr kumimoji="1">
                <a:solidFill>
                  <a:schemeClr val="tx1"/>
                </a:solidFill>
                <a:latin typeface="+mn-lt"/>
                <a:ea typeface="MS PGothic" pitchFamily="34" charset="-128"/>
              </a:defRPr>
            </a:lvl2pPr>
            <a:lvl3pPr marL="1085850" indent="-228600" algn="l" rtl="0" eaLnBrk="0" fontAlgn="base" hangingPunct="0">
              <a:spcBef>
                <a:spcPct val="35000"/>
              </a:spcBef>
              <a:spcAft>
                <a:spcPct val="0"/>
              </a:spcAft>
              <a:buClr>
                <a:srgbClr val="009900"/>
              </a:buClr>
              <a:buSzPct val="75000"/>
              <a:buFont typeface="Webdings" pitchFamily="18" charset="2"/>
              <a:buChar char="4"/>
              <a:defRPr kumimoji="1">
                <a:solidFill>
                  <a:schemeClr val="tx1"/>
                </a:solidFill>
                <a:latin typeface="+mn-lt"/>
                <a:ea typeface="MS PGothic" pitchFamily="34" charset="-128"/>
              </a:defRPr>
            </a:lvl3pPr>
            <a:lvl4pPr marL="1428750" indent="-228600" algn="l" rtl="0" eaLnBrk="0" fontAlgn="base" hangingPunct="0">
              <a:spcBef>
                <a:spcPct val="35000"/>
              </a:spcBef>
              <a:spcAft>
                <a:spcPct val="0"/>
              </a:spcAft>
              <a:buClr>
                <a:schemeClr val="hlink"/>
              </a:buClr>
              <a:buSzPct val="75000"/>
              <a:buChar char="–"/>
              <a:defRPr kumimoji="1">
                <a:solidFill>
                  <a:schemeClr val="tx1"/>
                </a:solidFill>
                <a:latin typeface="+mn-lt"/>
                <a:ea typeface="MS PGothic" pitchFamily="34" charset="-128"/>
              </a:defRPr>
            </a:lvl4pPr>
            <a:lvl5pPr marL="17716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itchFamily="34" charset="-128"/>
              </a:defRPr>
            </a:lvl5pPr>
            <a:lvl6pPr marL="22288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6pPr>
            <a:lvl7pPr marL="26860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7pPr>
            <a:lvl8pPr marL="31432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8pPr>
            <a:lvl9pPr marL="36004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9pPr>
          </a:lstStyle>
          <a:p>
            <a:pPr>
              <a:spcBef>
                <a:spcPts val="300"/>
              </a:spcBef>
            </a:pPr>
            <a:r>
              <a:rPr lang="en-US" altLang="en-US" sz="2400" kern="0" dirty="0">
                <a:latin typeface="Calibri Light" panose="020F0302020204030204" pitchFamily="34" charset="0"/>
              </a:rPr>
              <a:t>Example:</a:t>
            </a:r>
          </a:p>
          <a:p>
            <a:pPr lvl="1">
              <a:spcBef>
                <a:spcPts val="300"/>
              </a:spcBef>
            </a:pPr>
            <a:r>
              <a:rPr lang="en-US" altLang="en-US" sz="2400" kern="0" dirty="0">
                <a:latin typeface="Calibri Light" panose="020F0302020204030204" pitchFamily="34" charset="0"/>
              </a:rPr>
              <a:t>P</a:t>
            </a:r>
            <a:r>
              <a:rPr lang="en-US" altLang="en-US" sz="2400" kern="0" baseline="-25000" dirty="0">
                <a:latin typeface="Calibri Light" panose="020F0302020204030204" pitchFamily="34" charset="0"/>
              </a:rPr>
              <a:t>1</a:t>
            </a:r>
            <a:r>
              <a:rPr lang="en-US" altLang="en-US" sz="2400" kern="0" dirty="0">
                <a:latin typeface="Calibri Light" panose="020F0302020204030204" pitchFamily="34" charset="0"/>
              </a:rPr>
              <a:t> needs to run for </a:t>
            </a:r>
            <a:r>
              <a:rPr lang="en-US" altLang="en-US" sz="2400" kern="0" dirty="0">
                <a:solidFill>
                  <a:srgbClr val="FF0000"/>
                </a:solidFill>
                <a:latin typeface="Calibri Light" panose="020F0302020204030204" pitchFamily="34" charset="0"/>
              </a:rPr>
              <a:t>25</a:t>
            </a:r>
            <a:r>
              <a:rPr lang="en-US" altLang="en-US" sz="2400" kern="0" dirty="0">
                <a:latin typeface="Calibri Light" panose="020F0302020204030204" pitchFamily="34" charset="0"/>
              </a:rPr>
              <a:t> </a:t>
            </a:r>
            <a:r>
              <a:rPr lang="en-US" altLang="en-US" sz="2400" kern="0" dirty="0" err="1">
                <a:latin typeface="Calibri Light" panose="020F0302020204030204" pitchFamily="34" charset="0"/>
              </a:rPr>
              <a:t>ms</a:t>
            </a:r>
            <a:r>
              <a:rPr lang="en-US" altLang="en-US" sz="2400" kern="0" dirty="0">
                <a:latin typeface="Calibri Light" panose="020F0302020204030204" pitchFamily="34" charset="0"/>
              </a:rPr>
              <a:t> every 50 </a:t>
            </a:r>
            <a:r>
              <a:rPr lang="en-US" altLang="en-US" sz="2400" kern="0" dirty="0" err="1">
                <a:latin typeface="Calibri Light" panose="020F0302020204030204" pitchFamily="34" charset="0"/>
              </a:rPr>
              <a:t>ms.</a:t>
            </a:r>
            <a:r>
              <a:rPr lang="en-US" altLang="en-US" sz="2400" kern="0" dirty="0">
                <a:latin typeface="Calibri Light" panose="020F0302020204030204" pitchFamily="34" charset="0"/>
              </a:rPr>
              <a:t> </a:t>
            </a:r>
            <a:r>
              <a:rPr lang="en-US" altLang="en-US" sz="2400" dirty="0">
                <a:solidFill>
                  <a:srgbClr val="C00000"/>
                </a:solidFill>
                <a:latin typeface="Calibri Light" panose="020F0302020204030204" pitchFamily="34" charset="0"/>
              </a:rPr>
              <a:t>t = 25, d = p = 50</a:t>
            </a:r>
            <a:endParaRPr lang="en-US" altLang="en-US" sz="2400" kern="0" dirty="0">
              <a:latin typeface="Calibri Light" panose="020F0302020204030204" pitchFamily="34" charset="0"/>
            </a:endParaRPr>
          </a:p>
          <a:p>
            <a:pPr lvl="1">
              <a:spcBef>
                <a:spcPts val="300"/>
              </a:spcBef>
            </a:pPr>
            <a:r>
              <a:rPr lang="en-US" altLang="en-US" sz="2400" kern="0" dirty="0">
                <a:latin typeface="Calibri Light" panose="020F0302020204030204" pitchFamily="34" charset="0"/>
              </a:rPr>
              <a:t>P</a:t>
            </a:r>
            <a:r>
              <a:rPr lang="en-US" altLang="en-US" sz="2400" kern="0" baseline="-25000" dirty="0">
                <a:latin typeface="Calibri Light" panose="020F0302020204030204" pitchFamily="34" charset="0"/>
              </a:rPr>
              <a:t>2</a:t>
            </a:r>
            <a:r>
              <a:rPr lang="en-US" altLang="en-US" sz="2400" kern="0" dirty="0">
                <a:latin typeface="Calibri Light" panose="020F0302020204030204" pitchFamily="34" charset="0"/>
              </a:rPr>
              <a:t> needs to run for 35 </a:t>
            </a:r>
            <a:r>
              <a:rPr lang="en-US" altLang="en-US" sz="2400" kern="0" dirty="0" err="1">
                <a:latin typeface="Calibri Light" panose="020F0302020204030204" pitchFamily="34" charset="0"/>
              </a:rPr>
              <a:t>ms</a:t>
            </a:r>
            <a:r>
              <a:rPr lang="en-US" altLang="en-US" sz="2400" kern="0" dirty="0">
                <a:latin typeface="Calibri Light" panose="020F0302020204030204" pitchFamily="34" charset="0"/>
              </a:rPr>
              <a:t> every </a:t>
            </a:r>
            <a:r>
              <a:rPr lang="en-US" altLang="en-US" sz="2400" kern="0" dirty="0">
                <a:solidFill>
                  <a:srgbClr val="FF0000"/>
                </a:solidFill>
                <a:latin typeface="Calibri Light" panose="020F0302020204030204" pitchFamily="34" charset="0"/>
              </a:rPr>
              <a:t>80</a:t>
            </a:r>
            <a:r>
              <a:rPr lang="en-US" altLang="en-US" sz="2400" kern="0" dirty="0">
                <a:latin typeface="Calibri Light" panose="020F0302020204030204" pitchFamily="34" charset="0"/>
              </a:rPr>
              <a:t> </a:t>
            </a:r>
            <a:r>
              <a:rPr lang="en-US" altLang="en-US" sz="2400" kern="0" dirty="0" err="1">
                <a:latin typeface="Calibri Light" panose="020F0302020204030204" pitchFamily="34" charset="0"/>
              </a:rPr>
              <a:t>ms.</a:t>
            </a:r>
            <a:r>
              <a:rPr lang="en-US" altLang="en-US" sz="2400" kern="0" dirty="0">
                <a:latin typeface="Calibri Light" panose="020F0302020204030204" pitchFamily="34" charset="0"/>
              </a:rPr>
              <a:t> </a:t>
            </a:r>
            <a:r>
              <a:rPr lang="en-US" altLang="en-US" sz="2400" dirty="0">
                <a:solidFill>
                  <a:srgbClr val="C00000"/>
                </a:solidFill>
                <a:latin typeface="Calibri Light" panose="020F0302020204030204" pitchFamily="34" charset="0"/>
              </a:rPr>
              <a:t>t = 35, d = p = 80</a:t>
            </a:r>
            <a:endParaRPr lang="en-US" altLang="en-US" sz="2400" kern="0" dirty="0">
              <a:latin typeface="Calibri Light" panose="020F0302020204030204" pitchFamily="34" charset="0"/>
            </a:endParaRPr>
          </a:p>
          <a:p>
            <a:pPr>
              <a:spcBef>
                <a:spcPts val="300"/>
              </a:spcBef>
            </a:pPr>
            <a:endParaRPr lang="en-US" altLang="en-US" sz="2400" kern="0" dirty="0">
              <a:latin typeface="Calibri Light" panose="020F0302020204030204" pitchFamily="34" charset="0"/>
            </a:endParaRPr>
          </a:p>
          <a:p>
            <a:pPr>
              <a:spcBef>
                <a:spcPts val="300"/>
              </a:spcBef>
            </a:pPr>
            <a:endParaRPr lang="en-US" altLang="en-US" sz="2400" kern="0" dirty="0">
              <a:latin typeface="Calibri Light" panose="020F0302020204030204" pitchFamily="34" charset="0"/>
            </a:endParaRPr>
          </a:p>
          <a:p>
            <a:pPr>
              <a:spcBef>
                <a:spcPts val="300"/>
              </a:spcBef>
            </a:pPr>
            <a:endParaRPr lang="en-US" altLang="en-US" sz="2400" kern="0" dirty="0">
              <a:latin typeface="Calibri Light" panose="020F0302020204030204" pitchFamily="34" charset="0"/>
            </a:endParaRPr>
          </a:p>
          <a:p>
            <a:pPr>
              <a:spcBef>
                <a:spcPts val="300"/>
              </a:spcBef>
            </a:pPr>
            <a:endParaRPr lang="en-US" altLang="en-US" sz="2400" kern="0" dirty="0">
              <a:latin typeface="Calibri Light" panose="020F0302020204030204" pitchFamily="34" charset="0"/>
            </a:endParaRPr>
          </a:p>
          <a:p>
            <a:pPr>
              <a:spcBef>
                <a:spcPts val="300"/>
              </a:spcBef>
            </a:pPr>
            <a:endParaRPr lang="en-US" altLang="en-US" sz="2400" dirty="0">
              <a:latin typeface="Calibri Light" panose="020F0302020204030204" pitchFamily="34" charset="0"/>
            </a:endParaRPr>
          </a:p>
          <a:p>
            <a:pPr>
              <a:spcBef>
                <a:spcPts val="300"/>
              </a:spcBef>
            </a:pPr>
            <a:r>
              <a:rPr lang="en-US" altLang="en-US" sz="2400" dirty="0">
                <a:latin typeface="Calibri Light" panose="020F0302020204030204" pitchFamily="34" charset="0"/>
              </a:rPr>
              <a:t>Process </a:t>
            </a:r>
            <a:r>
              <a:rPr lang="en-US" altLang="en-US" sz="2400" kern="0" dirty="0">
                <a:latin typeface="Calibri Light" panose="020F0302020204030204" pitchFamily="34" charset="0"/>
              </a:rPr>
              <a:t>P</a:t>
            </a:r>
            <a:r>
              <a:rPr lang="en-US" altLang="en-US" sz="2400" kern="0" baseline="-25000" dirty="0">
                <a:latin typeface="Calibri Light" panose="020F0302020204030204" pitchFamily="34" charset="0"/>
              </a:rPr>
              <a:t>2</a:t>
            </a:r>
            <a:r>
              <a:rPr lang="en-US" altLang="en-US" sz="2400" dirty="0">
                <a:latin typeface="Calibri Light" panose="020F0302020204030204" pitchFamily="34" charset="0"/>
              </a:rPr>
              <a:t> misses its deadline at time 80 </a:t>
            </a:r>
            <a:r>
              <a:rPr lang="en-US" altLang="en-US" sz="2400" dirty="0" err="1">
                <a:latin typeface="Calibri Light" panose="020F0302020204030204" pitchFamily="34" charset="0"/>
              </a:rPr>
              <a:t>ms.</a:t>
            </a:r>
            <a:endParaRPr lang="en-US" altLang="en-US" sz="2400" dirty="0">
              <a:latin typeface="Calibri Light" panose="020F0302020204030204" pitchFamily="34" charset="0"/>
            </a:endParaRPr>
          </a:p>
          <a:p>
            <a:pPr>
              <a:spcBef>
                <a:spcPts val="300"/>
              </a:spcBef>
            </a:pPr>
            <a:r>
              <a:rPr lang="en-US" altLang="en-US" sz="2400" dirty="0">
                <a:latin typeface="Calibri Light" panose="020F0302020204030204" pitchFamily="34" charset="0"/>
              </a:rPr>
              <a:t>Observation: if </a:t>
            </a:r>
            <a:r>
              <a:rPr lang="en-US" altLang="en-US" sz="2400" kern="0" dirty="0">
                <a:latin typeface="Calibri Light" panose="020F0302020204030204" pitchFamily="34" charset="0"/>
              </a:rPr>
              <a:t>P</a:t>
            </a:r>
            <a:r>
              <a:rPr lang="en-US" altLang="en-US" sz="2400" kern="0" baseline="-25000" dirty="0">
                <a:latin typeface="Calibri Light" panose="020F0302020204030204" pitchFamily="34" charset="0"/>
              </a:rPr>
              <a:t>2</a:t>
            </a:r>
            <a:r>
              <a:rPr lang="en-US" altLang="en-US" sz="2400" kern="0" dirty="0">
                <a:latin typeface="Calibri Light" panose="020F0302020204030204" pitchFamily="34" charset="0"/>
              </a:rPr>
              <a:t> is allowed to run from 25 to 60 and P</a:t>
            </a:r>
            <a:r>
              <a:rPr lang="en-US" altLang="en-US" sz="2400" kern="0" baseline="-25000" dirty="0">
                <a:latin typeface="Calibri Light" panose="020F0302020204030204" pitchFamily="34" charset="0"/>
              </a:rPr>
              <a:t>1</a:t>
            </a:r>
            <a:r>
              <a:rPr lang="en-US" altLang="en-US" sz="2400" kern="0" dirty="0">
                <a:latin typeface="Calibri Light" panose="020F0302020204030204" pitchFamily="34" charset="0"/>
              </a:rPr>
              <a:t> then runs from 60 to 85 then both processes can meet their deadline.</a:t>
            </a:r>
          </a:p>
          <a:p>
            <a:pPr>
              <a:spcBef>
                <a:spcPts val="300"/>
              </a:spcBef>
            </a:pPr>
            <a:r>
              <a:rPr lang="en-US" altLang="en-US" sz="2400" kern="0" dirty="0">
                <a:latin typeface="Calibri Light" panose="020F0302020204030204" pitchFamily="34" charset="0"/>
              </a:rPr>
              <a:t>So the problem </a:t>
            </a:r>
            <a:r>
              <a:rPr lang="en-US" altLang="en-US" sz="2400" kern="0" dirty="0">
                <a:solidFill>
                  <a:srgbClr val="FF0000"/>
                </a:solidFill>
                <a:latin typeface="Calibri Light" panose="020F0302020204030204" pitchFamily="34" charset="0"/>
              </a:rPr>
              <a:t>is not a lack of CPU time</a:t>
            </a:r>
            <a:r>
              <a:rPr lang="en-US" altLang="en-US" sz="2400" kern="0" dirty="0">
                <a:latin typeface="Calibri Light" panose="020F0302020204030204" pitchFamily="34" charset="0"/>
              </a:rPr>
              <a:t>, the problem is that </a:t>
            </a:r>
            <a:r>
              <a:rPr lang="en-US" altLang="en-US" sz="2400" kern="0" dirty="0">
                <a:solidFill>
                  <a:srgbClr val="FF0000"/>
                </a:solidFill>
                <a:latin typeface="Calibri Light" panose="020F0302020204030204" pitchFamily="34" charset="0"/>
              </a:rPr>
              <a:t>rate monotonic scheduling is not a very good algorithm.</a:t>
            </a:r>
            <a:endParaRPr lang="en-US" altLang="en-US" sz="2400" dirty="0">
              <a:solidFill>
                <a:srgbClr val="FF0000"/>
              </a:solidFill>
              <a:latin typeface="Calibri Light" panose="020F0302020204030204" pitchFamily="34" charset="0"/>
            </a:endParaRPr>
          </a:p>
        </p:txBody>
      </p:sp>
      <p:sp>
        <p:nvSpPr>
          <p:cNvPr id="6" name="TextBox 5">
            <a:extLst>
              <a:ext uri="{FF2B5EF4-FFF2-40B4-BE49-F238E27FC236}">
                <a16:creationId xmlns:a16="http://schemas.microsoft.com/office/drawing/2014/main" id="{266C14BF-9384-4151-8CAA-4AEFB2801727}"/>
              </a:ext>
            </a:extLst>
          </p:cNvPr>
          <p:cNvSpPr txBox="1"/>
          <p:nvPr/>
        </p:nvSpPr>
        <p:spPr>
          <a:xfrm>
            <a:off x="2074065" y="3760586"/>
            <a:ext cx="888385" cy="461665"/>
          </a:xfrm>
          <a:prstGeom prst="rect">
            <a:avLst/>
          </a:prstGeom>
          <a:noFill/>
        </p:spPr>
        <p:txBody>
          <a:bodyPr wrap="none" rtlCol="0">
            <a:spAutoFit/>
          </a:bodyPr>
          <a:lstStyle/>
          <a:p>
            <a:r>
              <a:rPr lang="en-US" altLang="zh-CN" sz="2400" dirty="0">
                <a:solidFill>
                  <a:srgbClr val="C00000"/>
                </a:solidFill>
                <a:latin typeface="Calibri Light" panose="020F0302020204030204" pitchFamily="34" charset="0"/>
              </a:rPr>
              <a:t>P2:25</a:t>
            </a:r>
            <a:endParaRPr lang="zh-CN" altLang="en-US" sz="2400" dirty="0">
              <a:solidFill>
                <a:srgbClr val="C00000"/>
              </a:solidFill>
              <a:latin typeface="Calibri Light" panose="020F0302020204030204" pitchFamily="34" charset="0"/>
            </a:endParaRPr>
          </a:p>
        </p:txBody>
      </p:sp>
      <p:sp>
        <p:nvSpPr>
          <p:cNvPr id="7" name="TextBox 6">
            <a:extLst>
              <a:ext uri="{FF2B5EF4-FFF2-40B4-BE49-F238E27FC236}">
                <a16:creationId xmlns:a16="http://schemas.microsoft.com/office/drawing/2014/main" id="{475DE497-4AD1-4DFC-AB17-F7F5C4DD1128}"/>
              </a:ext>
            </a:extLst>
          </p:cNvPr>
          <p:cNvSpPr txBox="1"/>
          <p:nvPr/>
        </p:nvSpPr>
        <p:spPr>
          <a:xfrm>
            <a:off x="4130040" y="3760586"/>
            <a:ext cx="1701107" cy="461665"/>
          </a:xfrm>
          <a:prstGeom prst="rect">
            <a:avLst/>
          </a:prstGeom>
          <a:noFill/>
        </p:spPr>
        <p:txBody>
          <a:bodyPr wrap="none" rtlCol="0">
            <a:spAutoFit/>
          </a:bodyPr>
          <a:lstStyle/>
          <a:p>
            <a:r>
              <a:rPr lang="en-US" altLang="zh-CN" sz="2400" dirty="0">
                <a:solidFill>
                  <a:srgbClr val="C00000"/>
                </a:solidFill>
                <a:latin typeface="Calibri Light" panose="020F0302020204030204" pitchFamily="34" charset="0"/>
              </a:rPr>
              <a:t>P2:needs 10</a:t>
            </a:r>
            <a:endParaRPr lang="zh-CN" altLang="en-US" sz="2400" dirty="0">
              <a:solidFill>
                <a:srgbClr val="C00000"/>
              </a:solidFill>
              <a:latin typeface="Calibri Light" panose="020F0302020204030204" pitchFamily="34" charset="0"/>
            </a:endParaRPr>
          </a:p>
        </p:txBody>
      </p:sp>
      <p:sp>
        <p:nvSpPr>
          <p:cNvPr id="8" name="TextBox 7">
            <a:extLst>
              <a:ext uri="{FF2B5EF4-FFF2-40B4-BE49-F238E27FC236}">
                <a16:creationId xmlns:a16="http://schemas.microsoft.com/office/drawing/2014/main" id="{A74BCD4D-FBD6-4C77-B1A8-202C4ED8E070}"/>
              </a:ext>
            </a:extLst>
          </p:cNvPr>
          <p:cNvSpPr txBox="1"/>
          <p:nvPr/>
        </p:nvSpPr>
        <p:spPr>
          <a:xfrm>
            <a:off x="4323129" y="3244334"/>
            <a:ext cx="301686" cy="369332"/>
          </a:xfrm>
          <a:prstGeom prst="rect">
            <a:avLst/>
          </a:prstGeom>
          <a:noFill/>
        </p:spPr>
        <p:txBody>
          <a:bodyPr wrap="none" rtlCol="0">
            <a:spAutoFit/>
          </a:bodyPr>
          <a:lstStyle/>
          <a:p>
            <a:r>
              <a:rPr lang="en-US" altLang="zh-CN" dirty="0">
                <a:solidFill>
                  <a:srgbClr val="C00000"/>
                </a:solidFill>
                <a:latin typeface="Calibri Light" panose="020F0302020204030204" pitchFamily="34" charset="0"/>
              </a:rPr>
              <a:t>5</a:t>
            </a:r>
            <a:endParaRPr lang="zh-CN" altLang="en-US" dirty="0">
              <a:solidFill>
                <a:srgbClr val="C00000"/>
              </a:solidFill>
              <a:latin typeface="Calibri Light" panose="020F0302020204030204" pitchFamily="34" charset="0"/>
            </a:endParaRPr>
          </a:p>
        </p:txBody>
      </p:sp>
    </p:spTree>
    <p:extLst>
      <p:ext uri="{BB962C8B-B14F-4D97-AF65-F5344CB8AC3E}">
        <p14:creationId xmlns:p14="http://schemas.microsoft.com/office/powerpoint/2010/main" val="2834963027"/>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itle 1"/>
          <p:cNvSpPr>
            <a:spLocks noGrp="1"/>
          </p:cNvSpPr>
          <p:nvPr>
            <p:ph type="title"/>
          </p:nvPr>
        </p:nvSpPr>
        <p:spPr>
          <a:xfrm>
            <a:off x="946150" y="182563"/>
            <a:ext cx="8229600" cy="576262"/>
          </a:xfrm>
        </p:spPr>
        <p:txBody>
          <a:bodyPr/>
          <a:lstStyle/>
          <a:p>
            <a:r>
              <a:rPr lang="en-US" altLang="en-US" sz="2400" dirty="0"/>
              <a:t>Allocation Methods – Linked Allocation Variation</a:t>
            </a:r>
          </a:p>
        </p:txBody>
      </p:sp>
      <p:sp>
        <p:nvSpPr>
          <p:cNvPr id="53251" name="Content Placeholder 2"/>
          <p:cNvSpPr>
            <a:spLocks noGrp="1"/>
          </p:cNvSpPr>
          <p:nvPr>
            <p:ph idx="1"/>
          </p:nvPr>
        </p:nvSpPr>
        <p:spPr>
          <a:xfrm>
            <a:off x="436389" y="923454"/>
            <a:ext cx="8364932" cy="2460947"/>
          </a:xfrm>
        </p:spPr>
        <p:txBody>
          <a:bodyPr/>
          <a:lstStyle/>
          <a:p>
            <a:r>
              <a:rPr kumimoji="0" lang="en-US" altLang="en-US" sz="2400" dirty="0">
                <a:solidFill>
                  <a:srgbClr val="3366FF"/>
                </a:solidFill>
                <a:latin typeface="Calibri Light" panose="020F0302020204030204" pitchFamily="34" charset="0"/>
                <a:cs typeface="Calibri Light" panose="020F0302020204030204" pitchFamily="34" charset="0"/>
              </a:rPr>
              <a:t>File Allocation Table </a:t>
            </a:r>
            <a:r>
              <a:rPr kumimoji="0" lang="en-US" altLang="en-US" sz="2400" dirty="0">
                <a:solidFill>
                  <a:srgbClr val="231F20"/>
                </a:solidFill>
                <a:latin typeface="Calibri Light" panose="020F0302020204030204" pitchFamily="34" charset="0"/>
                <a:cs typeface="Calibri Light" panose="020F0302020204030204" pitchFamily="34" charset="0"/>
              </a:rPr>
              <a:t>(FAT)</a:t>
            </a:r>
          </a:p>
          <a:p>
            <a:pPr lvl="1"/>
            <a:r>
              <a:rPr kumimoji="0" lang="en-US" altLang="en-US" sz="2400" dirty="0">
                <a:solidFill>
                  <a:srgbClr val="231F20"/>
                </a:solidFill>
                <a:latin typeface="Calibri Light" panose="020F0302020204030204" pitchFamily="34" charset="0"/>
                <a:cs typeface="Calibri Light" panose="020F0302020204030204" pitchFamily="34" charset="0"/>
              </a:rPr>
              <a:t>An important variation on linked allocation </a:t>
            </a:r>
            <a:r>
              <a:rPr lang="en-US" altLang="en-US" sz="2400" dirty="0">
                <a:solidFill>
                  <a:srgbClr val="000000"/>
                </a:solidFill>
                <a:latin typeface="Calibri Light" panose="020F0302020204030204" pitchFamily="34" charset="0"/>
                <a:cs typeface="Calibri Light" panose="020F0302020204030204" pitchFamily="34" charset="0"/>
              </a:rPr>
              <a:t>used in MS-DOS</a:t>
            </a:r>
          </a:p>
          <a:p>
            <a:pPr lvl="1"/>
            <a:r>
              <a:rPr lang="en-US" altLang="en-US" sz="2400" dirty="0">
                <a:solidFill>
                  <a:srgbClr val="000000"/>
                </a:solidFill>
                <a:latin typeface="Calibri Light" panose="020F0302020204030204" pitchFamily="34" charset="0"/>
                <a:cs typeface="Calibri Light" panose="020F0302020204030204" pitchFamily="34" charset="0"/>
              </a:rPr>
              <a:t>Indexed in physical block no.</a:t>
            </a:r>
          </a:p>
          <a:p>
            <a:pPr lvl="1"/>
            <a:r>
              <a:rPr lang="en-US" altLang="en-US" sz="2400" dirty="0">
                <a:solidFill>
                  <a:srgbClr val="000000"/>
                </a:solidFill>
                <a:latin typeface="Calibri Light" panose="020F0302020204030204" pitchFamily="34" charset="0"/>
                <a:cs typeface="Calibri Light" panose="020F0302020204030204" pitchFamily="34" charset="0"/>
              </a:rPr>
              <a:t>Each entry stores the no. of next block for this file</a:t>
            </a:r>
          </a:p>
          <a:p>
            <a:pPr lvl="1"/>
            <a:r>
              <a:rPr lang="en-US" altLang="en-US" sz="2400" dirty="0">
                <a:solidFill>
                  <a:srgbClr val="000000"/>
                </a:solidFill>
                <a:latin typeface="Calibri Light" panose="020F0302020204030204" pitchFamily="34" charset="0"/>
                <a:cs typeface="Calibri Light" panose="020F0302020204030204" pitchFamily="34" charset="0"/>
              </a:rPr>
              <a:t>Like a linked list, but faster on disk and cacheable</a:t>
            </a:r>
          </a:p>
          <a:p>
            <a:pPr lvl="1"/>
            <a:r>
              <a:rPr lang="en-US" altLang="en-US" sz="2400" dirty="0">
                <a:solidFill>
                  <a:srgbClr val="000000"/>
                </a:solidFill>
                <a:latin typeface="Calibri Light" panose="020F0302020204030204" pitchFamily="34" charset="0"/>
                <a:cs typeface="Calibri Light" panose="020F0302020204030204" pitchFamily="34" charset="0"/>
              </a:rPr>
              <a:t>Simple and efficient</a:t>
            </a:r>
          </a:p>
          <a:p>
            <a:pPr>
              <a:buFont typeface="Monotype Sorts" pitchFamily="-84" charset="2"/>
              <a:buNone/>
            </a:pPr>
            <a:endParaRPr lang="en-US" altLang="en-US" sz="2400" dirty="0">
              <a:latin typeface="Calibri Light" panose="020F0302020204030204" pitchFamily="34" charset="0"/>
              <a:cs typeface="Calibri Light" panose="020F0302020204030204" pitchFamily="34" charset="0"/>
            </a:endParaRPr>
          </a:p>
          <a:p>
            <a:endParaRPr lang="en-US" altLang="en-US" sz="2400" dirty="0">
              <a:latin typeface="Calibri Light" panose="020F0302020204030204" pitchFamily="34" charset="0"/>
              <a:cs typeface="Calibri Light" panose="020F0302020204030204" pitchFamily="34" charset="0"/>
            </a:endParaRPr>
          </a:p>
        </p:txBody>
      </p:sp>
      <p:pic>
        <p:nvPicPr>
          <p:cNvPr id="53253"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96789" y="3426933"/>
            <a:ext cx="4104463" cy="3339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254" name="Rectangle 1"/>
          <p:cNvSpPr>
            <a:spLocks noChangeArrowheads="1"/>
          </p:cNvSpPr>
          <p:nvPr/>
        </p:nvSpPr>
        <p:spPr bwMode="auto">
          <a:xfrm>
            <a:off x="1473921" y="5053984"/>
            <a:ext cx="327883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en-US" sz="2000" dirty="0">
                <a:solidFill>
                  <a:srgbClr val="231F20"/>
                </a:solidFill>
                <a:latin typeface="Calibri Light" panose="020F0302020204030204" pitchFamily="34" charset="0"/>
                <a:cs typeface="Calibri Light" panose="020F0302020204030204" pitchFamily="34" charset="0"/>
              </a:rPr>
              <a:t>File </a:t>
            </a:r>
            <a:r>
              <a:rPr kumimoji="0" lang="en-US" altLang="en-US" sz="2000" b="1" i="1" dirty="0">
                <a:solidFill>
                  <a:srgbClr val="C00000"/>
                </a:solidFill>
                <a:latin typeface="Calibri Light" panose="020F0302020204030204" pitchFamily="34" charset="0"/>
                <a:cs typeface="Calibri Light" panose="020F0302020204030204" pitchFamily="34" charset="0"/>
              </a:rPr>
              <a:t>test</a:t>
            </a:r>
            <a:r>
              <a:rPr kumimoji="0" lang="en-US" altLang="en-US" sz="2000" dirty="0">
                <a:solidFill>
                  <a:srgbClr val="231F20"/>
                </a:solidFill>
                <a:latin typeface="Calibri Light" panose="020F0302020204030204" pitchFamily="34" charset="0"/>
                <a:cs typeface="Calibri Light" panose="020F0302020204030204" pitchFamily="34" charset="0"/>
              </a:rPr>
              <a:t> consists of disk blocks: </a:t>
            </a:r>
            <a:r>
              <a:rPr kumimoji="0" lang="en-US" altLang="en-US" sz="2000" dirty="0">
                <a:solidFill>
                  <a:schemeClr val="accent6">
                    <a:lumMod val="50000"/>
                  </a:schemeClr>
                </a:solidFill>
                <a:latin typeface="Calibri Light" panose="020F0302020204030204" pitchFamily="34" charset="0"/>
                <a:cs typeface="Calibri Light" panose="020F0302020204030204" pitchFamily="34" charset="0"/>
              </a:rPr>
              <a:t>217, 618, 339</a:t>
            </a:r>
            <a:r>
              <a:rPr kumimoji="0" lang="en-US" altLang="en-US" sz="2000" dirty="0">
                <a:solidFill>
                  <a:srgbClr val="231F20"/>
                </a:solidFill>
                <a:latin typeface="Calibri Light" panose="020F0302020204030204" pitchFamily="34" charset="0"/>
                <a:cs typeface="Calibri Light" panose="020F0302020204030204" pitchFamily="34" charset="0"/>
              </a:rPr>
              <a:t>.</a:t>
            </a:r>
            <a:endParaRPr kumimoji="0" lang="en-US" altLang="en-US" sz="2000" dirty="0">
              <a:latin typeface="Calibri Light" panose="020F0302020204030204" pitchFamily="34" charset="0"/>
              <a:cs typeface="Calibri Light" panose="020F0302020204030204" pitchFamily="34" charset="0"/>
            </a:endParaRPr>
          </a:p>
        </p:txBody>
      </p:sp>
      <p:sp>
        <p:nvSpPr>
          <p:cNvPr id="2" name="矩形 1">
            <a:extLst>
              <a:ext uri="{FF2B5EF4-FFF2-40B4-BE49-F238E27FC236}">
                <a16:creationId xmlns:a16="http://schemas.microsoft.com/office/drawing/2014/main" id="{85B82302-A280-4F7A-804B-9B1D52325DEE}"/>
              </a:ext>
            </a:extLst>
          </p:cNvPr>
          <p:cNvSpPr/>
          <p:nvPr/>
        </p:nvSpPr>
        <p:spPr bwMode="auto">
          <a:xfrm>
            <a:off x="3619404" y="6347646"/>
            <a:ext cx="1898904" cy="270917"/>
          </a:xfrm>
          <a:prstGeom prst="rect">
            <a:avLst/>
          </a:prstGeom>
          <a:solidFill>
            <a:srgbClr val="FFFFFF"/>
          </a:solidFill>
          <a:ln w="9525" cap="flat" cmpd="sng" algn="ctr">
            <a:no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Number of physical blocks -1</a:t>
            </a:r>
            <a:endParaRPr kumimoji="0" lang="zh-CN" altLang="en-US" sz="12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1500082490"/>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itle 1"/>
          <p:cNvSpPr>
            <a:spLocks noGrp="1"/>
          </p:cNvSpPr>
          <p:nvPr>
            <p:ph type="title"/>
          </p:nvPr>
        </p:nvSpPr>
        <p:spPr>
          <a:xfrm>
            <a:off x="457200" y="182563"/>
            <a:ext cx="8229600" cy="576262"/>
          </a:xfrm>
        </p:spPr>
        <p:txBody>
          <a:bodyPr/>
          <a:lstStyle/>
          <a:p>
            <a:r>
              <a:rPr lang="en-US" altLang="en-US" dirty="0"/>
              <a:t>Allocation Methods – Indexed Allocation</a:t>
            </a:r>
          </a:p>
        </p:txBody>
      </p:sp>
      <p:sp>
        <p:nvSpPr>
          <p:cNvPr id="54275" name="Content Placeholder 2"/>
          <p:cNvSpPr>
            <a:spLocks noGrp="1"/>
          </p:cNvSpPr>
          <p:nvPr>
            <p:ph idx="1"/>
          </p:nvPr>
        </p:nvSpPr>
        <p:spPr>
          <a:xfrm>
            <a:off x="350870" y="877738"/>
            <a:ext cx="8591107" cy="3606822"/>
          </a:xfrm>
        </p:spPr>
        <p:txBody>
          <a:bodyPr/>
          <a:lstStyle/>
          <a:p>
            <a:r>
              <a:rPr lang="en-US" altLang="en-US" sz="2400" dirty="0">
                <a:solidFill>
                  <a:srgbClr val="3366FF"/>
                </a:solidFill>
                <a:latin typeface="Calibri Light" panose="020F0302020204030204" pitchFamily="34" charset="0"/>
                <a:cs typeface="Calibri Light" panose="020F0302020204030204" pitchFamily="34" charset="0"/>
              </a:rPr>
              <a:t>Indexed allocation</a:t>
            </a:r>
          </a:p>
          <a:p>
            <a:pPr lvl="1"/>
            <a:r>
              <a:rPr lang="en-US" altLang="en-US" sz="2400" dirty="0">
                <a:solidFill>
                  <a:srgbClr val="000000"/>
                </a:solidFill>
                <a:latin typeface="Calibri Light" panose="020F0302020204030204" pitchFamily="34" charset="0"/>
                <a:cs typeface="Calibri Light" panose="020F0302020204030204" pitchFamily="34" charset="0"/>
              </a:rPr>
              <a:t>Bring all the pointers together into the index block(s)</a:t>
            </a:r>
          </a:p>
          <a:p>
            <a:pPr lvl="1"/>
            <a:r>
              <a:rPr lang="en-US" altLang="en-US" sz="2400" dirty="0">
                <a:solidFill>
                  <a:srgbClr val="000000"/>
                </a:solidFill>
                <a:latin typeface="Calibri Light" panose="020F0302020204030204" pitchFamily="34" charset="0"/>
                <a:cs typeface="Calibri Light" panose="020F0302020204030204" pitchFamily="34" charset="0"/>
              </a:rPr>
              <a:t>Each entry points to a block in a file</a:t>
            </a:r>
          </a:p>
          <a:p>
            <a:pPr lvl="1"/>
            <a:r>
              <a:rPr lang="en-US" altLang="en-US" sz="2400" dirty="0">
                <a:solidFill>
                  <a:srgbClr val="000000"/>
                </a:solidFill>
                <a:latin typeface="Calibri Light" panose="020F0302020204030204" pitchFamily="34" charset="0"/>
                <a:cs typeface="Calibri Light" panose="020F0302020204030204" pitchFamily="34" charset="0"/>
              </a:rPr>
              <a:t>Each file has its own </a:t>
            </a:r>
            <a:r>
              <a:rPr lang="en-US" altLang="en-US" sz="2400" dirty="0">
                <a:solidFill>
                  <a:srgbClr val="3366FF"/>
                </a:solidFill>
                <a:latin typeface="Calibri Light" panose="020F0302020204030204" pitchFamily="34" charset="0"/>
                <a:cs typeface="Calibri Light" panose="020F0302020204030204" pitchFamily="34" charset="0"/>
              </a:rPr>
              <a:t>index block</a:t>
            </a:r>
            <a:r>
              <a:rPr lang="en-US" altLang="en-US" sz="2400" dirty="0">
                <a:solidFill>
                  <a:srgbClr val="000000"/>
                </a:solidFill>
                <a:latin typeface="Calibri Light" panose="020F0302020204030204" pitchFamily="34" charset="0"/>
                <a:cs typeface="Calibri Light" panose="020F0302020204030204" pitchFamily="34" charset="0"/>
              </a:rPr>
              <a:t>(s) of pointers to its data blocks</a:t>
            </a:r>
          </a:p>
          <a:p>
            <a:pPr lvl="1">
              <a:lnSpc>
                <a:spcPct val="90000"/>
              </a:lnSpc>
            </a:pPr>
            <a:r>
              <a:rPr lang="en-US" altLang="en-US" sz="2400" dirty="0">
                <a:latin typeface="Calibri Light" panose="020F0302020204030204" pitchFamily="34" charset="0"/>
                <a:cs typeface="Calibri Light" panose="020F0302020204030204" pitchFamily="34" charset="0"/>
              </a:rPr>
              <a:t>Advantages</a:t>
            </a:r>
          </a:p>
          <a:p>
            <a:pPr lvl="2">
              <a:lnSpc>
                <a:spcPct val="90000"/>
              </a:lnSpc>
            </a:pPr>
            <a:r>
              <a:rPr lang="en-US" altLang="en-US" sz="2000" dirty="0">
                <a:latin typeface="Calibri Light" panose="020F0302020204030204" pitchFamily="34" charset="0"/>
                <a:cs typeface="Calibri Light" panose="020F0302020204030204" pitchFamily="34" charset="0"/>
              </a:rPr>
              <a:t>Random access</a:t>
            </a:r>
          </a:p>
          <a:p>
            <a:pPr lvl="2">
              <a:lnSpc>
                <a:spcPct val="90000"/>
              </a:lnSpc>
            </a:pPr>
            <a:r>
              <a:rPr lang="en-US" altLang="en-US" sz="2000" dirty="0">
                <a:latin typeface="Calibri Light" panose="020F0302020204030204" pitchFamily="34" charset="0"/>
                <a:cs typeface="Calibri Light" panose="020F0302020204030204" pitchFamily="34" charset="0"/>
              </a:rPr>
              <a:t>No external fragmentation</a:t>
            </a:r>
          </a:p>
          <a:p>
            <a:pPr lvl="1">
              <a:lnSpc>
                <a:spcPct val="90000"/>
              </a:lnSpc>
            </a:pPr>
            <a:r>
              <a:rPr lang="en-US" altLang="en-US" sz="2400" dirty="0">
                <a:latin typeface="Calibri Light" panose="020F0302020204030204" pitchFamily="34" charset="0"/>
                <a:cs typeface="Calibri Light" panose="020F0302020204030204" pitchFamily="34" charset="0"/>
              </a:rPr>
              <a:t>Disadvantages</a:t>
            </a:r>
          </a:p>
          <a:p>
            <a:pPr lvl="2">
              <a:lnSpc>
                <a:spcPct val="90000"/>
              </a:lnSpc>
            </a:pPr>
            <a:r>
              <a:rPr lang="en-US" altLang="en-US" sz="2000" dirty="0">
                <a:latin typeface="Calibri Light" panose="020F0302020204030204" pitchFamily="34" charset="0"/>
                <a:cs typeface="Calibri Light" panose="020F0302020204030204" pitchFamily="34" charset="0"/>
              </a:rPr>
              <a:t>Extra space for index table, more </a:t>
            </a:r>
          </a:p>
          <a:p>
            <a:pPr marL="712788" lvl="2" indent="0">
              <a:lnSpc>
                <a:spcPct val="90000"/>
              </a:lnSpc>
              <a:buNone/>
            </a:pPr>
            <a:r>
              <a:rPr lang="en-US" altLang="en-US" sz="2000" dirty="0">
                <a:latin typeface="Calibri Light" panose="020F0302020204030204" pitchFamily="34" charset="0"/>
                <a:cs typeface="Calibri Light" panose="020F0302020204030204" pitchFamily="34" charset="0"/>
              </a:rPr>
              <a:t>waste space than linked allocation</a:t>
            </a:r>
            <a:endParaRPr lang="en-US" altLang="en-US" sz="2000" dirty="0">
              <a:solidFill>
                <a:srgbClr val="000000"/>
              </a:solidFill>
              <a:latin typeface="Calibri Light" panose="020F0302020204030204" pitchFamily="34" charset="0"/>
              <a:cs typeface="Calibri Light" panose="020F0302020204030204" pitchFamily="34" charset="0"/>
            </a:endParaRPr>
          </a:p>
          <a:p>
            <a:pPr marL="0" indent="0">
              <a:buNone/>
            </a:pPr>
            <a:endParaRPr lang="en-US" altLang="en-US" sz="2400" dirty="0">
              <a:latin typeface="Calibri Light" panose="020F0302020204030204" pitchFamily="34" charset="0"/>
              <a:cs typeface="Calibri Light" panose="020F0302020204030204" pitchFamily="34" charset="0"/>
            </a:endParaRPr>
          </a:p>
        </p:txBody>
      </p:sp>
      <p:pic>
        <p:nvPicPr>
          <p:cNvPr id="54276" name="Picture 2"/>
          <p:cNvPicPr>
            <a:picLocks noChangeAspect="1"/>
          </p:cNvPicPr>
          <p:nvPr/>
        </p:nvPicPr>
        <p:blipFill rotWithShape="1">
          <a:blip r:embed="rId2">
            <a:extLst>
              <a:ext uri="{28A0092B-C50C-407E-A947-70E740481C1C}">
                <a14:useLocalDpi xmlns:a14="http://schemas.microsoft.com/office/drawing/2010/main" val="0"/>
              </a:ext>
            </a:extLst>
          </a:blip>
          <a:srcRect b="11610"/>
          <a:stretch/>
        </p:blipFill>
        <p:spPr bwMode="auto">
          <a:xfrm>
            <a:off x="5165794" y="3382097"/>
            <a:ext cx="2286000" cy="2200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277" name="Rectangle 1"/>
          <p:cNvSpPr>
            <a:spLocks noChangeArrowheads="1"/>
          </p:cNvSpPr>
          <p:nvPr/>
        </p:nvSpPr>
        <p:spPr bwMode="auto">
          <a:xfrm>
            <a:off x="5959544" y="2918547"/>
            <a:ext cx="1362075"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en-US" dirty="0">
                <a:solidFill>
                  <a:srgbClr val="C00000"/>
                </a:solidFill>
                <a:latin typeface="Calibri Light" panose="020F0302020204030204" pitchFamily="34" charset="0"/>
                <a:cs typeface="Calibri Light" panose="020F0302020204030204" pitchFamily="34" charset="0"/>
              </a:rPr>
              <a:t>Pointer to </a:t>
            </a:r>
          </a:p>
          <a:p>
            <a:pPr>
              <a:spcBef>
                <a:spcPct val="0"/>
              </a:spcBef>
              <a:buClrTx/>
              <a:buSzTx/>
              <a:buFontTx/>
              <a:buNone/>
            </a:pPr>
            <a:r>
              <a:rPr kumimoji="0" lang="en-US" altLang="en-US" dirty="0">
                <a:solidFill>
                  <a:srgbClr val="C00000"/>
                </a:solidFill>
                <a:latin typeface="Calibri Light" panose="020F0302020204030204" pitchFamily="34" charset="0"/>
                <a:cs typeface="Calibri Light" panose="020F0302020204030204" pitchFamily="34" charset="0"/>
              </a:rPr>
              <a:t>Data block</a:t>
            </a:r>
          </a:p>
        </p:txBody>
      </p:sp>
      <p:sp>
        <p:nvSpPr>
          <p:cNvPr id="2" name="TextBox 1"/>
          <p:cNvSpPr txBox="1"/>
          <p:nvPr/>
        </p:nvSpPr>
        <p:spPr>
          <a:xfrm>
            <a:off x="7407483" y="3381581"/>
            <a:ext cx="1155253" cy="369332"/>
          </a:xfrm>
          <a:prstGeom prst="rect">
            <a:avLst/>
          </a:prstGeom>
          <a:noFill/>
        </p:spPr>
        <p:txBody>
          <a:bodyPr wrap="none" rtlCol="0">
            <a:spAutoFit/>
          </a:bodyPr>
          <a:lstStyle/>
          <a:p>
            <a:r>
              <a:rPr lang="en-US" altLang="zh-CN" dirty="0">
                <a:solidFill>
                  <a:srgbClr val="C00000"/>
                </a:solidFill>
                <a:latin typeface="Calibri Light" panose="020F0302020204030204" pitchFamily="34" charset="0"/>
                <a:cs typeface="Calibri Light" panose="020F0302020204030204" pitchFamily="34" charset="0"/>
              </a:rPr>
              <a:t>Data block</a:t>
            </a:r>
            <a:endParaRPr lang="zh-CN" altLang="en-US" dirty="0">
              <a:solidFill>
                <a:srgbClr val="C00000"/>
              </a:solidFill>
              <a:latin typeface="Calibri Light" panose="020F0302020204030204" pitchFamily="34" charset="0"/>
              <a:cs typeface="Calibri Light" panose="020F0302020204030204" pitchFamily="34" charset="0"/>
            </a:endParaRPr>
          </a:p>
        </p:txBody>
      </p:sp>
      <p:sp>
        <p:nvSpPr>
          <p:cNvPr id="8" name="文本框 7">
            <a:extLst>
              <a:ext uri="{FF2B5EF4-FFF2-40B4-BE49-F238E27FC236}">
                <a16:creationId xmlns:a16="http://schemas.microsoft.com/office/drawing/2014/main" id="{AAA99D6A-DB15-4E58-8029-DE8FEC0A70B0}"/>
              </a:ext>
            </a:extLst>
          </p:cNvPr>
          <p:cNvSpPr txBox="1"/>
          <p:nvPr/>
        </p:nvSpPr>
        <p:spPr>
          <a:xfrm>
            <a:off x="4795279" y="5431500"/>
            <a:ext cx="1653363" cy="400110"/>
          </a:xfrm>
          <a:prstGeom prst="rect">
            <a:avLst/>
          </a:prstGeom>
          <a:noFill/>
        </p:spPr>
        <p:txBody>
          <a:bodyPr wrap="square">
            <a:spAutoFit/>
          </a:bodyPr>
          <a:lstStyle/>
          <a:p>
            <a:r>
              <a:rPr lang="en-US" altLang="en-US" sz="2000" dirty="0">
                <a:solidFill>
                  <a:srgbClr val="C00000"/>
                </a:solidFill>
                <a:latin typeface="Calibri Light" panose="020F0302020204030204" pitchFamily="34" charset="0"/>
                <a:cs typeface="Calibri Light" panose="020F0302020204030204" pitchFamily="34" charset="0"/>
              </a:rPr>
              <a:t>Index block(s)</a:t>
            </a:r>
            <a:endParaRPr lang="zh-CN" altLang="en-US" sz="2000" dirty="0">
              <a:solidFill>
                <a:srgbClr val="C00000"/>
              </a:solidFill>
            </a:endParaRPr>
          </a:p>
        </p:txBody>
      </p:sp>
      <p:sp>
        <p:nvSpPr>
          <p:cNvPr id="9" name="TextBox 1">
            <a:extLst>
              <a:ext uri="{FF2B5EF4-FFF2-40B4-BE49-F238E27FC236}">
                <a16:creationId xmlns:a16="http://schemas.microsoft.com/office/drawing/2014/main" id="{20BE9BC2-1FAC-42A5-BCFA-1B319A7DE4AC}"/>
              </a:ext>
            </a:extLst>
          </p:cNvPr>
          <p:cNvSpPr txBox="1"/>
          <p:nvPr/>
        </p:nvSpPr>
        <p:spPr>
          <a:xfrm>
            <a:off x="7407483" y="3849624"/>
            <a:ext cx="1155253" cy="369332"/>
          </a:xfrm>
          <a:prstGeom prst="rect">
            <a:avLst/>
          </a:prstGeom>
          <a:noFill/>
        </p:spPr>
        <p:txBody>
          <a:bodyPr wrap="none" rtlCol="0">
            <a:spAutoFit/>
          </a:bodyPr>
          <a:lstStyle/>
          <a:p>
            <a:r>
              <a:rPr lang="en-US" altLang="zh-CN" dirty="0">
                <a:solidFill>
                  <a:srgbClr val="C00000"/>
                </a:solidFill>
                <a:latin typeface="Calibri Light" panose="020F0302020204030204" pitchFamily="34" charset="0"/>
                <a:cs typeface="Calibri Light" panose="020F0302020204030204" pitchFamily="34" charset="0"/>
              </a:rPr>
              <a:t>Data block</a:t>
            </a:r>
            <a:endParaRPr lang="zh-CN" altLang="en-US" dirty="0">
              <a:solidFill>
                <a:srgbClr val="C00000"/>
              </a:solidFill>
              <a:latin typeface="Calibri Light" panose="020F0302020204030204" pitchFamily="34" charset="0"/>
              <a:cs typeface="Calibri Light" panose="020F0302020204030204" pitchFamily="34" charset="0"/>
            </a:endParaRPr>
          </a:p>
        </p:txBody>
      </p:sp>
      <p:sp>
        <p:nvSpPr>
          <p:cNvPr id="10" name="文本框 9">
            <a:extLst>
              <a:ext uri="{FF2B5EF4-FFF2-40B4-BE49-F238E27FC236}">
                <a16:creationId xmlns:a16="http://schemas.microsoft.com/office/drawing/2014/main" id="{B85E7DCD-783C-4E52-957C-F5EB8CBEC776}"/>
              </a:ext>
            </a:extLst>
          </p:cNvPr>
          <p:cNvSpPr txBox="1"/>
          <p:nvPr/>
        </p:nvSpPr>
        <p:spPr>
          <a:xfrm>
            <a:off x="5747819" y="5870035"/>
            <a:ext cx="1785523" cy="400110"/>
          </a:xfrm>
          <a:prstGeom prst="rect">
            <a:avLst/>
          </a:prstGeom>
          <a:noFill/>
        </p:spPr>
        <p:txBody>
          <a:bodyPr wrap="square">
            <a:spAutoFit/>
          </a:bodyPr>
          <a:lstStyle/>
          <a:p>
            <a:r>
              <a:rPr lang="en-US" altLang="en-US" sz="2000" dirty="0">
                <a:solidFill>
                  <a:schemeClr val="accent6">
                    <a:lumMod val="50000"/>
                  </a:schemeClr>
                </a:solidFill>
                <a:latin typeface="Calibri Light" panose="020F0302020204030204" pitchFamily="34" charset="0"/>
                <a:cs typeface="Calibri Light" panose="020F0302020204030204" pitchFamily="34" charset="0"/>
              </a:rPr>
              <a:t>An index table</a:t>
            </a:r>
            <a:endParaRPr lang="zh-CN" altLang="en-US" sz="2000" dirty="0">
              <a:solidFill>
                <a:schemeClr val="accent6">
                  <a:lumMod val="50000"/>
                </a:schemeClr>
              </a:solidFill>
            </a:endParaRPr>
          </a:p>
        </p:txBody>
      </p:sp>
      <p:sp>
        <p:nvSpPr>
          <p:cNvPr id="11" name="TextBox 1">
            <a:extLst>
              <a:ext uri="{FF2B5EF4-FFF2-40B4-BE49-F238E27FC236}">
                <a16:creationId xmlns:a16="http://schemas.microsoft.com/office/drawing/2014/main" id="{35781885-0128-4A6D-8C66-9B946CBDE0AA}"/>
              </a:ext>
            </a:extLst>
          </p:cNvPr>
          <p:cNvSpPr txBox="1"/>
          <p:nvPr/>
        </p:nvSpPr>
        <p:spPr>
          <a:xfrm>
            <a:off x="7407482" y="5152956"/>
            <a:ext cx="1155253" cy="369332"/>
          </a:xfrm>
          <a:prstGeom prst="rect">
            <a:avLst/>
          </a:prstGeom>
          <a:noFill/>
        </p:spPr>
        <p:txBody>
          <a:bodyPr wrap="none" rtlCol="0">
            <a:spAutoFit/>
          </a:bodyPr>
          <a:lstStyle/>
          <a:p>
            <a:r>
              <a:rPr lang="en-US" altLang="zh-CN" dirty="0">
                <a:solidFill>
                  <a:srgbClr val="C00000"/>
                </a:solidFill>
                <a:latin typeface="Calibri Light" panose="020F0302020204030204" pitchFamily="34" charset="0"/>
                <a:cs typeface="Calibri Light" panose="020F0302020204030204" pitchFamily="34" charset="0"/>
              </a:rPr>
              <a:t>Data block</a:t>
            </a:r>
            <a:endParaRPr lang="zh-CN" altLang="en-US" dirty="0">
              <a:solidFill>
                <a:srgbClr val="C00000"/>
              </a:solidFill>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1119149855"/>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2">
            <a:extLst>
              <a:ext uri="{FF2B5EF4-FFF2-40B4-BE49-F238E27FC236}">
                <a16:creationId xmlns:a16="http://schemas.microsoft.com/office/drawing/2014/main" id="{1F99AEB5-F714-4A98-9CCA-F36C844A8743}"/>
              </a:ext>
            </a:extLst>
          </p:cNvPr>
          <p:cNvSpPr>
            <a:spLocks noGrp="1" noChangeArrowheads="1"/>
          </p:cNvSpPr>
          <p:nvPr>
            <p:ph type="title"/>
          </p:nvPr>
        </p:nvSpPr>
        <p:spPr>
          <a:xfrm>
            <a:off x="662479" y="245093"/>
            <a:ext cx="8229600" cy="576262"/>
          </a:xfrm>
        </p:spPr>
        <p:txBody>
          <a:bodyPr/>
          <a:lstStyle/>
          <a:p>
            <a:pPr eaLnBrk="1" hangingPunct="1"/>
            <a:r>
              <a:rPr lang="en-US" altLang="en-US" dirty="0"/>
              <a:t>Example of Indexed Allocation</a:t>
            </a:r>
            <a:endParaRPr lang="en-US" altLang="en-US" sz="2400" dirty="0"/>
          </a:p>
        </p:txBody>
      </p:sp>
      <p:pic>
        <p:nvPicPr>
          <p:cNvPr id="44034" name="Picture 3">
            <a:extLst>
              <a:ext uri="{FF2B5EF4-FFF2-40B4-BE49-F238E27FC236}">
                <a16:creationId xmlns:a16="http://schemas.microsoft.com/office/drawing/2014/main" id="{6E4613FF-8834-4148-9697-2A311120B7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6029" y="1023452"/>
            <a:ext cx="4876818" cy="4275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1"/>
          <p:cNvSpPr>
            <a:spLocks noChangeArrowheads="1"/>
          </p:cNvSpPr>
          <p:nvPr/>
        </p:nvSpPr>
        <p:spPr bwMode="auto">
          <a:xfrm>
            <a:off x="1290042" y="5298538"/>
            <a:ext cx="348723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en-US" sz="2000" dirty="0">
                <a:solidFill>
                  <a:schemeClr val="accent6">
                    <a:lumMod val="50000"/>
                  </a:schemeClr>
                </a:solidFill>
                <a:latin typeface="Calibri Light" panose="020F0302020204030204" pitchFamily="34" charset="0"/>
                <a:cs typeface="Calibri Light" panose="020F0302020204030204" pitchFamily="34" charset="0"/>
              </a:rPr>
              <a:t>Indexed allocation of disk space</a:t>
            </a:r>
          </a:p>
        </p:txBody>
      </p:sp>
      <p:sp>
        <p:nvSpPr>
          <p:cNvPr id="5" name="Rectangle 2">
            <a:extLst>
              <a:ext uri="{FF2B5EF4-FFF2-40B4-BE49-F238E27FC236}">
                <a16:creationId xmlns:a16="http://schemas.microsoft.com/office/drawing/2014/main" id="{4FCCF3B4-7629-4FF0-B2A8-79322A0546A8}"/>
              </a:ext>
            </a:extLst>
          </p:cNvPr>
          <p:cNvSpPr/>
          <p:nvPr/>
        </p:nvSpPr>
        <p:spPr>
          <a:xfrm>
            <a:off x="5181292" y="5054768"/>
            <a:ext cx="3962708" cy="1477328"/>
          </a:xfrm>
          <a:prstGeom prst="rect">
            <a:avLst/>
          </a:prstGeom>
          <a:solidFill>
            <a:schemeClr val="tx2">
              <a:lumMod val="20000"/>
              <a:lumOff val="80000"/>
            </a:schemeClr>
          </a:solidFill>
        </p:spPr>
        <p:txBody>
          <a:bodyPr wrap="square">
            <a:spAutoFit/>
          </a:bodyPr>
          <a:lstStyle/>
          <a:p>
            <a:pPr>
              <a:defRPr/>
            </a:pPr>
            <a:r>
              <a:rPr lang="en-US" dirty="0">
                <a:solidFill>
                  <a:srgbClr val="FF0000"/>
                </a:solidFill>
                <a:latin typeface="Calibri Light" panose="020F0302020204030204" pitchFamily="34" charset="0"/>
                <a:cs typeface="Calibri Light" panose="020F0302020204030204" pitchFamily="34" charset="0"/>
              </a:rPr>
              <a:t>Thinking:</a:t>
            </a:r>
          </a:p>
          <a:p>
            <a:pPr marL="523875" indent="-342900">
              <a:buAutoNum type="arabicPeriod"/>
              <a:defRPr/>
            </a:pPr>
            <a:r>
              <a:rPr lang="en-US" altLang="zh-CN" dirty="0">
                <a:solidFill>
                  <a:srgbClr val="000000"/>
                </a:solidFill>
                <a:latin typeface="Calibri Light" panose="020F0302020204030204" pitchFamily="34" charset="0"/>
                <a:cs typeface="Calibri Light" panose="020F0302020204030204" pitchFamily="34" charset="0"/>
              </a:rPr>
              <a:t>For the file </a:t>
            </a:r>
            <a:r>
              <a:rPr lang="en-US" altLang="zh-CN" b="1" i="1" dirty="0">
                <a:solidFill>
                  <a:srgbClr val="C00000"/>
                </a:solidFill>
                <a:latin typeface="Calibri Light" panose="020F0302020204030204" pitchFamily="34" charset="0"/>
                <a:cs typeface="Calibri Light" panose="020F0302020204030204" pitchFamily="34" charset="0"/>
              </a:rPr>
              <a:t>jeep</a:t>
            </a:r>
            <a:r>
              <a:rPr lang="en-US" altLang="zh-CN" dirty="0">
                <a:solidFill>
                  <a:srgbClr val="000000"/>
                </a:solidFill>
                <a:latin typeface="Calibri Light" panose="020F0302020204030204" pitchFamily="34" charset="0"/>
                <a:cs typeface="Calibri Light" panose="020F0302020204030204" pitchFamily="34" charset="0"/>
              </a:rPr>
              <a:t>, if LA is 513, what is its physical address</a:t>
            </a:r>
            <a:r>
              <a:rPr lang="en-US" dirty="0">
                <a:solidFill>
                  <a:srgbClr val="000000"/>
                </a:solidFill>
                <a:latin typeface="Calibri Light" panose="020F0302020204030204" pitchFamily="34" charset="0"/>
                <a:cs typeface="Calibri Light" panose="020F0302020204030204" pitchFamily="34" charset="0"/>
              </a:rPr>
              <a:t>?</a:t>
            </a:r>
          </a:p>
          <a:p>
            <a:pPr marL="523875" indent="-342900">
              <a:buAutoNum type="arabicPeriod"/>
              <a:defRPr/>
            </a:pPr>
            <a:r>
              <a:rPr lang="en-US" dirty="0">
                <a:solidFill>
                  <a:srgbClr val="000000"/>
                </a:solidFill>
                <a:latin typeface="Calibri Light" panose="020F0302020204030204" pitchFamily="34" charset="0"/>
                <a:cs typeface="Calibri Light" panose="020F0302020204030204" pitchFamily="34" charset="0"/>
              </a:rPr>
              <a:t>For a file has size 256K, how many blocks are used as index block?</a:t>
            </a:r>
          </a:p>
        </p:txBody>
      </p:sp>
      <p:sp>
        <p:nvSpPr>
          <p:cNvPr id="8" name="文本框 7">
            <a:extLst>
              <a:ext uri="{FF2B5EF4-FFF2-40B4-BE49-F238E27FC236}">
                <a16:creationId xmlns:a16="http://schemas.microsoft.com/office/drawing/2014/main" id="{5821BF61-FD5F-4E5C-862A-362D6B81588E}"/>
              </a:ext>
            </a:extLst>
          </p:cNvPr>
          <p:cNvSpPr txBox="1"/>
          <p:nvPr/>
        </p:nvSpPr>
        <p:spPr>
          <a:xfrm>
            <a:off x="6346264" y="3429000"/>
            <a:ext cx="2679405" cy="1015663"/>
          </a:xfrm>
          <a:prstGeom prst="rect">
            <a:avLst/>
          </a:prstGeom>
          <a:solidFill>
            <a:schemeClr val="accent6">
              <a:lumMod val="40000"/>
              <a:lumOff val="60000"/>
            </a:schemeClr>
          </a:solidFill>
        </p:spPr>
        <p:txBody>
          <a:bodyPr wrap="square">
            <a:spAutoFit/>
          </a:bodyPr>
          <a:lstStyle/>
          <a:p>
            <a:pPr marL="914400" lvl="1" indent="-828675"/>
            <a:r>
              <a:rPr lang="en-US" altLang="en-US" sz="2000" dirty="0">
                <a:latin typeface="Calibri Light" panose="020F0302020204030204" pitchFamily="34" charset="0"/>
                <a:cs typeface="Calibri Light" panose="020F0302020204030204" pitchFamily="34" charset="0"/>
              </a:rPr>
              <a:t>Assumption</a:t>
            </a:r>
          </a:p>
          <a:p>
            <a:pPr lvl="2" indent="-649288"/>
            <a:r>
              <a:rPr lang="en-US" altLang="en-US" sz="2000" dirty="0">
                <a:solidFill>
                  <a:srgbClr val="FF0000"/>
                </a:solidFill>
                <a:latin typeface="Calibri Light" panose="020F0302020204030204" pitchFamily="34" charset="0"/>
                <a:cs typeface="Calibri Light" panose="020F0302020204030204" pitchFamily="34" charset="0"/>
              </a:rPr>
              <a:t>Pointer: 1 byte</a:t>
            </a:r>
          </a:p>
          <a:p>
            <a:pPr lvl="2" indent="-649288"/>
            <a:r>
              <a:rPr lang="en-US" altLang="en-US" sz="2000" dirty="0">
                <a:solidFill>
                  <a:srgbClr val="FF0000"/>
                </a:solidFill>
                <a:latin typeface="Calibri Light" panose="020F0302020204030204" pitchFamily="34" charset="0"/>
                <a:cs typeface="Calibri Light" panose="020F0302020204030204" pitchFamily="34" charset="0"/>
              </a:rPr>
              <a:t>Block size: 512 bytes</a:t>
            </a:r>
          </a:p>
        </p:txBody>
      </p:sp>
    </p:spTree>
    <p:extLst>
      <p:ext uri="{BB962C8B-B14F-4D97-AF65-F5344CB8AC3E}">
        <p14:creationId xmlns:p14="http://schemas.microsoft.com/office/powerpoint/2010/main" val="3070347867"/>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表格 16">
            <a:extLst>
              <a:ext uri="{FF2B5EF4-FFF2-40B4-BE49-F238E27FC236}">
                <a16:creationId xmlns:a16="http://schemas.microsoft.com/office/drawing/2014/main" id="{70CFF87E-A0CE-4489-AA6F-630C23654B8D}"/>
              </a:ext>
            </a:extLst>
          </p:cNvPr>
          <p:cNvGraphicFramePr>
            <a:graphicFrameLocks noGrp="1"/>
          </p:cNvGraphicFramePr>
          <p:nvPr/>
        </p:nvGraphicFramePr>
        <p:xfrm>
          <a:off x="372139" y="921100"/>
          <a:ext cx="8549019" cy="4801008"/>
        </p:xfrm>
        <a:graphic>
          <a:graphicData uri="http://schemas.openxmlformats.org/drawingml/2006/table">
            <a:tbl>
              <a:tblPr firstRow="1" bandRow="1">
                <a:tableStyleId>{5C22544A-7EE6-4342-B048-85BDC9FD1C3A}</a:tableStyleId>
              </a:tblPr>
              <a:tblGrid>
                <a:gridCol w="1399783">
                  <a:extLst>
                    <a:ext uri="{9D8B030D-6E8A-4147-A177-3AD203B41FA5}">
                      <a16:colId xmlns:a16="http://schemas.microsoft.com/office/drawing/2014/main" val="2007107878"/>
                    </a:ext>
                  </a:extLst>
                </a:gridCol>
                <a:gridCol w="1578281">
                  <a:extLst>
                    <a:ext uri="{9D8B030D-6E8A-4147-A177-3AD203B41FA5}">
                      <a16:colId xmlns:a16="http://schemas.microsoft.com/office/drawing/2014/main" val="3940293651"/>
                    </a:ext>
                  </a:extLst>
                </a:gridCol>
                <a:gridCol w="1681621">
                  <a:extLst>
                    <a:ext uri="{9D8B030D-6E8A-4147-A177-3AD203B41FA5}">
                      <a16:colId xmlns:a16="http://schemas.microsoft.com/office/drawing/2014/main" val="423981255"/>
                    </a:ext>
                  </a:extLst>
                </a:gridCol>
                <a:gridCol w="1877701">
                  <a:extLst>
                    <a:ext uri="{9D8B030D-6E8A-4147-A177-3AD203B41FA5}">
                      <a16:colId xmlns:a16="http://schemas.microsoft.com/office/drawing/2014/main" val="3636243406"/>
                    </a:ext>
                  </a:extLst>
                </a:gridCol>
                <a:gridCol w="2011633">
                  <a:extLst>
                    <a:ext uri="{9D8B030D-6E8A-4147-A177-3AD203B41FA5}">
                      <a16:colId xmlns:a16="http://schemas.microsoft.com/office/drawing/2014/main" val="2412428730"/>
                    </a:ext>
                  </a:extLst>
                </a:gridCol>
              </a:tblGrid>
              <a:tr h="489820">
                <a:tc>
                  <a:txBody>
                    <a:bodyPr/>
                    <a:lstStyle/>
                    <a:p>
                      <a:endParaRPr lang="zh-CN" altLang="en-US" sz="1400" b="0" dirty="0">
                        <a:solidFill>
                          <a:schemeClr val="accent4">
                            <a:lumMod val="95000"/>
                            <a:lumOff val="5000"/>
                          </a:schemeClr>
                        </a:solidFill>
                      </a:endParaRPr>
                    </a:p>
                  </a:txBody>
                  <a:tcPr/>
                </a:tc>
                <a:tc>
                  <a:txBody>
                    <a:bodyPr/>
                    <a:lstStyle/>
                    <a:p>
                      <a:r>
                        <a:rPr lang="en-US" altLang="en-US" sz="1400" b="0" kern="0" dirty="0">
                          <a:solidFill>
                            <a:schemeClr val="accent4">
                              <a:lumMod val="95000"/>
                              <a:lumOff val="5000"/>
                            </a:schemeClr>
                          </a:solidFill>
                        </a:rPr>
                        <a:t>Contiguous</a:t>
                      </a:r>
                    </a:p>
                    <a:p>
                      <a:r>
                        <a:rPr lang="en-US" altLang="en-US" sz="1400" b="0" kern="0" dirty="0">
                          <a:solidFill>
                            <a:schemeClr val="accent4">
                              <a:lumMod val="95000"/>
                              <a:lumOff val="5000"/>
                            </a:schemeClr>
                          </a:solidFill>
                        </a:rPr>
                        <a:t>allocation  </a:t>
                      </a:r>
                      <a:endParaRPr lang="zh-CN" altLang="en-US" sz="1400" b="0" dirty="0">
                        <a:solidFill>
                          <a:schemeClr val="accent4">
                            <a:lumMod val="95000"/>
                            <a:lumOff val="5000"/>
                          </a:schemeClr>
                        </a:solidFill>
                      </a:endParaRPr>
                    </a:p>
                  </a:txBody>
                  <a:tcPr/>
                </a:tc>
                <a:tc>
                  <a:txBody>
                    <a:bodyPr/>
                    <a:lstStyle/>
                    <a:p>
                      <a:r>
                        <a:rPr lang="en-US" altLang="en-US" sz="1400" b="0" kern="0" dirty="0">
                          <a:solidFill>
                            <a:schemeClr val="accent4">
                              <a:lumMod val="95000"/>
                              <a:lumOff val="5000"/>
                            </a:schemeClr>
                          </a:solidFill>
                        </a:rPr>
                        <a:t>Linked</a:t>
                      </a:r>
                    </a:p>
                    <a:p>
                      <a:r>
                        <a:rPr lang="en-US" altLang="en-US" sz="1400" b="0" kern="0" dirty="0">
                          <a:solidFill>
                            <a:schemeClr val="accent4">
                              <a:lumMod val="95000"/>
                              <a:lumOff val="5000"/>
                            </a:schemeClr>
                          </a:solidFill>
                        </a:rPr>
                        <a:t>allocation </a:t>
                      </a:r>
                    </a:p>
                  </a:txBody>
                  <a:tcPr/>
                </a:tc>
                <a:tc>
                  <a:txBody>
                    <a:bodyPr/>
                    <a:lstStyle/>
                    <a:p>
                      <a:r>
                        <a:rPr lang="en-US" altLang="en-US" sz="1400" b="0" kern="0" dirty="0">
                          <a:solidFill>
                            <a:schemeClr val="accent4">
                              <a:lumMod val="95000"/>
                              <a:lumOff val="5000"/>
                            </a:schemeClr>
                          </a:solidFill>
                        </a:rPr>
                        <a:t>Linked</a:t>
                      </a:r>
                    </a:p>
                    <a:p>
                      <a:r>
                        <a:rPr lang="en-US" altLang="en-US" sz="1400" b="0" kern="0" dirty="0">
                          <a:solidFill>
                            <a:schemeClr val="accent4">
                              <a:lumMod val="95000"/>
                              <a:lumOff val="5000"/>
                            </a:schemeClr>
                          </a:solidFill>
                        </a:rPr>
                        <a:t>Allocation(FAT) </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altLang="en-US" sz="1400" b="0" kern="0" dirty="0">
                          <a:solidFill>
                            <a:schemeClr val="accent4">
                              <a:lumMod val="95000"/>
                              <a:lumOff val="5000"/>
                            </a:schemeClr>
                          </a:solidFill>
                        </a:rPr>
                        <a:t>Indexed allocation</a:t>
                      </a:r>
                    </a:p>
                  </a:txBody>
                  <a:tcPr/>
                </a:tc>
                <a:extLst>
                  <a:ext uri="{0D108BD9-81ED-4DB2-BD59-A6C34878D82A}">
                    <a16:rowId xmlns:a16="http://schemas.microsoft.com/office/drawing/2014/main" val="4142724101"/>
                  </a:ext>
                </a:extLst>
              </a:tr>
              <a:tr h="340496">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altLang="zh-CN" sz="1400" dirty="0"/>
                        <a:t>allocation</a:t>
                      </a:r>
                      <a:endParaRPr lang="zh-CN" altLang="en-US" sz="1400" dirty="0"/>
                    </a:p>
                  </a:txBody>
                  <a:tcPr/>
                </a:tc>
                <a:tc>
                  <a:txBody>
                    <a:bodyPr/>
                    <a:lstStyle/>
                    <a:p>
                      <a:r>
                        <a:rPr lang="en-US" altLang="zh-CN" sz="1400" b="0" dirty="0">
                          <a:solidFill>
                            <a:schemeClr val="accent4">
                              <a:lumMod val="95000"/>
                              <a:lumOff val="5000"/>
                            </a:schemeClr>
                          </a:solidFill>
                        </a:rPr>
                        <a:t>contiguous</a:t>
                      </a:r>
                      <a:endParaRPr lang="zh-CN" altLang="en-US" sz="1400" b="0" dirty="0">
                        <a:solidFill>
                          <a:schemeClr val="accent4">
                            <a:lumMod val="95000"/>
                            <a:lumOff val="5000"/>
                          </a:schemeClr>
                        </a:solidFill>
                      </a:endParaRPr>
                    </a:p>
                  </a:txBody>
                  <a:tcPr/>
                </a:tc>
                <a:tc>
                  <a:txBody>
                    <a:bodyPr/>
                    <a:lstStyle/>
                    <a:p>
                      <a:r>
                        <a:rPr lang="en-US" altLang="zh-CN" sz="1400" b="0" dirty="0">
                          <a:solidFill>
                            <a:schemeClr val="accent4">
                              <a:lumMod val="95000"/>
                              <a:lumOff val="5000"/>
                            </a:schemeClr>
                          </a:solidFill>
                        </a:rPr>
                        <a:t>scattered</a:t>
                      </a:r>
                      <a:endParaRPr lang="zh-CN" altLang="en-US" sz="1400" b="0" dirty="0">
                        <a:solidFill>
                          <a:schemeClr val="accent4">
                            <a:lumMod val="95000"/>
                            <a:lumOff val="5000"/>
                          </a:schemeClr>
                        </a:solidFill>
                      </a:endParaRP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altLang="zh-CN" sz="1400" b="0" dirty="0">
                          <a:solidFill>
                            <a:schemeClr val="accent4">
                              <a:lumMod val="95000"/>
                              <a:lumOff val="5000"/>
                            </a:schemeClr>
                          </a:solidFill>
                        </a:rPr>
                        <a:t>scattered</a:t>
                      </a:r>
                      <a:endParaRPr lang="zh-CN" altLang="en-US" sz="1400" b="0" dirty="0">
                        <a:solidFill>
                          <a:schemeClr val="accent4">
                            <a:lumMod val="95000"/>
                            <a:lumOff val="5000"/>
                          </a:schemeClr>
                        </a:solidFill>
                      </a:endParaRP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altLang="zh-CN" sz="1400" b="0" dirty="0">
                          <a:solidFill>
                            <a:schemeClr val="accent4">
                              <a:lumMod val="95000"/>
                              <a:lumOff val="5000"/>
                            </a:schemeClr>
                          </a:solidFill>
                        </a:rPr>
                        <a:t>scattered</a:t>
                      </a:r>
                      <a:endParaRPr lang="zh-CN" altLang="en-US" sz="1400" b="0" dirty="0">
                        <a:solidFill>
                          <a:schemeClr val="accent4">
                            <a:lumMod val="95000"/>
                            <a:lumOff val="5000"/>
                          </a:schemeClr>
                        </a:solidFill>
                      </a:endParaRPr>
                    </a:p>
                  </a:txBody>
                  <a:tcPr/>
                </a:tc>
                <a:extLst>
                  <a:ext uri="{0D108BD9-81ED-4DB2-BD59-A6C34878D82A}">
                    <a16:rowId xmlns:a16="http://schemas.microsoft.com/office/drawing/2014/main" val="2239636795"/>
                  </a:ext>
                </a:extLst>
              </a:tr>
              <a:tr h="2103346">
                <a:tc>
                  <a:txBody>
                    <a:bodyPr/>
                    <a:lstStyle/>
                    <a:p>
                      <a:r>
                        <a:rPr lang="en-US" altLang="zh-CN" sz="1400" b="0" dirty="0">
                          <a:solidFill>
                            <a:schemeClr val="accent4">
                              <a:lumMod val="95000"/>
                              <a:lumOff val="5000"/>
                            </a:schemeClr>
                          </a:solidFill>
                        </a:rPr>
                        <a:t>Directory hold information</a:t>
                      </a:r>
                      <a:endParaRPr lang="zh-CN" altLang="en-US" sz="1400" b="0" dirty="0">
                        <a:solidFill>
                          <a:schemeClr val="accent4">
                            <a:lumMod val="95000"/>
                            <a:lumOff val="5000"/>
                          </a:schemeClr>
                        </a:solidFill>
                      </a:endParaRPr>
                    </a:p>
                  </a:txBody>
                  <a:tcPr/>
                </a:tc>
                <a:tc>
                  <a:txBody>
                    <a:bodyPr/>
                    <a:lstStyle/>
                    <a:p>
                      <a:pPr marL="0" indent="0">
                        <a:buFont typeface="+mj-lt"/>
                        <a:buNone/>
                      </a:pPr>
                      <a:r>
                        <a:rPr lang="en-US" altLang="zh-CN" sz="1400" b="0" dirty="0">
                          <a:solidFill>
                            <a:schemeClr val="accent4">
                              <a:lumMod val="95000"/>
                              <a:lumOff val="5000"/>
                            </a:schemeClr>
                          </a:solidFill>
                        </a:rPr>
                        <a:t>For each file: </a:t>
                      </a:r>
                    </a:p>
                    <a:p>
                      <a:pPr marL="0" indent="0">
                        <a:buFont typeface="+mj-lt"/>
                        <a:buNone/>
                      </a:pPr>
                      <a:r>
                        <a:rPr lang="en-US" altLang="zh-CN" sz="1400" b="0" dirty="0">
                          <a:solidFill>
                            <a:schemeClr val="accent4">
                              <a:lumMod val="95000"/>
                              <a:lumOff val="5000"/>
                            </a:schemeClr>
                          </a:solidFill>
                        </a:rPr>
                        <a:t>file name,</a:t>
                      </a:r>
                    </a:p>
                    <a:p>
                      <a:pPr marL="0" indent="0">
                        <a:buFont typeface="+mj-lt"/>
                        <a:buNone/>
                      </a:pPr>
                      <a:r>
                        <a:rPr lang="en-US" altLang="zh-CN" sz="1400" b="0" dirty="0">
                          <a:solidFill>
                            <a:schemeClr val="accent4">
                              <a:lumMod val="95000"/>
                              <a:lumOff val="5000"/>
                            </a:schemeClr>
                          </a:solidFill>
                        </a:rPr>
                        <a:t>start block, number of blocks</a:t>
                      </a:r>
                      <a:endParaRPr lang="zh-CN" altLang="en-US" sz="1400" b="0" dirty="0">
                        <a:solidFill>
                          <a:schemeClr val="accent4">
                            <a:lumMod val="95000"/>
                            <a:lumOff val="5000"/>
                          </a:schemeClr>
                        </a:solidFill>
                      </a:endParaRPr>
                    </a:p>
                  </a:txBody>
                  <a:tcPr/>
                </a:tc>
                <a:tc>
                  <a:txBody>
                    <a:bodyPr/>
                    <a:lstStyle/>
                    <a:p>
                      <a:r>
                        <a:rPr lang="en-US" altLang="zh-CN" sz="1400" b="0" dirty="0">
                          <a:solidFill>
                            <a:schemeClr val="accent4">
                              <a:lumMod val="95000"/>
                              <a:lumOff val="5000"/>
                            </a:schemeClr>
                          </a:solidFill>
                        </a:rPr>
                        <a:t>For each file: </a:t>
                      </a:r>
                    </a:p>
                    <a:p>
                      <a:r>
                        <a:rPr lang="en-US" altLang="zh-CN" sz="1400" b="0" dirty="0">
                          <a:solidFill>
                            <a:schemeClr val="accent4">
                              <a:lumMod val="95000"/>
                              <a:lumOff val="5000"/>
                            </a:schemeClr>
                          </a:solidFill>
                        </a:rPr>
                        <a:t>file name,</a:t>
                      </a:r>
                    </a:p>
                    <a:p>
                      <a:r>
                        <a:rPr lang="en-US" altLang="zh-CN" sz="1400" b="0" dirty="0">
                          <a:solidFill>
                            <a:schemeClr val="accent4">
                              <a:lumMod val="95000"/>
                              <a:lumOff val="5000"/>
                            </a:schemeClr>
                          </a:solidFill>
                        </a:rPr>
                        <a:t>start block, </a:t>
                      </a:r>
                    </a:p>
                    <a:p>
                      <a:r>
                        <a:rPr lang="en-US" altLang="zh-CN" sz="1400" b="0" dirty="0">
                          <a:solidFill>
                            <a:schemeClr val="accent4">
                              <a:lumMod val="95000"/>
                              <a:lumOff val="5000"/>
                            </a:schemeClr>
                          </a:solidFill>
                        </a:rPr>
                        <a:t>end block.</a:t>
                      </a:r>
                    </a:p>
                    <a:p>
                      <a:endParaRPr lang="en-US" altLang="zh-CN" sz="1400" b="0" dirty="0">
                        <a:solidFill>
                          <a:schemeClr val="accent4">
                            <a:lumMod val="95000"/>
                            <a:lumOff val="5000"/>
                          </a:schemeClr>
                        </a:solidFill>
                      </a:endParaRPr>
                    </a:p>
                    <a:p>
                      <a:r>
                        <a:rPr lang="en-US" altLang="zh-CN" sz="1400" b="0" dirty="0">
                          <a:solidFill>
                            <a:schemeClr val="accent4">
                              <a:lumMod val="95000"/>
                              <a:lumOff val="5000"/>
                            </a:schemeClr>
                          </a:solidFill>
                        </a:rPr>
                        <a:t>Linked through pointer</a:t>
                      </a:r>
                      <a:endParaRPr lang="zh-CN" altLang="en-US" sz="1400" b="0" dirty="0">
                        <a:solidFill>
                          <a:schemeClr val="accent4">
                            <a:lumMod val="95000"/>
                            <a:lumOff val="5000"/>
                          </a:schemeClr>
                        </a:solidFill>
                      </a:endParaRPr>
                    </a:p>
                  </a:txBody>
                  <a:tcPr/>
                </a:tc>
                <a:tc>
                  <a:txBody>
                    <a:bodyPr/>
                    <a:lstStyle/>
                    <a:p>
                      <a:pPr marL="85725" indent="-85725">
                        <a:buFont typeface="Arial" panose="020B0604020202020204" pitchFamily="34" charset="0"/>
                        <a:buChar char="•"/>
                      </a:pPr>
                      <a:r>
                        <a:rPr lang="en-US" altLang="zh-CN" sz="1400" b="0" dirty="0">
                          <a:solidFill>
                            <a:schemeClr val="accent4">
                              <a:lumMod val="95000"/>
                              <a:lumOff val="5000"/>
                            </a:schemeClr>
                          </a:solidFill>
                        </a:rPr>
                        <a:t>For each file:</a:t>
                      </a:r>
                    </a:p>
                    <a:p>
                      <a:r>
                        <a:rPr lang="en-US" altLang="zh-CN" sz="1400" b="0" dirty="0">
                          <a:solidFill>
                            <a:schemeClr val="accent4">
                              <a:lumMod val="95000"/>
                              <a:lumOff val="5000"/>
                            </a:schemeClr>
                          </a:solidFill>
                        </a:rPr>
                        <a:t>file name,</a:t>
                      </a:r>
                    </a:p>
                    <a:p>
                      <a:r>
                        <a:rPr lang="en-US" altLang="zh-CN" sz="1400" b="0" dirty="0">
                          <a:solidFill>
                            <a:schemeClr val="accent4">
                              <a:lumMod val="95000"/>
                              <a:lumOff val="5000"/>
                            </a:schemeClr>
                          </a:solidFill>
                        </a:rPr>
                        <a:t>start block</a:t>
                      </a:r>
                    </a:p>
                    <a:p>
                      <a:pPr marL="85725" indent="-85725">
                        <a:buFont typeface="Arial" panose="020B0604020202020204" pitchFamily="34" charset="0"/>
                        <a:buChar char="•"/>
                      </a:pPr>
                      <a:r>
                        <a:rPr lang="en-US" altLang="zh-CN" sz="1400" b="0" dirty="0">
                          <a:solidFill>
                            <a:schemeClr val="accent4">
                              <a:lumMod val="95000"/>
                              <a:lumOff val="5000"/>
                            </a:schemeClr>
                          </a:solidFill>
                        </a:rPr>
                        <a:t>One volume table </a:t>
                      </a:r>
                    </a:p>
                    <a:p>
                      <a:r>
                        <a:rPr lang="en-US" altLang="zh-CN" sz="1400" b="0" dirty="0">
                          <a:solidFill>
                            <a:schemeClr val="accent4">
                              <a:lumMod val="95000"/>
                              <a:lumOff val="5000"/>
                            </a:schemeClr>
                          </a:solidFill>
                        </a:rPr>
                        <a:t>indexed by block no. including</a:t>
                      </a:r>
                    </a:p>
                    <a:p>
                      <a:pPr marL="0" indent="0">
                        <a:buFont typeface="+mj-lt"/>
                        <a:buNone/>
                      </a:pPr>
                      <a:r>
                        <a:rPr lang="en-US" altLang="zh-CN" sz="1400" b="0" dirty="0">
                          <a:solidFill>
                            <a:schemeClr val="accent4">
                              <a:lumMod val="95000"/>
                              <a:lumOff val="5000"/>
                            </a:schemeClr>
                          </a:solidFill>
                        </a:rPr>
                        <a:t>next block no.</a:t>
                      </a:r>
                    </a:p>
                    <a:p>
                      <a:endParaRPr lang="en-US" altLang="zh-CN" sz="1400" b="0" dirty="0">
                        <a:solidFill>
                          <a:schemeClr val="accent4">
                            <a:lumMod val="95000"/>
                            <a:lumOff val="5000"/>
                          </a:schemeClr>
                        </a:solidFill>
                      </a:endParaRPr>
                    </a:p>
                    <a:p>
                      <a:r>
                        <a:rPr lang="en-US" altLang="zh-CN" sz="1400" b="0" dirty="0">
                          <a:solidFill>
                            <a:schemeClr val="accent4">
                              <a:lumMod val="95000"/>
                              <a:lumOff val="5000"/>
                            </a:schemeClr>
                          </a:solidFill>
                        </a:rPr>
                        <a:t>Linked through block no.</a:t>
                      </a:r>
                    </a:p>
                  </a:txBody>
                  <a:tcPr/>
                </a:tc>
                <a:tc>
                  <a:txBody>
                    <a:bodyPr/>
                    <a:lstStyle/>
                    <a:p>
                      <a:pPr marL="85725" indent="-85725">
                        <a:buFont typeface="Arial" panose="020B0604020202020204" pitchFamily="34" charset="0"/>
                        <a:buChar char="•"/>
                      </a:pPr>
                      <a:r>
                        <a:rPr lang="en-US" altLang="zh-CN" sz="1400" b="0" dirty="0">
                          <a:solidFill>
                            <a:schemeClr val="accent4">
                              <a:lumMod val="95000"/>
                              <a:lumOff val="5000"/>
                            </a:schemeClr>
                          </a:solidFill>
                        </a:rPr>
                        <a:t>For each file:</a:t>
                      </a:r>
                    </a:p>
                    <a:p>
                      <a:pPr marL="0" indent="0">
                        <a:buFont typeface="Arial" panose="020B0604020202020204" pitchFamily="34" charset="0"/>
                        <a:buNone/>
                      </a:pPr>
                      <a:r>
                        <a:rPr lang="en-US" altLang="zh-CN" sz="1400" b="0" dirty="0">
                          <a:solidFill>
                            <a:schemeClr val="accent4">
                              <a:lumMod val="95000"/>
                              <a:lumOff val="5000"/>
                            </a:schemeClr>
                          </a:solidFill>
                        </a:rPr>
                        <a:t>Index block no</a:t>
                      </a:r>
                    </a:p>
                    <a:p>
                      <a:pPr marL="85725" indent="-85725">
                        <a:buFont typeface="Arial" panose="020B0604020202020204" pitchFamily="34" charset="0"/>
                        <a:buChar char="•"/>
                      </a:pPr>
                      <a:r>
                        <a:rPr lang="en-US" altLang="zh-CN" sz="1400" b="0" dirty="0">
                          <a:solidFill>
                            <a:schemeClr val="accent4">
                              <a:lumMod val="95000"/>
                              <a:lumOff val="5000"/>
                            </a:schemeClr>
                          </a:solidFill>
                        </a:rPr>
                        <a:t>Index block:</a:t>
                      </a:r>
                    </a:p>
                    <a:p>
                      <a:pPr marL="0" indent="0">
                        <a:buFont typeface="Arial" panose="020B0604020202020204" pitchFamily="34" charset="0"/>
                        <a:buNone/>
                      </a:pPr>
                      <a:r>
                        <a:rPr lang="en-US" altLang="zh-CN" sz="1400" b="0" dirty="0">
                          <a:solidFill>
                            <a:schemeClr val="accent4">
                              <a:lumMod val="95000"/>
                              <a:lumOff val="5000"/>
                            </a:schemeClr>
                          </a:solidFill>
                        </a:rPr>
                        <a:t>Pointers</a:t>
                      </a:r>
                      <a:r>
                        <a:rPr lang="en-US" altLang="zh-CN" sz="1400" b="0" baseline="0" dirty="0">
                          <a:solidFill>
                            <a:schemeClr val="accent4">
                              <a:lumMod val="95000"/>
                              <a:lumOff val="5000"/>
                            </a:schemeClr>
                          </a:solidFill>
                        </a:rPr>
                        <a:t> to data blocks</a:t>
                      </a:r>
                      <a:endParaRPr lang="en-US" altLang="zh-CN" sz="1400" b="0" dirty="0">
                        <a:solidFill>
                          <a:schemeClr val="accent4">
                            <a:lumMod val="95000"/>
                            <a:lumOff val="5000"/>
                          </a:schemeClr>
                        </a:solidFill>
                      </a:endParaRPr>
                    </a:p>
                    <a:p>
                      <a:endParaRPr lang="en-US" altLang="zh-CN" sz="1400" b="0" dirty="0">
                        <a:solidFill>
                          <a:schemeClr val="accent4">
                            <a:lumMod val="95000"/>
                            <a:lumOff val="5000"/>
                          </a:schemeClr>
                        </a:solidFill>
                      </a:endParaRPr>
                    </a:p>
                    <a:p>
                      <a:endParaRPr lang="en-US" altLang="zh-CN" sz="1400" b="0" dirty="0">
                        <a:solidFill>
                          <a:schemeClr val="accent4">
                            <a:lumMod val="95000"/>
                            <a:lumOff val="5000"/>
                          </a:schemeClr>
                        </a:solidFill>
                      </a:endParaRPr>
                    </a:p>
                    <a:p>
                      <a:endParaRPr lang="zh-CN" altLang="en-US" sz="1400" b="0" dirty="0">
                        <a:solidFill>
                          <a:schemeClr val="accent4">
                            <a:lumMod val="95000"/>
                            <a:lumOff val="5000"/>
                          </a:schemeClr>
                        </a:solidFill>
                      </a:endParaRPr>
                    </a:p>
                  </a:txBody>
                  <a:tcPr/>
                </a:tc>
                <a:extLst>
                  <a:ext uri="{0D108BD9-81ED-4DB2-BD59-A6C34878D82A}">
                    <a16:rowId xmlns:a16="http://schemas.microsoft.com/office/drawing/2014/main" val="2898614126"/>
                  </a:ext>
                </a:extLst>
              </a:tr>
              <a:tr h="489820">
                <a:tc>
                  <a:txBody>
                    <a:bodyPr/>
                    <a:lstStyle/>
                    <a:p>
                      <a:r>
                        <a:rPr lang="en-US" altLang="zh-CN" sz="1400" b="0" dirty="0">
                          <a:solidFill>
                            <a:schemeClr val="accent4">
                              <a:lumMod val="95000"/>
                              <a:lumOff val="5000"/>
                            </a:schemeClr>
                          </a:solidFill>
                        </a:rPr>
                        <a:t>Direct access support</a:t>
                      </a:r>
                      <a:endParaRPr lang="zh-CN" altLang="en-US" sz="1400" b="0" dirty="0">
                        <a:solidFill>
                          <a:schemeClr val="accent4">
                            <a:lumMod val="95000"/>
                            <a:lumOff val="5000"/>
                          </a:schemeClr>
                        </a:solidFill>
                      </a:endParaRPr>
                    </a:p>
                  </a:txBody>
                  <a:tcPr/>
                </a:tc>
                <a:tc>
                  <a:txBody>
                    <a:bodyPr/>
                    <a:lstStyle/>
                    <a:p>
                      <a:r>
                        <a:rPr lang="en-US" altLang="zh-CN" sz="1400" b="0" dirty="0">
                          <a:solidFill>
                            <a:schemeClr val="accent4">
                              <a:lumMod val="95000"/>
                              <a:lumOff val="5000"/>
                            </a:schemeClr>
                          </a:solidFill>
                        </a:rPr>
                        <a:t>Yes</a:t>
                      </a:r>
                      <a:endParaRPr lang="zh-CN" altLang="en-US" sz="1400" b="0" dirty="0">
                        <a:solidFill>
                          <a:schemeClr val="accent4">
                            <a:lumMod val="95000"/>
                            <a:lumOff val="5000"/>
                          </a:schemeClr>
                        </a:solidFill>
                      </a:endParaRPr>
                    </a:p>
                  </a:txBody>
                  <a:tcPr/>
                </a:tc>
                <a:tc>
                  <a:txBody>
                    <a:bodyPr/>
                    <a:lstStyle/>
                    <a:p>
                      <a:r>
                        <a:rPr lang="en-US" altLang="zh-CN" sz="1400" b="0" dirty="0">
                          <a:solidFill>
                            <a:schemeClr val="accent4">
                              <a:lumMod val="95000"/>
                              <a:lumOff val="5000"/>
                            </a:schemeClr>
                          </a:solidFill>
                        </a:rPr>
                        <a:t>No</a:t>
                      </a:r>
                    </a:p>
                  </a:txBody>
                  <a:tcPr/>
                </a:tc>
                <a:tc>
                  <a:txBody>
                    <a:body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ltLang="zh-CN" sz="1400" b="0" dirty="0">
                          <a:solidFill>
                            <a:schemeClr val="accent4">
                              <a:lumMod val="95000"/>
                              <a:lumOff val="5000"/>
                            </a:schemeClr>
                          </a:solidFill>
                        </a:rPr>
                        <a:t>Yes (Partial)</a:t>
                      </a:r>
                    </a:p>
                  </a:txBody>
                  <a:tcPr/>
                </a:tc>
                <a:tc>
                  <a:txBody>
                    <a:bodyPr/>
                    <a:lstStyle/>
                    <a:p>
                      <a:r>
                        <a:rPr lang="en-US" altLang="zh-CN" sz="1400" b="0" dirty="0">
                          <a:solidFill>
                            <a:schemeClr val="accent4">
                              <a:lumMod val="95000"/>
                              <a:lumOff val="5000"/>
                            </a:schemeClr>
                          </a:solidFill>
                        </a:rPr>
                        <a:t>Yes</a:t>
                      </a:r>
                      <a:endParaRPr lang="zh-CN" altLang="en-US" sz="1400" b="0" dirty="0">
                        <a:solidFill>
                          <a:schemeClr val="accent4">
                            <a:lumMod val="95000"/>
                            <a:lumOff val="5000"/>
                          </a:schemeClr>
                        </a:solidFill>
                      </a:endParaRPr>
                    </a:p>
                  </a:txBody>
                  <a:tcPr/>
                </a:tc>
                <a:extLst>
                  <a:ext uri="{0D108BD9-81ED-4DB2-BD59-A6C34878D82A}">
                    <a16:rowId xmlns:a16="http://schemas.microsoft.com/office/drawing/2014/main" val="631005013"/>
                  </a:ext>
                </a:extLst>
              </a:tr>
              <a:tr h="340496">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altLang="zh-CN" sz="1400" dirty="0"/>
                        <a:t>fragmentation</a:t>
                      </a:r>
                      <a:endParaRPr lang="zh-CN" altLang="en-US" sz="1400" dirty="0"/>
                    </a:p>
                  </a:txBody>
                  <a:tcPr/>
                </a:tc>
                <a:tc>
                  <a:txBody>
                    <a:bodyPr/>
                    <a:lstStyle/>
                    <a:p>
                      <a:r>
                        <a:rPr lang="en-US" altLang="zh-CN" sz="1400" b="0" dirty="0">
                          <a:solidFill>
                            <a:schemeClr val="accent4">
                              <a:lumMod val="95000"/>
                              <a:lumOff val="5000"/>
                            </a:schemeClr>
                          </a:solidFill>
                        </a:rPr>
                        <a:t>External, internal</a:t>
                      </a:r>
                      <a:endParaRPr lang="zh-CN" altLang="en-US" sz="1400" b="0" dirty="0">
                        <a:solidFill>
                          <a:schemeClr val="accent4">
                            <a:lumMod val="95000"/>
                            <a:lumOff val="5000"/>
                          </a:schemeClr>
                        </a:solidFill>
                      </a:endParaRPr>
                    </a:p>
                  </a:txBody>
                  <a:tcPr/>
                </a:tc>
                <a:tc>
                  <a:txBody>
                    <a:bodyPr/>
                    <a:lstStyle/>
                    <a:p>
                      <a:r>
                        <a:rPr lang="en-US" altLang="zh-CN" sz="1400" b="0" dirty="0">
                          <a:solidFill>
                            <a:schemeClr val="accent4">
                              <a:lumMod val="95000"/>
                              <a:lumOff val="5000"/>
                            </a:schemeClr>
                          </a:solidFill>
                        </a:rPr>
                        <a:t>Internal</a:t>
                      </a:r>
                      <a:endParaRPr lang="zh-CN" altLang="en-US" sz="1400" b="0" dirty="0">
                        <a:solidFill>
                          <a:schemeClr val="accent4">
                            <a:lumMod val="95000"/>
                            <a:lumOff val="5000"/>
                          </a:schemeClr>
                        </a:solidFill>
                      </a:endParaRPr>
                    </a:p>
                  </a:txBody>
                  <a:tcPr/>
                </a:tc>
                <a:tc>
                  <a:txBody>
                    <a:bodyPr/>
                    <a:lstStyle/>
                    <a:p>
                      <a:r>
                        <a:rPr lang="en-US" altLang="zh-CN" sz="1400" b="0" dirty="0">
                          <a:solidFill>
                            <a:schemeClr val="accent4">
                              <a:lumMod val="95000"/>
                              <a:lumOff val="5000"/>
                            </a:schemeClr>
                          </a:solidFill>
                        </a:rPr>
                        <a:t>Internal</a:t>
                      </a:r>
                      <a:endParaRPr lang="zh-CN" altLang="en-US" sz="1400" b="0" dirty="0">
                        <a:solidFill>
                          <a:schemeClr val="accent4">
                            <a:lumMod val="95000"/>
                            <a:lumOff val="5000"/>
                          </a:schemeClr>
                        </a:solidFill>
                      </a:endParaRPr>
                    </a:p>
                  </a:txBody>
                  <a:tcPr/>
                </a:tc>
                <a:tc>
                  <a:txBody>
                    <a:bodyPr/>
                    <a:lstStyle/>
                    <a:p>
                      <a:r>
                        <a:rPr lang="en-US" altLang="zh-CN" sz="1400" b="0" dirty="0">
                          <a:solidFill>
                            <a:schemeClr val="accent4">
                              <a:lumMod val="95000"/>
                              <a:lumOff val="5000"/>
                            </a:schemeClr>
                          </a:solidFill>
                        </a:rPr>
                        <a:t>Internal</a:t>
                      </a:r>
                      <a:endParaRPr lang="zh-CN" altLang="en-US" sz="1400" b="0" dirty="0">
                        <a:solidFill>
                          <a:schemeClr val="accent4">
                            <a:lumMod val="95000"/>
                            <a:lumOff val="5000"/>
                          </a:schemeClr>
                        </a:solidFill>
                      </a:endParaRPr>
                    </a:p>
                  </a:txBody>
                  <a:tcPr/>
                </a:tc>
                <a:extLst>
                  <a:ext uri="{0D108BD9-81ED-4DB2-BD59-A6C34878D82A}">
                    <a16:rowId xmlns:a16="http://schemas.microsoft.com/office/drawing/2014/main" val="922314416"/>
                  </a:ext>
                </a:extLst>
              </a:tr>
              <a:tr h="340496">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altLang="zh-CN" sz="1400" dirty="0"/>
                        <a:t>Overhead</a:t>
                      </a:r>
                      <a:endParaRPr lang="zh-CN" altLang="en-US" sz="1400" dirty="0"/>
                    </a:p>
                  </a:txBody>
                  <a:tcPr/>
                </a:tc>
                <a:tc>
                  <a:txBody>
                    <a:bodyPr/>
                    <a:lstStyle/>
                    <a:p>
                      <a:r>
                        <a:rPr lang="en-US" altLang="zh-CN" sz="1400" b="0" dirty="0">
                          <a:solidFill>
                            <a:schemeClr val="accent4">
                              <a:lumMod val="95000"/>
                              <a:lumOff val="5000"/>
                            </a:schemeClr>
                          </a:solidFill>
                        </a:rPr>
                        <a:t>No</a:t>
                      </a:r>
                      <a:endParaRPr lang="zh-CN" altLang="en-US" sz="1400" b="0" dirty="0">
                        <a:solidFill>
                          <a:schemeClr val="accent4">
                            <a:lumMod val="95000"/>
                            <a:lumOff val="5000"/>
                          </a:schemeClr>
                        </a:solidFill>
                      </a:endParaRPr>
                    </a:p>
                  </a:txBody>
                  <a:tcPr/>
                </a:tc>
                <a:tc>
                  <a:txBody>
                    <a:bodyPr/>
                    <a:lstStyle/>
                    <a:p>
                      <a:r>
                        <a:rPr lang="en-US" altLang="zh-CN" sz="1400" b="0" dirty="0">
                          <a:solidFill>
                            <a:schemeClr val="accent4">
                              <a:lumMod val="95000"/>
                              <a:lumOff val="5000"/>
                            </a:schemeClr>
                          </a:solidFill>
                        </a:rPr>
                        <a:t>Pointer</a:t>
                      </a:r>
                      <a:endParaRPr lang="zh-CN" altLang="en-US" sz="1400" b="0" dirty="0">
                        <a:solidFill>
                          <a:schemeClr val="accent4">
                            <a:lumMod val="95000"/>
                            <a:lumOff val="5000"/>
                          </a:schemeClr>
                        </a:solidFill>
                      </a:endParaRPr>
                    </a:p>
                  </a:txBody>
                  <a:tcPr/>
                </a:tc>
                <a:tc>
                  <a:txBody>
                    <a:bodyPr/>
                    <a:lstStyle/>
                    <a:p>
                      <a:r>
                        <a:rPr lang="en-US" altLang="zh-CN" sz="1400" b="0" dirty="0">
                          <a:solidFill>
                            <a:schemeClr val="accent4">
                              <a:lumMod val="95000"/>
                              <a:lumOff val="5000"/>
                            </a:schemeClr>
                          </a:solidFill>
                        </a:rPr>
                        <a:t>FAT</a:t>
                      </a:r>
                      <a:endParaRPr lang="zh-CN" altLang="en-US" sz="1400" b="0" dirty="0">
                        <a:solidFill>
                          <a:schemeClr val="accent4">
                            <a:lumMod val="95000"/>
                            <a:lumOff val="5000"/>
                          </a:schemeClr>
                        </a:solidFill>
                      </a:endParaRPr>
                    </a:p>
                  </a:txBody>
                  <a:tcPr/>
                </a:tc>
                <a:tc>
                  <a:txBody>
                    <a:bodyPr/>
                    <a:lstStyle/>
                    <a:p>
                      <a:r>
                        <a:rPr lang="en-US" altLang="zh-CN" sz="1400" b="0" dirty="0">
                          <a:solidFill>
                            <a:schemeClr val="accent4">
                              <a:lumMod val="95000"/>
                              <a:lumOff val="5000"/>
                            </a:schemeClr>
                          </a:solidFill>
                        </a:rPr>
                        <a:t>Index block</a:t>
                      </a:r>
                      <a:endParaRPr lang="zh-CN" altLang="en-US" sz="1400" b="0" dirty="0">
                        <a:solidFill>
                          <a:schemeClr val="accent4">
                            <a:lumMod val="95000"/>
                            <a:lumOff val="5000"/>
                          </a:schemeClr>
                        </a:solidFill>
                      </a:endParaRPr>
                    </a:p>
                  </a:txBody>
                  <a:tcPr/>
                </a:tc>
                <a:extLst>
                  <a:ext uri="{0D108BD9-81ED-4DB2-BD59-A6C34878D82A}">
                    <a16:rowId xmlns:a16="http://schemas.microsoft.com/office/drawing/2014/main" val="75451521"/>
                  </a:ext>
                </a:extLst>
              </a:tr>
              <a:tr h="48982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altLang="zh-CN" sz="1400" dirty="0"/>
                        <a:t>File size declaration</a:t>
                      </a:r>
                      <a:endParaRPr lang="zh-CN" altLang="en-US" sz="1400" dirty="0"/>
                    </a:p>
                  </a:txBody>
                  <a:tcPr/>
                </a:tc>
                <a:tc>
                  <a:txBody>
                    <a:bodyPr/>
                    <a:lstStyle/>
                    <a:p>
                      <a:r>
                        <a:rPr lang="en-US" altLang="zh-CN" sz="1400" b="0" dirty="0">
                          <a:solidFill>
                            <a:schemeClr val="accent4">
                              <a:lumMod val="95000"/>
                              <a:lumOff val="5000"/>
                            </a:schemeClr>
                          </a:solidFill>
                        </a:rPr>
                        <a:t>Necessary</a:t>
                      </a:r>
                      <a:endParaRPr lang="zh-CN" altLang="en-US" sz="1400" b="0" dirty="0">
                        <a:solidFill>
                          <a:schemeClr val="accent4">
                            <a:lumMod val="95000"/>
                            <a:lumOff val="5000"/>
                          </a:schemeClr>
                        </a:solidFill>
                      </a:endParaRPr>
                    </a:p>
                  </a:txBody>
                  <a:tcPr/>
                </a:tc>
                <a:tc>
                  <a:txBody>
                    <a:bodyPr/>
                    <a:lstStyle/>
                    <a:p>
                      <a:r>
                        <a:rPr lang="en-US" altLang="zh-CN" sz="1400" b="0" dirty="0">
                          <a:solidFill>
                            <a:schemeClr val="accent4">
                              <a:lumMod val="95000"/>
                              <a:lumOff val="5000"/>
                            </a:schemeClr>
                          </a:solidFill>
                        </a:rPr>
                        <a:t>Not necessary</a:t>
                      </a:r>
                      <a:endParaRPr lang="zh-CN" altLang="en-US" sz="1400" b="0" dirty="0">
                        <a:solidFill>
                          <a:schemeClr val="accent4">
                            <a:lumMod val="95000"/>
                            <a:lumOff val="5000"/>
                          </a:schemeClr>
                        </a:solidFill>
                      </a:endParaRPr>
                    </a:p>
                  </a:txBody>
                  <a:tcPr/>
                </a:tc>
                <a:tc>
                  <a:txBody>
                    <a:bodyPr/>
                    <a:lstStyle/>
                    <a:p>
                      <a:r>
                        <a:rPr lang="en-US" altLang="zh-CN" sz="1400" b="0" dirty="0">
                          <a:solidFill>
                            <a:schemeClr val="accent4">
                              <a:lumMod val="95000"/>
                              <a:lumOff val="5000"/>
                            </a:schemeClr>
                          </a:solidFill>
                        </a:rPr>
                        <a:t>Not necessary</a:t>
                      </a:r>
                      <a:endParaRPr lang="zh-CN" altLang="en-US" sz="1400" b="0" dirty="0">
                        <a:solidFill>
                          <a:schemeClr val="accent4">
                            <a:lumMod val="95000"/>
                            <a:lumOff val="5000"/>
                          </a:schemeClr>
                        </a:solidFill>
                      </a:endParaRPr>
                    </a:p>
                  </a:txBody>
                  <a:tcPr/>
                </a:tc>
                <a:tc>
                  <a:txBody>
                    <a:bodyPr/>
                    <a:lstStyle/>
                    <a:p>
                      <a:r>
                        <a:rPr lang="en-US" altLang="zh-CN" sz="1400" b="0" dirty="0">
                          <a:solidFill>
                            <a:schemeClr val="accent4">
                              <a:lumMod val="95000"/>
                              <a:lumOff val="5000"/>
                            </a:schemeClr>
                          </a:solidFill>
                        </a:rPr>
                        <a:t>Not necessary</a:t>
                      </a:r>
                      <a:endParaRPr lang="zh-CN" altLang="en-US" sz="1400" b="0" dirty="0">
                        <a:solidFill>
                          <a:schemeClr val="accent4">
                            <a:lumMod val="95000"/>
                            <a:lumOff val="5000"/>
                          </a:schemeClr>
                        </a:solidFill>
                      </a:endParaRPr>
                    </a:p>
                  </a:txBody>
                  <a:tcPr/>
                </a:tc>
                <a:extLst>
                  <a:ext uri="{0D108BD9-81ED-4DB2-BD59-A6C34878D82A}">
                    <a16:rowId xmlns:a16="http://schemas.microsoft.com/office/drawing/2014/main" val="579808769"/>
                  </a:ext>
                </a:extLst>
              </a:tr>
            </a:tbl>
          </a:graphicData>
        </a:graphic>
      </p:graphicFrame>
      <p:sp>
        <p:nvSpPr>
          <p:cNvPr id="3" name="Rectangle 2">
            <a:extLst>
              <a:ext uri="{FF2B5EF4-FFF2-40B4-BE49-F238E27FC236}">
                <a16:creationId xmlns:a16="http://schemas.microsoft.com/office/drawing/2014/main" id="{A49156CA-4162-4745-B882-8DEF14A08328}"/>
              </a:ext>
            </a:extLst>
          </p:cNvPr>
          <p:cNvSpPr>
            <a:spLocks noGrp="1" noChangeArrowheads="1"/>
          </p:cNvSpPr>
          <p:nvPr>
            <p:ph type="title"/>
          </p:nvPr>
        </p:nvSpPr>
        <p:spPr>
          <a:xfrm>
            <a:off x="998732" y="247880"/>
            <a:ext cx="7694612" cy="576262"/>
          </a:xfrm>
        </p:spPr>
        <p:txBody>
          <a:bodyPr/>
          <a:lstStyle/>
          <a:p>
            <a:pPr eaLnBrk="1" hangingPunct="1"/>
            <a:r>
              <a:rPr lang="en-US" altLang="en-US" dirty="0"/>
              <a:t>A Comparison Table</a:t>
            </a:r>
          </a:p>
        </p:txBody>
      </p:sp>
    </p:spTree>
    <p:extLst>
      <p:ext uri="{BB962C8B-B14F-4D97-AF65-F5344CB8AC3E}">
        <p14:creationId xmlns:p14="http://schemas.microsoft.com/office/powerpoint/2010/main" val="1480456025"/>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a:xfrm>
            <a:off x="973138" y="277813"/>
            <a:ext cx="7713662" cy="576262"/>
          </a:xfrm>
        </p:spPr>
        <p:txBody>
          <a:bodyPr/>
          <a:lstStyle/>
          <a:p>
            <a:pPr eaLnBrk="1" hangingPunct="1"/>
            <a:r>
              <a:rPr lang="en-US" altLang="en-US" sz="2000" dirty="0"/>
              <a:t>Indexed Allocation – Schemes in Handling Large Files</a:t>
            </a:r>
          </a:p>
        </p:txBody>
      </p:sp>
      <p:sp>
        <p:nvSpPr>
          <p:cNvPr id="59395" name="Rectangle 3"/>
          <p:cNvSpPr>
            <a:spLocks noGrp="1" noChangeArrowheads="1"/>
          </p:cNvSpPr>
          <p:nvPr>
            <p:ph type="body" idx="1"/>
          </p:nvPr>
        </p:nvSpPr>
        <p:spPr>
          <a:xfrm>
            <a:off x="391448" y="925604"/>
            <a:ext cx="7100887" cy="3206750"/>
          </a:xfrm>
        </p:spPr>
        <p:txBody>
          <a:bodyPr/>
          <a:lstStyle/>
          <a:p>
            <a:pPr>
              <a:lnSpc>
                <a:spcPct val="90000"/>
              </a:lnSpc>
            </a:pPr>
            <a:r>
              <a:rPr lang="en-US" altLang="en-US" sz="2400" dirty="0">
                <a:latin typeface="Calibri Light" panose="020F0302020204030204" pitchFamily="34" charset="0"/>
                <a:cs typeface="Calibri Light" panose="020F0302020204030204" pitchFamily="34" charset="0"/>
              </a:rPr>
              <a:t>One index block is not enough for </a:t>
            </a:r>
            <a:r>
              <a:rPr lang="en-US" altLang="en-US" sz="2400" dirty="0">
                <a:solidFill>
                  <a:srgbClr val="FF0000"/>
                </a:solidFill>
                <a:latin typeface="Calibri Light" panose="020F0302020204030204" pitchFamily="34" charset="0"/>
                <a:cs typeface="Calibri Light" panose="020F0302020204030204" pitchFamily="34" charset="0"/>
              </a:rPr>
              <a:t>large files</a:t>
            </a:r>
          </a:p>
          <a:p>
            <a:pPr>
              <a:lnSpc>
                <a:spcPct val="90000"/>
              </a:lnSpc>
            </a:pPr>
            <a:r>
              <a:rPr lang="en-US" altLang="en-US" sz="2400" dirty="0">
                <a:latin typeface="Calibri Light" panose="020F0302020204030204" pitchFamily="34" charset="0"/>
                <a:cs typeface="Calibri Light" panose="020F0302020204030204" pitchFamily="34" charset="0"/>
              </a:rPr>
              <a:t>Three schemes to solve this issue</a:t>
            </a:r>
          </a:p>
          <a:p>
            <a:pPr marL="627063" lvl="1" indent="-361950">
              <a:lnSpc>
                <a:spcPct val="90000"/>
              </a:lnSpc>
              <a:buFont typeface="Arial" panose="020B0604020202020204" pitchFamily="34" charset="0"/>
              <a:buAutoNum type="arabicPeriod"/>
            </a:pPr>
            <a:r>
              <a:rPr lang="en-US" altLang="en-US" sz="2400" dirty="0">
                <a:solidFill>
                  <a:schemeClr val="accent4">
                    <a:lumMod val="95000"/>
                    <a:lumOff val="5000"/>
                  </a:schemeClr>
                </a:solidFill>
                <a:latin typeface="Calibri Light" panose="020F0302020204030204" pitchFamily="34" charset="0"/>
                <a:cs typeface="Calibri Light" panose="020F0302020204030204" pitchFamily="34" charset="0"/>
              </a:rPr>
              <a:t>Linked scheme</a:t>
            </a:r>
          </a:p>
          <a:p>
            <a:pPr marL="627063" lvl="1" indent="-361950">
              <a:lnSpc>
                <a:spcPct val="90000"/>
              </a:lnSpc>
              <a:buFont typeface="Arial" panose="020B0604020202020204" pitchFamily="34" charset="0"/>
              <a:buAutoNum type="arabicPeriod"/>
            </a:pPr>
            <a:r>
              <a:rPr lang="en-US" altLang="en-US" sz="2400" dirty="0">
                <a:solidFill>
                  <a:schemeClr val="accent4">
                    <a:lumMod val="95000"/>
                    <a:lumOff val="5000"/>
                  </a:schemeClr>
                </a:solidFill>
                <a:latin typeface="Calibri Light" panose="020F0302020204030204" pitchFamily="34" charset="0"/>
                <a:cs typeface="Calibri Light" panose="020F0302020204030204" pitchFamily="34" charset="0"/>
              </a:rPr>
              <a:t>Multilevel index</a:t>
            </a:r>
          </a:p>
          <a:p>
            <a:pPr marL="627063" lvl="1" indent="-361950">
              <a:lnSpc>
                <a:spcPct val="90000"/>
              </a:lnSpc>
              <a:buFont typeface="Arial" panose="020B0604020202020204" pitchFamily="34" charset="0"/>
              <a:buAutoNum type="arabicPeriod"/>
            </a:pPr>
            <a:r>
              <a:rPr lang="en-US" altLang="en-US" sz="2400" dirty="0">
                <a:solidFill>
                  <a:schemeClr val="accent4">
                    <a:lumMod val="95000"/>
                    <a:lumOff val="5000"/>
                  </a:schemeClr>
                </a:solidFill>
                <a:latin typeface="Calibri Light" panose="020F0302020204030204" pitchFamily="34" charset="0"/>
                <a:cs typeface="Calibri Light" panose="020F0302020204030204" pitchFamily="34" charset="0"/>
              </a:rPr>
              <a:t>Combined scheme</a:t>
            </a:r>
          </a:p>
        </p:txBody>
      </p:sp>
    </p:spTree>
    <p:extLst>
      <p:ext uri="{BB962C8B-B14F-4D97-AF65-F5344CB8AC3E}">
        <p14:creationId xmlns:p14="http://schemas.microsoft.com/office/powerpoint/2010/main" val="3955908949"/>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ChangeArrowheads="1"/>
          </p:cNvSpPr>
          <p:nvPr>
            <p:ph type="title"/>
          </p:nvPr>
        </p:nvSpPr>
        <p:spPr>
          <a:xfrm>
            <a:off x="1158875" y="198438"/>
            <a:ext cx="7527925" cy="576262"/>
          </a:xfrm>
        </p:spPr>
        <p:txBody>
          <a:bodyPr/>
          <a:lstStyle/>
          <a:p>
            <a:pPr eaLnBrk="1" hangingPunct="1"/>
            <a:r>
              <a:rPr lang="en-US" altLang="en-US"/>
              <a:t>Free-Space Management</a:t>
            </a:r>
          </a:p>
        </p:txBody>
      </p:sp>
      <p:sp>
        <p:nvSpPr>
          <p:cNvPr id="74755" name="Rectangle 3"/>
          <p:cNvSpPr>
            <a:spLocks noGrp="1" noChangeArrowheads="1"/>
          </p:cNvSpPr>
          <p:nvPr>
            <p:ph type="body" idx="1"/>
          </p:nvPr>
        </p:nvSpPr>
        <p:spPr>
          <a:xfrm>
            <a:off x="404813" y="936109"/>
            <a:ext cx="8204200" cy="2367479"/>
          </a:xfrm>
        </p:spPr>
        <p:txBody>
          <a:bodyPr/>
          <a:lstStyle/>
          <a:p>
            <a:r>
              <a:rPr lang="en-US" altLang="en-US" sz="2400" dirty="0">
                <a:latin typeface="Calibri Light" panose="020F0302020204030204" pitchFamily="34" charset="0"/>
                <a:cs typeface="Calibri Light" panose="020F0302020204030204" pitchFamily="34" charset="0"/>
              </a:rPr>
              <a:t>File system need to track available (free) blocks</a:t>
            </a:r>
          </a:p>
          <a:p>
            <a:r>
              <a:rPr lang="en-US" altLang="en-US" sz="2400" dirty="0">
                <a:latin typeface="Calibri Light" panose="020F0302020204030204" pitchFamily="34" charset="0"/>
                <a:cs typeface="Calibri Light" panose="020F0302020204030204" pitchFamily="34" charset="0"/>
              </a:rPr>
              <a:t>Approaches</a:t>
            </a:r>
          </a:p>
          <a:p>
            <a:pPr marL="608012" lvl="1" indent="-342900">
              <a:buFont typeface="+mj-lt"/>
              <a:buAutoNum type="arabicPeriod"/>
            </a:pPr>
            <a:r>
              <a:rPr lang="en-US" altLang="en-US" sz="2400" dirty="0">
                <a:solidFill>
                  <a:srgbClr val="3366FF"/>
                </a:solidFill>
                <a:latin typeface="Calibri Light" panose="020F0302020204030204" pitchFamily="34" charset="0"/>
                <a:cs typeface="Calibri Light" panose="020F0302020204030204" pitchFamily="34" charset="0"/>
              </a:rPr>
              <a:t>Bit vector (map)</a:t>
            </a:r>
          </a:p>
          <a:p>
            <a:pPr marL="608012" lvl="1" indent="-342900">
              <a:buFont typeface="+mj-lt"/>
              <a:buAutoNum type="arabicPeriod"/>
            </a:pPr>
            <a:r>
              <a:rPr lang="en-US" altLang="en-US" sz="2400" dirty="0">
                <a:solidFill>
                  <a:srgbClr val="3366FF"/>
                </a:solidFill>
                <a:latin typeface="Calibri Light" panose="020F0302020204030204" pitchFamily="34" charset="0"/>
                <a:cs typeface="Calibri Light" panose="020F0302020204030204" pitchFamily="34" charset="0"/>
              </a:rPr>
              <a:t>Linked list</a:t>
            </a:r>
          </a:p>
          <a:p>
            <a:pPr marL="608012" lvl="1" indent="-342900">
              <a:buFont typeface="+mj-lt"/>
              <a:buAutoNum type="arabicPeriod"/>
            </a:pPr>
            <a:r>
              <a:rPr lang="en-US" altLang="en-US" sz="2400" dirty="0">
                <a:solidFill>
                  <a:srgbClr val="3366FF"/>
                </a:solidFill>
                <a:latin typeface="Calibri Light" panose="020F0302020204030204" pitchFamily="34" charset="0"/>
                <a:cs typeface="Calibri Light" panose="020F0302020204030204" pitchFamily="34" charset="0"/>
              </a:rPr>
              <a:t>Grouping</a:t>
            </a:r>
          </a:p>
          <a:p>
            <a:pPr marL="608012" lvl="1" indent="-342900">
              <a:buFont typeface="+mj-lt"/>
              <a:buAutoNum type="arabicPeriod"/>
            </a:pPr>
            <a:r>
              <a:rPr lang="en-US" altLang="en-US" sz="2400" dirty="0">
                <a:solidFill>
                  <a:srgbClr val="3366FF"/>
                </a:solidFill>
                <a:latin typeface="Calibri Light" panose="020F0302020204030204" pitchFamily="34" charset="0"/>
                <a:cs typeface="Calibri Light" panose="020F0302020204030204" pitchFamily="34" charset="0"/>
              </a:rPr>
              <a:t>Counting</a:t>
            </a:r>
          </a:p>
        </p:txBody>
      </p:sp>
    </p:spTree>
    <p:extLst>
      <p:ext uri="{BB962C8B-B14F-4D97-AF65-F5344CB8AC3E}">
        <p14:creationId xmlns:p14="http://schemas.microsoft.com/office/powerpoint/2010/main" val="4090389436"/>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ChangeArrowheads="1"/>
          </p:cNvSpPr>
          <p:nvPr>
            <p:ph type="title"/>
          </p:nvPr>
        </p:nvSpPr>
        <p:spPr>
          <a:xfrm>
            <a:off x="1041400" y="166688"/>
            <a:ext cx="7645400" cy="576262"/>
          </a:xfrm>
        </p:spPr>
        <p:txBody>
          <a:bodyPr/>
          <a:lstStyle/>
          <a:p>
            <a:pPr eaLnBrk="1" hangingPunct="1"/>
            <a:r>
              <a:rPr lang="en-US" altLang="en-US"/>
              <a:t>Efficiency and Performance</a:t>
            </a:r>
          </a:p>
        </p:txBody>
      </p:sp>
      <p:sp>
        <p:nvSpPr>
          <p:cNvPr id="84995" name="Rectangle 3"/>
          <p:cNvSpPr>
            <a:spLocks noGrp="1" noChangeArrowheads="1"/>
          </p:cNvSpPr>
          <p:nvPr>
            <p:ph type="body" idx="1"/>
          </p:nvPr>
        </p:nvSpPr>
        <p:spPr>
          <a:xfrm>
            <a:off x="382587" y="826760"/>
            <a:ext cx="8113713" cy="4812040"/>
          </a:xfrm>
        </p:spPr>
        <p:txBody>
          <a:bodyPr/>
          <a:lstStyle/>
          <a:p>
            <a:r>
              <a:rPr lang="en-US" altLang="zh-CN" sz="2000" dirty="0">
                <a:latin typeface="Calibri Light" panose="020F0302020204030204" pitchFamily="34" charset="0"/>
                <a:cs typeface="Calibri Light" panose="020F0302020204030204" pitchFamily="34" charset="0"/>
              </a:rPr>
              <a:t>The efficient use of storage device space </a:t>
            </a:r>
            <a:r>
              <a:rPr lang="en-US" altLang="zh-CN" sz="2000" dirty="0">
                <a:solidFill>
                  <a:srgbClr val="FF0000"/>
                </a:solidFill>
                <a:latin typeface="Calibri Light" panose="020F0302020204030204" pitchFamily="34" charset="0"/>
                <a:cs typeface="Calibri Light" panose="020F0302020204030204" pitchFamily="34" charset="0"/>
              </a:rPr>
              <a:t>depends on</a:t>
            </a:r>
            <a:endParaRPr lang="en-US" altLang="en-US" sz="2000" dirty="0">
              <a:solidFill>
                <a:srgbClr val="FF0000"/>
              </a:solidFill>
              <a:latin typeface="Calibri Light" panose="020F0302020204030204" pitchFamily="34" charset="0"/>
              <a:cs typeface="Calibri Light" panose="020F0302020204030204" pitchFamily="34" charset="0"/>
            </a:endParaRPr>
          </a:p>
          <a:p>
            <a:pPr lvl="1"/>
            <a:r>
              <a:rPr lang="en-US" altLang="en-US" sz="2000" dirty="0">
                <a:latin typeface="Calibri Light" panose="020F0302020204030204" pitchFamily="34" charset="0"/>
                <a:cs typeface="Calibri Light" panose="020F0302020204030204" pitchFamily="34" charset="0"/>
              </a:rPr>
              <a:t>disk allocation method</a:t>
            </a:r>
          </a:p>
          <a:p>
            <a:pPr lvl="2"/>
            <a:r>
              <a:rPr lang="en-US" altLang="en-US" sz="2000" dirty="0">
                <a:solidFill>
                  <a:srgbClr val="3366FF"/>
                </a:solidFill>
                <a:latin typeface="Calibri Light" panose="020F0302020204030204" pitchFamily="34" charset="0"/>
                <a:cs typeface="Calibri Light" panose="020F0302020204030204" pitchFamily="34" charset="0"/>
              </a:rPr>
              <a:t>Contiguous</a:t>
            </a:r>
            <a:r>
              <a:rPr lang="en-US" altLang="en-US" sz="2000" dirty="0">
                <a:latin typeface="Calibri Light" panose="020F0302020204030204" pitchFamily="34" charset="0"/>
                <a:cs typeface="Calibri Light" panose="020F0302020204030204" pitchFamily="34" charset="0"/>
              </a:rPr>
              <a:t>, </a:t>
            </a:r>
            <a:r>
              <a:rPr lang="en-US" altLang="en-US" sz="2000" dirty="0">
                <a:solidFill>
                  <a:srgbClr val="3366FF"/>
                </a:solidFill>
                <a:latin typeface="Calibri Light" panose="020F0302020204030204" pitchFamily="34" charset="0"/>
                <a:cs typeface="Calibri Light" panose="020F0302020204030204" pitchFamily="34" charset="0"/>
              </a:rPr>
              <a:t>Linked</a:t>
            </a:r>
            <a:r>
              <a:rPr lang="en-US" altLang="en-US" sz="2000" dirty="0">
                <a:latin typeface="Calibri Light" panose="020F0302020204030204" pitchFamily="34" charset="0"/>
                <a:cs typeface="Calibri Light" panose="020F0302020204030204" pitchFamily="34" charset="0"/>
              </a:rPr>
              <a:t>, and </a:t>
            </a:r>
            <a:r>
              <a:rPr lang="en-US" altLang="en-US" sz="2000" dirty="0">
                <a:solidFill>
                  <a:srgbClr val="3366FF"/>
                </a:solidFill>
                <a:latin typeface="Calibri Light" panose="020F0302020204030204" pitchFamily="34" charset="0"/>
                <a:cs typeface="Calibri Light" panose="020F0302020204030204" pitchFamily="34" charset="0"/>
              </a:rPr>
              <a:t>Indexed</a:t>
            </a:r>
          </a:p>
          <a:p>
            <a:pPr lvl="1"/>
            <a:r>
              <a:rPr lang="en-US" altLang="en-US" sz="2000" dirty="0">
                <a:latin typeface="Calibri Light" panose="020F0302020204030204" pitchFamily="34" charset="0"/>
                <a:cs typeface="Calibri Light" panose="020F0302020204030204" pitchFamily="34" charset="0"/>
              </a:rPr>
              <a:t>directory </a:t>
            </a:r>
            <a:r>
              <a:rPr lang="en-US" altLang="zh-CN" sz="2000" dirty="0">
                <a:latin typeface="Calibri Light" panose="020F0302020204030204" pitchFamily="34" charset="0"/>
                <a:cs typeface="Calibri Light" panose="020F0302020204030204" pitchFamily="34" charset="0"/>
              </a:rPr>
              <a:t>structure / </a:t>
            </a:r>
            <a:r>
              <a:rPr lang="en-US" altLang="en-US" sz="2000" dirty="0">
                <a:latin typeface="Calibri Light" panose="020F0302020204030204" pitchFamily="34" charset="0"/>
                <a:cs typeface="Calibri Light" panose="020F0302020204030204" pitchFamily="34" charset="0"/>
              </a:rPr>
              <a:t>algorithms</a:t>
            </a:r>
          </a:p>
          <a:p>
            <a:pPr lvl="1"/>
            <a:r>
              <a:rPr lang="en-US" altLang="en-US" sz="2000" dirty="0">
                <a:latin typeface="Calibri Light" panose="020F0302020204030204" pitchFamily="34" charset="0"/>
                <a:cs typeface="Calibri Light" panose="020F0302020204030204" pitchFamily="34" charset="0"/>
              </a:rPr>
              <a:t>types of data kept in file’</a:t>
            </a:r>
            <a:r>
              <a:rPr lang="ja-JP" altLang="en-US" sz="2000" dirty="0">
                <a:latin typeface="Calibri Light" panose="020F0302020204030204" pitchFamily="34" charset="0"/>
                <a:cs typeface="Calibri Light" panose="020F0302020204030204" pitchFamily="34" charset="0"/>
              </a:rPr>
              <a:t> </a:t>
            </a:r>
            <a:r>
              <a:rPr lang="en-US" altLang="ja-JP" sz="2000" dirty="0">
                <a:latin typeface="Calibri Light" panose="020F0302020204030204" pitchFamily="34" charset="0"/>
                <a:cs typeface="Calibri Light" panose="020F0302020204030204" pitchFamily="34" charset="0"/>
              </a:rPr>
              <a:t>s directory entry</a:t>
            </a:r>
          </a:p>
          <a:p>
            <a:pPr lvl="1"/>
            <a:r>
              <a:rPr lang="en-US" altLang="en-US" sz="2000" dirty="0">
                <a:latin typeface="Calibri Light" panose="020F0302020204030204" pitchFamily="34" charset="0"/>
                <a:cs typeface="Calibri Light" panose="020F0302020204030204" pitchFamily="34" charset="0"/>
              </a:rPr>
              <a:t>allocation of metadata structures</a:t>
            </a:r>
          </a:p>
          <a:p>
            <a:pPr lvl="1"/>
            <a:r>
              <a:rPr lang="en-US" altLang="en-US" sz="2000" dirty="0">
                <a:latin typeface="Calibri Light" panose="020F0302020204030204" pitchFamily="34" charset="0"/>
                <a:cs typeface="Calibri Light" panose="020F0302020204030204" pitchFamily="34" charset="0"/>
              </a:rPr>
              <a:t>fixed-size or varying-size data structures </a:t>
            </a:r>
          </a:p>
          <a:p>
            <a:pPr lvl="2"/>
            <a:r>
              <a:rPr lang="en-US" altLang="en-US" sz="2000" dirty="0">
                <a:latin typeface="Calibri Light" panose="020F0302020204030204" pitchFamily="34" charset="0"/>
                <a:cs typeface="Calibri Light" panose="020F0302020204030204" pitchFamily="34" charset="0"/>
              </a:rPr>
              <a:t>e.g. the open file tables</a:t>
            </a:r>
          </a:p>
          <a:p>
            <a:r>
              <a:rPr lang="en-US" altLang="en-US" sz="2000" dirty="0">
                <a:solidFill>
                  <a:srgbClr val="FF0000"/>
                </a:solidFill>
                <a:latin typeface="Calibri Light" panose="020F0302020204030204" pitchFamily="34" charset="0"/>
                <a:cs typeface="Calibri Light" panose="020F0302020204030204" pitchFamily="34" charset="0"/>
              </a:rPr>
              <a:t>Ways to improve </a:t>
            </a:r>
            <a:r>
              <a:rPr lang="en-US" altLang="en-US" sz="2000" dirty="0">
                <a:latin typeface="Calibri Light" panose="020F0302020204030204" pitchFamily="34" charset="0"/>
                <a:cs typeface="Calibri Light" panose="020F0302020204030204" pitchFamily="34" charset="0"/>
              </a:rPr>
              <a:t>efficiency and performance</a:t>
            </a:r>
          </a:p>
          <a:p>
            <a:pPr lvl="1"/>
            <a:r>
              <a:rPr lang="en-US" altLang="en-US" sz="2000" dirty="0">
                <a:latin typeface="Calibri Light" panose="020F0302020204030204" pitchFamily="34" charset="0"/>
                <a:cs typeface="Calibri Light" panose="020F0302020204030204" pitchFamily="34" charset="0"/>
              </a:rPr>
              <a:t>Keep data and metadata close together (for hard disk, but not SSD)</a:t>
            </a:r>
          </a:p>
          <a:p>
            <a:pPr lvl="1"/>
            <a:r>
              <a:rPr lang="en-US" altLang="en-US" sz="2000" dirty="0">
                <a:latin typeface="Calibri Light" panose="020F0302020204030204" pitchFamily="34" charset="0"/>
                <a:cs typeface="Calibri Light" panose="020F0302020204030204" pitchFamily="34" charset="0"/>
              </a:rPr>
              <a:t>Use </a:t>
            </a:r>
            <a:r>
              <a:rPr lang="en-US" altLang="en-US" sz="2000" dirty="0">
                <a:solidFill>
                  <a:srgbClr val="FF0000"/>
                </a:solidFill>
                <a:latin typeface="Calibri Light" panose="020F0302020204030204" pitchFamily="34" charset="0"/>
                <a:cs typeface="Calibri Light" panose="020F0302020204030204" pitchFamily="34" charset="0"/>
              </a:rPr>
              <a:t>buffer cache </a:t>
            </a:r>
            <a:r>
              <a:rPr lang="en-US" altLang="en-US" sz="2000" dirty="0">
                <a:latin typeface="Calibri Light" panose="020F0302020204030204" pitchFamily="34" charset="0"/>
                <a:cs typeface="Calibri Light" panose="020F0302020204030204" pitchFamily="34" charset="0"/>
              </a:rPr>
              <a:t>for quick access</a:t>
            </a:r>
          </a:p>
          <a:p>
            <a:pPr lvl="1"/>
            <a:r>
              <a:rPr lang="en-US" altLang="en-US" sz="2000" dirty="0">
                <a:latin typeface="Calibri Light" panose="020F0302020204030204" pitchFamily="34" charset="0"/>
                <a:cs typeface="Calibri Light" panose="020F0302020204030204" pitchFamily="34" charset="0"/>
              </a:rPr>
              <a:t>Use </a:t>
            </a:r>
            <a:r>
              <a:rPr lang="en-US" altLang="en-US" sz="2000" dirty="0">
                <a:solidFill>
                  <a:srgbClr val="3366FF"/>
                </a:solidFill>
                <a:latin typeface="Calibri Light" panose="020F0302020204030204" pitchFamily="34" charset="0"/>
                <a:cs typeface="Calibri Light" panose="020F0302020204030204" pitchFamily="34" charset="0"/>
              </a:rPr>
              <a:t>asynchronous writes</a:t>
            </a:r>
          </a:p>
          <a:p>
            <a:pPr lvl="2"/>
            <a:r>
              <a:rPr lang="en-US" altLang="en-US" sz="2000" dirty="0">
                <a:latin typeface="Calibri Light" panose="020F0302020204030204" pitchFamily="34" charset="0"/>
                <a:cs typeface="Calibri Light" panose="020F0302020204030204" pitchFamily="34" charset="0"/>
              </a:rPr>
              <a:t>No need to write to disk immediately</a:t>
            </a:r>
          </a:p>
          <a:p>
            <a:pPr lvl="1"/>
            <a:r>
              <a:rPr lang="en-US" altLang="en-US" sz="2000" dirty="0">
                <a:latin typeface="Calibri Light" panose="020F0302020204030204" pitchFamily="34" charset="0"/>
                <a:cs typeface="Calibri Light" panose="020F0302020204030204" pitchFamily="34" charset="0"/>
              </a:rPr>
              <a:t>Use </a:t>
            </a:r>
            <a:r>
              <a:rPr lang="en-US" altLang="en-US" sz="2000" dirty="0">
                <a:solidFill>
                  <a:srgbClr val="3366FF"/>
                </a:solidFill>
                <a:latin typeface="Calibri Light" panose="020F0302020204030204" pitchFamily="34" charset="0"/>
                <a:cs typeface="Calibri Light" panose="020F0302020204030204" pitchFamily="34" charset="0"/>
              </a:rPr>
              <a:t>Trim</a:t>
            </a:r>
            <a:r>
              <a:rPr lang="en-US" altLang="en-US" sz="2000" dirty="0">
                <a:latin typeface="Calibri Light" panose="020F0302020204030204" pitchFamily="34" charset="0"/>
                <a:cs typeface="Calibri Light" panose="020F0302020204030204" pitchFamily="34" charset="0"/>
              </a:rPr>
              <a:t> mechanism</a:t>
            </a:r>
          </a:p>
          <a:p>
            <a:pPr lvl="2"/>
            <a:r>
              <a:rPr lang="en-US" altLang="en-US" sz="2000" dirty="0">
                <a:latin typeface="Calibri Light" panose="020F0302020204030204" pitchFamily="34" charset="0"/>
                <a:cs typeface="Calibri Light" panose="020F0302020204030204" pitchFamily="34" charset="0"/>
              </a:rPr>
              <a:t>Keep the unused blocks for writing</a:t>
            </a:r>
          </a:p>
          <a:p>
            <a:pPr lvl="2"/>
            <a:r>
              <a:rPr lang="en-US" altLang="zh-CN" sz="2000" dirty="0">
                <a:latin typeface="Calibri Light" panose="020F0302020204030204" pitchFamily="34" charset="0"/>
                <a:cs typeface="Calibri Light" panose="020F0302020204030204" pitchFamily="34" charset="0"/>
              </a:rPr>
              <a:t> No need to do garbage collection and erase steps before the device is nearly full</a:t>
            </a:r>
            <a:endParaRPr lang="en-US" altLang="en-US" sz="2000" dirty="0">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32413274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Rectangle 2"/>
          <p:cNvSpPr>
            <a:spLocks noGrp="1" noChangeArrowheads="1"/>
          </p:cNvSpPr>
          <p:nvPr>
            <p:ph type="title"/>
          </p:nvPr>
        </p:nvSpPr>
        <p:spPr>
          <a:xfrm>
            <a:off x="1081088" y="163513"/>
            <a:ext cx="7694612" cy="576262"/>
          </a:xfrm>
        </p:spPr>
        <p:txBody>
          <a:bodyPr/>
          <a:lstStyle/>
          <a:p>
            <a:pPr eaLnBrk="1" hangingPunct="1"/>
            <a:r>
              <a:rPr lang="en-US" altLang="en-US" sz="2800" dirty="0"/>
              <a:t>Earliest Deadline First Scheduling (EDF)</a:t>
            </a:r>
          </a:p>
        </p:txBody>
      </p:sp>
      <p:sp>
        <p:nvSpPr>
          <p:cNvPr id="93186" name="Rectangle 3"/>
          <p:cNvSpPr>
            <a:spLocks noGrp="1" noChangeArrowheads="1"/>
          </p:cNvSpPr>
          <p:nvPr>
            <p:ph type="body" idx="1"/>
          </p:nvPr>
        </p:nvSpPr>
        <p:spPr>
          <a:xfrm>
            <a:off x="367994" y="949332"/>
            <a:ext cx="8643804" cy="5513349"/>
          </a:xfrm>
        </p:spPr>
        <p:txBody>
          <a:bodyPr/>
          <a:lstStyle/>
          <a:p>
            <a:r>
              <a:rPr lang="en-US" altLang="en-US" dirty="0"/>
              <a:t>Priorities are assigned according to deadlines:</a:t>
            </a:r>
          </a:p>
          <a:p>
            <a:pPr lvl="1"/>
            <a:r>
              <a:rPr lang="en-US" altLang="en-US" dirty="0"/>
              <a:t>the earlier the deadline, the higher the priority;</a:t>
            </a:r>
          </a:p>
          <a:p>
            <a:pPr lvl="1"/>
            <a:r>
              <a:rPr lang="en-US" altLang="en-US" dirty="0"/>
              <a:t>the later the deadline, the lower the priority.</a:t>
            </a:r>
          </a:p>
          <a:p>
            <a:pPr>
              <a:buFont typeface="Monotype Sorts" pitchFamily="-84" charset="2"/>
              <a:buNone/>
            </a:pPr>
            <a:endParaRPr lang="en-US" altLang="en-US" dirty="0"/>
          </a:p>
          <a:p>
            <a:pPr>
              <a:buFont typeface="Monotype Sorts" pitchFamily="-84" charset="2"/>
              <a:buNone/>
            </a:pPr>
            <a:endParaRPr lang="en-US" altLang="en-US" dirty="0"/>
          </a:p>
          <a:p>
            <a:pPr>
              <a:buFont typeface="Monotype Sorts" pitchFamily="-84" charset="2"/>
              <a:buNone/>
            </a:pPr>
            <a:endParaRPr lang="en-US" altLang="en-US" dirty="0"/>
          </a:p>
          <a:p>
            <a:pPr>
              <a:buFont typeface="Monotype Sorts" pitchFamily="-84" charset="2"/>
              <a:buNone/>
            </a:pPr>
            <a:endParaRPr lang="en-US" altLang="en-US" dirty="0"/>
          </a:p>
          <a:p>
            <a:pPr>
              <a:buFont typeface="Monotype Sorts" pitchFamily="-84" charset="2"/>
              <a:buNone/>
            </a:pPr>
            <a:endParaRPr lang="en-US" altLang="en-US" dirty="0"/>
          </a:p>
          <a:p>
            <a:r>
              <a:rPr lang="en-US" altLang="en-US" dirty="0"/>
              <a:t>Example:</a:t>
            </a:r>
          </a:p>
          <a:p>
            <a:pPr lvl="1"/>
            <a:r>
              <a:rPr lang="en-US" altLang="en-US" dirty="0"/>
              <a:t>P</a:t>
            </a:r>
            <a:r>
              <a:rPr lang="en-US" altLang="en-US" baseline="-25000" dirty="0"/>
              <a:t>1</a:t>
            </a:r>
            <a:r>
              <a:rPr lang="en-US" altLang="en-US" dirty="0"/>
              <a:t> needs to run for 25 </a:t>
            </a:r>
            <a:r>
              <a:rPr lang="en-US" altLang="en-US" dirty="0" err="1"/>
              <a:t>ms</a:t>
            </a:r>
            <a:r>
              <a:rPr lang="en-US" altLang="en-US" dirty="0"/>
              <a:t> every 50 </a:t>
            </a:r>
            <a:r>
              <a:rPr lang="en-US" altLang="en-US" dirty="0" err="1"/>
              <a:t>ms.</a:t>
            </a:r>
            <a:endParaRPr lang="en-US" altLang="en-US" dirty="0"/>
          </a:p>
          <a:p>
            <a:pPr lvl="1"/>
            <a:r>
              <a:rPr lang="en-US" altLang="en-US" dirty="0"/>
              <a:t>P</a:t>
            </a:r>
            <a:r>
              <a:rPr lang="en-US" altLang="en-US" baseline="-25000" dirty="0"/>
              <a:t>2</a:t>
            </a:r>
            <a:r>
              <a:rPr lang="en-US" altLang="en-US" dirty="0"/>
              <a:t> needs to run for 35 </a:t>
            </a:r>
            <a:r>
              <a:rPr lang="en-US" altLang="en-US" dirty="0" err="1"/>
              <a:t>ms</a:t>
            </a:r>
            <a:r>
              <a:rPr lang="en-US" altLang="en-US" dirty="0"/>
              <a:t> every 80 </a:t>
            </a:r>
            <a:r>
              <a:rPr lang="en-US" altLang="en-US" dirty="0" err="1"/>
              <a:t>ms.</a:t>
            </a:r>
            <a:endParaRPr lang="en-US" altLang="en-US" dirty="0"/>
          </a:p>
          <a:p>
            <a:r>
              <a:rPr lang="en-US" altLang="en-US" dirty="0"/>
              <a:t>This is the scheduling algorithm many students use when they have multiple deadlines for different homework assignments!</a:t>
            </a:r>
          </a:p>
        </p:txBody>
      </p:sp>
      <p:pic>
        <p:nvPicPr>
          <p:cNvPr id="93187"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39812" y="2465047"/>
            <a:ext cx="7064375" cy="1082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662573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a:xfrm>
            <a:off x="533400" y="1589314"/>
            <a:ext cx="8251371" cy="576943"/>
          </a:xfrm>
        </p:spPr>
        <p:txBody>
          <a:bodyPr/>
          <a:lstStyle/>
          <a:p>
            <a:pPr eaLnBrk="1" hangingPunct="1"/>
            <a:r>
              <a:rPr lang="en-US" altLang="en-US" dirty="0"/>
              <a:t>Chapter 6 &amp; 7:  Process Synchronization</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1271588" y="201613"/>
            <a:ext cx="7707312" cy="576262"/>
          </a:xfrm>
        </p:spPr>
        <p:txBody>
          <a:bodyPr/>
          <a:lstStyle/>
          <a:p>
            <a:pPr eaLnBrk="1" hangingPunct="1"/>
            <a:r>
              <a:rPr lang="en-US" altLang="en-US" dirty="0"/>
              <a:t>Process Synchronization</a:t>
            </a:r>
          </a:p>
        </p:txBody>
      </p:sp>
      <p:sp>
        <p:nvSpPr>
          <p:cNvPr id="4099" name="Rectangle 3"/>
          <p:cNvSpPr>
            <a:spLocks noGrp="1" noChangeArrowheads="1"/>
          </p:cNvSpPr>
          <p:nvPr>
            <p:ph idx="1"/>
          </p:nvPr>
        </p:nvSpPr>
        <p:spPr>
          <a:xfrm>
            <a:off x="597002" y="973495"/>
            <a:ext cx="6040438" cy="4252165"/>
          </a:xfrm>
        </p:spPr>
        <p:txBody>
          <a:bodyPr/>
          <a:lstStyle/>
          <a:p>
            <a:pPr>
              <a:lnSpc>
                <a:spcPct val="80000"/>
              </a:lnSpc>
            </a:pPr>
            <a:r>
              <a:rPr lang="en-US" altLang="en-US" sz="2400" dirty="0"/>
              <a:t>Background</a:t>
            </a:r>
          </a:p>
          <a:p>
            <a:pPr>
              <a:lnSpc>
                <a:spcPct val="80000"/>
              </a:lnSpc>
            </a:pPr>
            <a:r>
              <a:rPr lang="en-US" altLang="en-US" sz="2400" dirty="0"/>
              <a:t>The Critical-Section Problem</a:t>
            </a:r>
          </a:p>
          <a:p>
            <a:pPr>
              <a:lnSpc>
                <a:spcPct val="80000"/>
              </a:lnSpc>
            </a:pPr>
            <a:r>
              <a:rPr lang="en-US" altLang="en-US" sz="2400" dirty="0"/>
              <a:t>Peterson</a:t>
            </a:r>
            <a:r>
              <a:rPr lang="ja-JP" altLang="en-US" sz="2400" dirty="0"/>
              <a:t>’</a:t>
            </a:r>
            <a:r>
              <a:rPr lang="en-US" altLang="ja-JP" sz="2400" dirty="0"/>
              <a:t>s Solution</a:t>
            </a:r>
          </a:p>
          <a:p>
            <a:pPr>
              <a:lnSpc>
                <a:spcPct val="80000"/>
              </a:lnSpc>
            </a:pPr>
            <a:r>
              <a:rPr lang="en-US" altLang="en-US" sz="2400" dirty="0"/>
              <a:t>Synchronization Hardware</a:t>
            </a:r>
          </a:p>
          <a:p>
            <a:pPr>
              <a:lnSpc>
                <a:spcPct val="80000"/>
              </a:lnSpc>
            </a:pPr>
            <a:r>
              <a:rPr lang="en-US" altLang="en-US" sz="2400" dirty="0" err="1"/>
              <a:t>Mutex</a:t>
            </a:r>
            <a:r>
              <a:rPr lang="en-US" altLang="en-US" sz="2400" dirty="0"/>
              <a:t> Locks</a:t>
            </a:r>
          </a:p>
          <a:p>
            <a:pPr>
              <a:lnSpc>
                <a:spcPct val="80000"/>
              </a:lnSpc>
            </a:pPr>
            <a:r>
              <a:rPr lang="en-US" altLang="en-US" sz="2400" dirty="0"/>
              <a:t>Semaphores</a:t>
            </a:r>
          </a:p>
          <a:p>
            <a:pPr>
              <a:lnSpc>
                <a:spcPct val="80000"/>
              </a:lnSpc>
            </a:pPr>
            <a:r>
              <a:rPr lang="en-US" altLang="en-US" sz="2400" dirty="0"/>
              <a:t>Classic Problems of Synchronization</a:t>
            </a:r>
          </a:p>
          <a:p>
            <a:pPr>
              <a:lnSpc>
                <a:spcPct val="80000"/>
              </a:lnSpc>
            </a:pPr>
            <a:r>
              <a:rPr lang="en-US" altLang="en-US" sz="2400" dirty="0"/>
              <a:t>Monitors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Rectangle 2"/>
          <p:cNvSpPr>
            <a:spLocks noGrp="1" noChangeArrowheads="1"/>
          </p:cNvSpPr>
          <p:nvPr>
            <p:ph type="title"/>
          </p:nvPr>
        </p:nvSpPr>
        <p:spPr>
          <a:xfrm>
            <a:off x="914400" y="176213"/>
            <a:ext cx="7772400" cy="576262"/>
          </a:xfrm>
        </p:spPr>
        <p:txBody>
          <a:bodyPr/>
          <a:lstStyle/>
          <a:p>
            <a:pPr eaLnBrk="1" hangingPunct="1"/>
            <a:r>
              <a:rPr lang="en-US" altLang="en-US" dirty="0"/>
              <a:t>Chapter 5:  CPU Scheduling</a:t>
            </a:r>
          </a:p>
        </p:txBody>
      </p:sp>
      <p:sp>
        <p:nvSpPr>
          <p:cNvPr id="7170" name="Rectangle 3"/>
          <p:cNvSpPr>
            <a:spLocks noGrp="1" noChangeArrowheads="1"/>
          </p:cNvSpPr>
          <p:nvPr>
            <p:ph type="body" idx="1"/>
          </p:nvPr>
        </p:nvSpPr>
        <p:spPr>
          <a:xfrm>
            <a:off x="444296" y="900420"/>
            <a:ext cx="7335838" cy="3773487"/>
          </a:xfrm>
        </p:spPr>
        <p:txBody>
          <a:bodyPr/>
          <a:lstStyle/>
          <a:p>
            <a:r>
              <a:rPr lang="en-US" altLang="en-US" sz="2400" dirty="0"/>
              <a:t>Basic Concepts</a:t>
            </a:r>
          </a:p>
          <a:p>
            <a:r>
              <a:rPr lang="en-US" altLang="en-US" sz="2400" dirty="0"/>
              <a:t>Scheduling Criteria </a:t>
            </a:r>
          </a:p>
          <a:p>
            <a:r>
              <a:rPr lang="en-US" altLang="en-US" sz="2400" dirty="0"/>
              <a:t>Scheduling Algorithms</a:t>
            </a:r>
          </a:p>
          <a:p>
            <a:r>
              <a:rPr lang="en-US" altLang="en-US" sz="2400" dirty="0"/>
              <a:t>Thread Scheduling</a:t>
            </a:r>
          </a:p>
          <a:p>
            <a:r>
              <a:rPr lang="en-US" altLang="en-US" sz="2400" dirty="0"/>
              <a:t>Multi-Processor Scheduling</a:t>
            </a:r>
          </a:p>
          <a:p>
            <a:r>
              <a:rPr lang="en-US" altLang="en-US" sz="2400" dirty="0"/>
              <a:t>Real-Time CPU Scheduling</a:t>
            </a:r>
          </a:p>
          <a:p>
            <a:r>
              <a:rPr lang="en-US" altLang="en-US" sz="2400" dirty="0"/>
              <a:t>Operating Systems Examples</a:t>
            </a:r>
          </a:p>
        </p:txBody>
      </p:sp>
    </p:spTree>
    <p:extLst>
      <p:ext uri="{BB962C8B-B14F-4D97-AF65-F5344CB8AC3E}">
        <p14:creationId xmlns:p14="http://schemas.microsoft.com/office/powerpoint/2010/main" val="11063045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4"/>
          <p:cNvSpPr>
            <a:spLocks noGrp="1" noChangeArrowheads="1"/>
          </p:cNvSpPr>
          <p:nvPr>
            <p:ph type="title"/>
          </p:nvPr>
        </p:nvSpPr>
        <p:spPr>
          <a:xfrm>
            <a:off x="784225" y="187325"/>
            <a:ext cx="7902575" cy="576263"/>
          </a:xfrm>
        </p:spPr>
        <p:txBody>
          <a:bodyPr/>
          <a:lstStyle/>
          <a:p>
            <a:pPr eaLnBrk="1" hangingPunct="1"/>
            <a:r>
              <a:rPr lang="en-US" altLang="en-US"/>
              <a:t>Background</a:t>
            </a:r>
          </a:p>
        </p:txBody>
      </p:sp>
      <p:sp>
        <p:nvSpPr>
          <p:cNvPr id="6147" name="Rectangle 5"/>
          <p:cNvSpPr>
            <a:spLocks noGrp="1" noChangeArrowheads="1"/>
          </p:cNvSpPr>
          <p:nvPr>
            <p:ph type="body" idx="1"/>
          </p:nvPr>
        </p:nvSpPr>
        <p:spPr>
          <a:xfrm>
            <a:off x="400050" y="838836"/>
            <a:ext cx="8743950" cy="2721078"/>
          </a:xfrm>
        </p:spPr>
        <p:txBody>
          <a:bodyPr/>
          <a:lstStyle/>
          <a:p>
            <a:r>
              <a:rPr lang="en-US" altLang="en-US" dirty="0"/>
              <a:t>Processes can execute concurrently</a:t>
            </a:r>
          </a:p>
          <a:p>
            <a:pPr lvl="1"/>
            <a:r>
              <a:rPr lang="en-US" altLang="en-US" dirty="0"/>
              <a:t>May be interrupted </a:t>
            </a:r>
            <a:r>
              <a:rPr lang="en-US" altLang="en-US" dirty="0">
                <a:solidFill>
                  <a:srgbClr val="FF0000"/>
                </a:solidFill>
              </a:rPr>
              <a:t>at any time</a:t>
            </a:r>
            <a:r>
              <a:rPr lang="en-US" altLang="en-US" dirty="0"/>
              <a:t>, partially completing execution</a:t>
            </a:r>
          </a:p>
          <a:p>
            <a:pPr lvl="1"/>
            <a:r>
              <a:rPr lang="en-US" altLang="en-US" dirty="0"/>
              <a:t>Concurrent access to shared data may result in </a:t>
            </a:r>
            <a:r>
              <a:rPr lang="en-US" altLang="en-US" dirty="0">
                <a:solidFill>
                  <a:srgbClr val="FF0000"/>
                </a:solidFill>
              </a:rPr>
              <a:t>data inconsistency</a:t>
            </a:r>
          </a:p>
          <a:p>
            <a:r>
              <a:rPr lang="en-US" altLang="en-US" dirty="0"/>
              <a:t>An example</a:t>
            </a:r>
          </a:p>
          <a:p>
            <a:pPr lvl="1"/>
            <a:r>
              <a:rPr lang="en-US" altLang="en-US" dirty="0"/>
              <a:t>The</a:t>
            </a:r>
            <a:r>
              <a:rPr lang="zh-CN" altLang="en-US" dirty="0"/>
              <a:t> </a:t>
            </a:r>
            <a:r>
              <a:rPr lang="en-US" altLang="zh-CN" dirty="0"/>
              <a:t>variable</a:t>
            </a:r>
            <a:r>
              <a:rPr lang="zh-CN" altLang="en-US" dirty="0"/>
              <a:t> </a:t>
            </a:r>
            <a:r>
              <a:rPr lang="en-US" altLang="zh-CN" dirty="0">
                <a:solidFill>
                  <a:srgbClr val="FF0000"/>
                </a:solidFill>
              </a:rPr>
              <a:t>counter</a:t>
            </a:r>
            <a:r>
              <a:rPr lang="zh-CN" altLang="en-US" dirty="0"/>
              <a:t> </a:t>
            </a:r>
            <a:r>
              <a:rPr lang="en-US" altLang="zh-CN" dirty="0"/>
              <a:t>in</a:t>
            </a:r>
            <a:r>
              <a:rPr lang="zh-CN" altLang="en-US" dirty="0"/>
              <a:t> </a:t>
            </a:r>
            <a:r>
              <a:rPr lang="en-US" altLang="en-US" dirty="0"/>
              <a:t>an implementation of producer-consumer</a:t>
            </a:r>
          </a:p>
        </p:txBody>
      </p:sp>
      <p:sp>
        <p:nvSpPr>
          <p:cNvPr id="4" name="Rectangle 3"/>
          <p:cNvSpPr txBox="1">
            <a:spLocks noChangeArrowheads="1"/>
          </p:cNvSpPr>
          <p:nvPr/>
        </p:nvSpPr>
        <p:spPr bwMode="auto">
          <a:xfrm>
            <a:off x="134580" y="4028090"/>
            <a:ext cx="4614401" cy="2564439"/>
          </a:xfrm>
          <a:prstGeom prst="rect">
            <a:avLst/>
          </a:prstGeom>
          <a:solidFill>
            <a:schemeClr val="accent1">
              <a:lumMod val="20000"/>
              <a:lumOff val="8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35" tIns="45718" rIns="91435" bIns="45718" numCol="1" anchor="t" anchorCtr="0" compatLnSpc="1">
            <a:prstTxWarp prst="textNoShape">
              <a:avLst/>
            </a:prstTxWarp>
          </a:bodyPr>
          <a:lstStyle>
            <a:lvl1pPr marL="341313" indent="-341313" algn="l" rtl="0" eaLnBrk="0" fontAlgn="base" hangingPunct="0">
              <a:spcBef>
                <a:spcPct val="35000"/>
              </a:spcBef>
              <a:spcAft>
                <a:spcPct val="0"/>
              </a:spcAft>
              <a:buClr>
                <a:srgbClr val="993300"/>
              </a:buClr>
              <a:buSzPct val="90000"/>
              <a:buFont typeface="Monotype Sorts" pitchFamily="-84" charset="2"/>
              <a:buChar char="n"/>
              <a:defRPr kumimoji="1">
                <a:solidFill>
                  <a:schemeClr val="tx1"/>
                </a:solidFill>
                <a:latin typeface="+mn-lt"/>
                <a:ea typeface="MS PGothic" pitchFamily="34" charset="-128"/>
                <a:cs typeface="MS PGothic" charset="0"/>
              </a:defRPr>
            </a:lvl1pPr>
            <a:lvl2pPr marL="741363" indent="-284163" algn="l" rtl="0" eaLnBrk="0" fontAlgn="base" hangingPunct="0">
              <a:spcBef>
                <a:spcPct val="35000"/>
              </a:spcBef>
              <a:spcAft>
                <a:spcPct val="0"/>
              </a:spcAft>
              <a:buClr>
                <a:srgbClr val="CC6600"/>
              </a:buClr>
              <a:buSzPct val="80000"/>
              <a:buFont typeface="Monotype Sorts" pitchFamily="-84" charset="2"/>
              <a:buChar char="l"/>
              <a:defRPr kumimoji="1">
                <a:solidFill>
                  <a:schemeClr val="tx1"/>
                </a:solidFill>
                <a:latin typeface="+mn-lt"/>
                <a:ea typeface="MS PGothic" pitchFamily="34" charset="-128"/>
                <a:cs typeface="MS PGothic" charset="0"/>
              </a:defRPr>
            </a:lvl2pPr>
            <a:lvl3pPr marL="1084263" indent="-227013" algn="l" rtl="0" eaLnBrk="0" fontAlgn="base" hangingPunct="0">
              <a:spcBef>
                <a:spcPct val="35000"/>
              </a:spcBef>
              <a:spcAft>
                <a:spcPct val="0"/>
              </a:spcAft>
              <a:buClr>
                <a:srgbClr val="009900"/>
              </a:buClr>
              <a:buSzPct val="75000"/>
              <a:buFont typeface="Webdings" panose="05030102010509060703" pitchFamily="18" charset="2"/>
              <a:buChar char="4"/>
              <a:defRPr kumimoji="1">
                <a:solidFill>
                  <a:schemeClr val="tx1"/>
                </a:solidFill>
                <a:latin typeface="+mn-lt"/>
                <a:ea typeface="MS PGothic" pitchFamily="34" charset="-128"/>
                <a:cs typeface="MS PGothic" charset="0"/>
              </a:defRPr>
            </a:lvl3pPr>
            <a:lvl4pPr marL="1427163" indent="-227013" algn="l" rtl="0" eaLnBrk="0" fontAlgn="base" hangingPunct="0">
              <a:spcBef>
                <a:spcPct val="35000"/>
              </a:spcBef>
              <a:spcAft>
                <a:spcPct val="0"/>
              </a:spcAft>
              <a:buClr>
                <a:schemeClr val="hlink"/>
              </a:buClr>
              <a:buSzPct val="75000"/>
              <a:buChar char="–"/>
              <a:defRPr kumimoji="1">
                <a:solidFill>
                  <a:schemeClr val="tx1"/>
                </a:solidFill>
                <a:latin typeface="+mn-lt"/>
                <a:ea typeface="MS PGothic" pitchFamily="34" charset="-128"/>
                <a:cs typeface="MS PGothic" charset="0"/>
              </a:defRPr>
            </a:lvl4pPr>
            <a:lvl5pPr marL="1770063" indent="-227013" algn="l" rtl="0" eaLnBrk="0" fontAlgn="base" hangingPunct="0">
              <a:spcBef>
                <a:spcPct val="35000"/>
              </a:spcBef>
              <a:spcAft>
                <a:spcPct val="0"/>
              </a:spcAft>
              <a:buClr>
                <a:srgbClr val="FF0066"/>
              </a:buClr>
              <a:buSzPct val="75000"/>
              <a:buChar char="»"/>
              <a:defRPr kumimoji="1">
                <a:solidFill>
                  <a:schemeClr val="tx1"/>
                </a:solidFill>
                <a:latin typeface="+mn-lt"/>
                <a:ea typeface="MS PGothic" pitchFamily="34" charset="-128"/>
                <a:cs typeface="MS PGothic" charset="0"/>
              </a:defRPr>
            </a:lvl5pPr>
            <a:lvl6pPr marL="2228738" indent="-228589"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6pPr>
            <a:lvl7pPr marL="2685915" indent="-228589"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7pPr>
            <a:lvl8pPr marL="3143093" indent="-228589"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8pPr>
            <a:lvl9pPr marL="3600270" indent="-228589"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9pPr>
          </a:lstStyle>
          <a:p>
            <a:pPr marL="0" indent="0">
              <a:buFont typeface="Monotype Sorts" pitchFamily="-84" charset="2"/>
              <a:buNone/>
            </a:pPr>
            <a:r>
              <a:rPr lang="en-US" sz="1600" kern="0" dirty="0">
                <a:latin typeface="Times New Roman" panose="02020603050405020304" pitchFamily="18" charset="0"/>
                <a:cs typeface="Times New Roman" panose="02020603050405020304" pitchFamily="18" charset="0"/>
              </a:rPr>
              <a:t>item  </a:t>
            </a:r>
            <a:r>
              <a:rPr lang="en-US" sz="1600" kern="0" dirty="0" err="1">
                <a:latin typeface="Times New Roman" panose="02020603050405020304" pitchFamily="18" charset="0"/>
                <a:cs typeface="Times New Roman" panose="02020603050405020304" pitchFamily="18" charset="0"/>
              </a:rPr>
              <a:t>next_produced</a:t>
            </a:r>
            <a:r>
              <a:rPr lang="en-US" sz="1600" kern="0" dirty="0">
                <a:latin typeface="Times New Roman" panose="02020603050405020304" pitchFamily="18" charset="0"/>
                <a:cs typeface="Times New Roman" panose="02020603050405020304" pitchFamily="18" charset="0"/>
              </a:rPr>
              <a:t>;</a:t>
            </a:r>
            <a:endParaRPr lang="en-US" altLang="en-US" sz="1600" kern="0" dirty="0">
              <a:latin typeface="Times New Roman" panose="02020603050405020304" pitchFamily="18" charset="0"/>
              <a:cs typeface="Times New Roman" panose="02020603050405020304" pitchFamily="18" charset="0"/>
            </a:endParaRPr>
          </a:p>
          <a:p>
            <a:pPr marL="0" indent="0">
              <a:buFont typeface="Monotype Sorts" pitchFamily="-84" charset="2"/>
              <a:buNone/>
              <a:tabLst>
                <a:tab pos="354013" algn="l"/>
              </a:tabLst>
            </a:pPr>
            <a:r>
              <a:rPr lang="en-US" altLang="en-US" sz="1600" kern="0" dirty="0">
                <a:latin typeface="Times New Roman" panose="02020603050405020304" pitchFamily="18" charset="0"/>
                <a:cs typeface="Times New Roman" panose="02020603050405020304" pitchFamily="18" charset="0"/>
              </a:rPr>
              <a:t>while (true) {</a:t>
            </a:r>
            <a:br>
              <a:rPr lang="en-US" altLang="en-US" sz="1600" kern="0" dirty="0">
                <a:latin typeface="Times New Roman" panose="02020603050405020304" pitchFamily="18" charset="0"/>
                <a:cs typeface="Times New Roman" panose="02020603050405020304" pitchFamily="18" charset="0"/>
              </a:rPr>
            </a:br>
            <a:r>
              <a:rPr lang="en-US" altLang="en-US" sz="1600" kern="0" dirty="0">
                <a:latin typeface="Times New Roman" panose="02020603050405020304" pitchFamily="18" charset="0"/>
                <a:cs typeface="Times New Roman" panose="02020603050405020304" pitchFamily="18" charset="0"/>
              </a:rPr>
              <a:t>	/* produce an item in </a:t>
            </a:r>
            <a:r>
              <a:rPr lang="en-US" altLang="en-US" sz="1600" kern="0" dirty="0" err="1">
                <a:latin typeface="Times New Roman" panose="02020603050405020304" pitchFamily="18" charset="0"/>
                <a:cs typeface="Times New Roman" panose="02020603050405020304" pitchFamily="18" charset="0"/>
              </a:rPr>
              <a:t>next_produced</a:t>
            </a:r>
            <a:r>
              <a:rPr lang="en-US" altLang="en-US" sz="1600" kern="0" dirty="0">
                <a:latin typeface="Times New Roman" panose="02020603050405020304" pitchFamily="18" charset="0"/>
                <a:cs typeface="Times New Roman" panose="02020603050405020304" pitchFamily="18" charset="0"/>
              </a:rPr>
              <a:t> */ </a:t>
            </a:r>
          </a:p>
          <a:p>
            <a:pPr marL="0" indent="0">
              <a:buFont typeface="Monotype Sorts" pitchFamily="-84" charset="2"/>
              <a:buNone/>
              <a:tabLst>
                <a:tab pos="354013" algn="l"/>
              </a:tabLst>
            </a:pPr>
            <a:r>
              <a:rPr lang="en-US" altLang="en-US" sz="1600" kern="0" dirty="0">
                <a:latin typeface="Times New Roman" panose="02020603050405020304" pitchFamily="18" charset="0"/>
                <a:cs typeface="Times New Roman" panose="02020603050405020304" pitchFamily="18" charset="0"/>
              </a:rPr>
              <a:t>	while </a:t>
            </a:r>
            <a:r>
              <a:rPr lang="en-US" altLang="en-US" sz="1600" kern="0" dirty="0">
                <a:solidFill>
                  <a:srgbClr val="FF0000"/>
                </a:solidFill>
                <a:latin typeface="Times New Roman" panose="02020603050405020304" pitchFamily="18" charset="0"/>
                <a:cs typeface="Times New Roman" panose="02020603050405020304" pitchFamily="18" charset="0"/>
              </a:rPr>
              <a:t>(counter == BUFFER_SIZE</a:t>
            </a:r>
            <a:r>
              <a:rPr lang="en-US" altLang="en-US" sz="1600" kern="0" dirty="0">
                <a:latin typeface="Times New Roman" panose="02020603050405020304" pitchFamily="18" charset="0"/>
                <a:cs typeface="Times New Roman" panose="02020603050405020304" pitchFamily="18" charset="0"/>
              </a:rPr>
              <a:t>) //buffer is full</a:t>
            </a:r>
          </a:p>
          <a:p>
            <a:pPr marL="0" indent="0">
              <a:buFont typeface="Monotype Sorts" pitchFamily="-84" charset="2"/>
              <a:buNone/>
              <a:tabLst>
                <a:tab pos="354013" algn="l"/>
              </a:tabLst>
            </a:pPr>
            <a:r>
              <a:rPr lang="en-US" altLang="en-US" sz="1600" kern="0" dirty="0">
                <a:latin typeface="Times New Roman" panose="02020603050405020304" pitchFamily="18" charset="0"/>
                <a:cs typeface="Times New Roman" panose="02020603050405020304" pitchFamily="18" charset="0"/>
              </a:rPr>
              <a:t>		;/* do nothing, such as create data */ </a:t>
            </a:r>
          </a:p>
          <a:p>
            <a:pPr marL="0" indent="0">
              <a:buFont typeface="Monotype Sorts" pitchFamily="-84" charset="2"/>
              <a:buNone/>
              <a:tabLst>
                <a:tab pos="354013" algn="l"/>
              </a:tabLst>
            </a:pPr>
            <a:r>
              <a:rPr lang="en-US" altLang="en-US" sz="1600" kern="0" dirty="0">
                <a:latin typeface="Times New Roman" panose="02020603050405020304" pitchFamily="18" charset="0"/>
                <a:cs typeface="Times New Roman" panose="02020603050405020304" pitchFamily="18" charset="0"/>
              </a:rPr>
              <a:t>	buffer[in] = </a:t>
            </a:r>
            <a:r>
              <a:rPr lang="en-US" altLang="en-US" sz="1600" kern="0" dirty="0" err="1">
                <a:latin typeface="Times New Roman" panose="02020603050405020304" pitchFamily="18" charset="0"/>
                <a:cs typeface="Times New Roman" panose="02020603050405020304" pitchFamily="18" charset="0"/>
              </a:rPr>
              <a:t>next_produced</a:t>
            </a:r>
            <a:r>
              <a:rPr lang="en-US" altLang="en-US" sz="1600" kern="0" dirty="0">
                <a:latin typeface="Times New Roman" panose="02020603050405020304" pitchFamily="18" charset="0"/>
                <a:cs typeface="Times New Roman" panose="02020603050405020304" pitchFamily="18" charset="0"/>
              </a:rPr>
              <a:t>; </a:t>
            </a:r>
          </a:p>
          <a:p>
            <a:pPr marL="0" indent="0">
              <a:buFont typeface="Monotype Sorts" pitchFamily="-84" charset="2"/>
              <a:buNone/>
              <a:tabLst>
                <a:tab pos="354013" algn="l"/>
              </a:tabLst>
            </a:pPr>
            <a:r>
              <a:rPr lang="en-US" altLang="en-US" sz="1600" kern="0" dirty="0">
                <a:latin typeface="Times New Roman" panose="02020603050405020304" pitchFamily="18" charset="0"/>
                <a:cs typeface="Times New Roman" panose="02020603050405020304" pitchFamily="18" charset="0"/>
              </a:rPr>
              <a:t>	in = (in + 1) % BUFFER_SIZE; </a:t>
            </a:r>
          </a:p>
          <a:p>
            <a:pPr marL="0" indent="0">
              <a:buFont typeface="Monotype Sorts" pitchFamily="-84" charset="2"/>
              <a:buNone/>
              <a:tabLst>
                <a:tab pos="354013" algn="l"/>
              </a:tabLst>
            </a:pPr>
            <a:r>
              <a:rPr lang="en-US" altLang="en-US" sz="1600" kern="0" dirty="0">
                <a:latin typeface="Times New Roman" panose="02020603050405020304" pitchFamily="18" charset="0"/>
                <a:cs typeface="Times New Roman" panose="02020603050405020304" pitchFamily="18" charset="0"/>
              </a:rPr>
              <a:t>	</a:t>
            </a:r>
            <a:r>
              <a:rPr lang="en-US" altLang="en-US" sz="1600" b="1" u="sng" kern="0" dirty="0">
                <a:solidFill>
                  <a:srgbClr val="FF0000"/>
                </a:solidFill>
                <a:latin typeface="Times New Roman" panose="02020603050405020304" pitchFamily="18" charset="0"/>
                <a:cs typeface="Times New Roman" panose="02020603050405020304" pitchFamily="18" charset="0"/>
              </a:rPr>
              <a:t>counter++</a:t>
            </a:r>
            <a:r>
              <a:rPr lang="en-US" altLang="en-US" sz="1600" b="1" kern="0" dirty="0">
                <a:solidFill>
                  <a:srgbClr val="FF0000"/>
                </a:solidFill>
                <a:latin typeface="Times New Roman" panose="02020603050405020304" pitchFamily="18" charset="0"/>
                <a:cs typeface="Times New Roman" panose="02020603050405020304" pitchFamily="18" charset="0"/>
              </a:rPr>
              <a:t>;</a:t>
            </a:r>
            <a:r>
              <a:rPr lang="en-US" altLang="en-US" sz="1600" kern="0" dirty="0">
                <a:latin typeface="Times New Roman" panose="02020603050405020304" pitchFamily="18" charset="0"/>
                <a:cs typeface="Times New Roman" panose="02020603050405020304" pitchFamily="18" charset="0"/>
              </a:rPr>
              <a:t> </a:t>
            </a:r>
          </a:p>
          <a:p>
            <a:pPr marL="0" indent="0">
              <a:buFont typeface="Monotype Sorts" pitchFamily="-84" charset="2"/>
              <a:buNone/>
            </a:pPr>
            <a:r>
              <a:rPr lang="en-US" altLang="en-US" sz="1600" kern="0" dirty="0">
                <a:latin typeface="Times New Roman" panose="02020603050405020304" pitchFamily="18" charset="0"/>
                <a:cs typeface="Times New Roman" panose="02020603050405020304" pitchFamily="18" charset="0"/>
              </a:rPr>
              <a:t>} </a:t>
            </a:r>
          </a:p>
        </p:txBody>
      </p:sp>
      <p:sp>
        <p:nvSpPr>
          <p:cNvPr id="5" name="Rectangle 3"/>
          <p:cNvSpPr txBox="1">
            <a:spLocks noChangeArrowheads="1"/>
          </p:cNvSpPr>
          <p:nvPr/>
        </p:nvSpPr>
        <p:spPr bwMode="auto">
          <a:xfrm>
            <a:off x="4881717" y="4028090"/>
            <a:ext cx="4232787" cy="2721078"/>
          </a:xfrm>
          <a:prstGeom prst="rect">
            <a:avLst/>
          </a:prstGeom>
          <a:solidFill>
            <a:schemeClr val="accent1">
              <a:lumMod val="20000"/>
              <a:lumOff val="8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35" tIns="45718" rIns="91435" bIns="45718" numCol="1" anchor="t" anchorCtr="0" compatLnSpc="1">
            <a:prstTxWarp prst="textNoShape">
              <a:avLst/>
            </a:prstTxWarp>
          </a:bodyPr>
          <a:lstStyle>
            <a:lvl1pPr marL="341313" indent="-341313" algn="l" rtl="0" eaLnBrk="0" fontAlgn="base" hangingPunct="0">
              <a:spcBef>
                <a:spcPct val="35000"/>
              </a:spcBef>
              <a:spcAft>
                <a:spcPct val="0"/>
              </a:spcAft>
              <a:buClr>
                <a:srgbClr val="993300"/>
              </a:buClr>
              <a:buSzPct val="90000"/>
              <a:buFont typeface="Monotype Sorts" pitchFamily="-84" charset="2"/>
              <a:buChar char="n"/>
              <a:defRPr kumimoji="1">
                <a:solidFill>
                  <a:schemeClr val="tx1"/>
                </a:solidFill>
                <a:latin typeface="+mn-lt"/>
                <a:ea typeface="MS PGothic" pitchFamily="34" charset="-128"/>
                <a:cs typeface="MS PGothic" charset="0"/>
              </a:defRPr>
            </a:lvl1pPr>
            <a:lvl2pPr marL="741363" indent="-284163" algn="l" rtl="0" eaLnBrk="0" fontAlgn="base" hangingPunct="0">
              <a:spcBef>
                <a:spcPct val="35000"/>
              </a:spcBef>
              <a:spcAft>
                <a:spcPct val="0"/>
              </a:spcAft>
              <a:buClr>
                <a:srgbClr val="CC6600"/>
              </a:buClr>
              <a:buSzPct val="80000"/>
              <a:buFont typeface="Monotype Sorts" pitchFamily="-84" charset="2"/>
              <a:buChar char="l"/>
              <a:defRPr kumimoji="1">
                <a:solidFill>
                  <a:schemeClr val="tx1"/>
                </a:solidFill>
                <a:latin typeface="+mn-lt"/>
                <a:ea typeface="MS PGothic" pitchFamily="34" charset="-128"/>
                <a:cs typeface="MS PGothic" charset="0"/>
              </a:defRPr>
            </a:lvl2pPr>
            <a:lvl3pPr marL="1084263" indent="-227013" algn="l" rtl="0" eaLnBrk="0" fontAlgn="base" hangingPunct="0">
              <a:spcBef>
                <a:spcPct val="35000"/>
              </a:spcBef>
              <a:spcAft>
                <a:spcPct val="0"/>
              </a:spcAft>
              <a:buClr>
                <a:srgbClr val="009900"/>
              </a:buClr>
              <a:buSzPct val="75000"/>
              <a:buFont typeface="Webdings" panose="05030102010509060703" pitchFamily="18" charset="2"/>
              <a:buChar char="4"/>
              <a:defRPr kumimoji="1">
                <a:solidFill>
                  <a:schemeClr val="tx1"/>
                </a:solidFill>
                <a:latin typeface="+mn-lt"/>
                <a:ea typeface="MS PGothic" pitchFamily="34" charset="-128"/>
                <a:cs typeface="MS PGothic" charset="0"/>
              </a:defRPr>
            </a:lvl3pPr>
            <a:lvl4pPr marL="1427163" indent="-227013" algn="l" rtl="0" eaLnBrk="0" fontAlgn="base" hangingPunct="0">
              <a:spcBef>
                <a:spcPct val="35000"/>
              </a:spcBef>
              <a:spcAft>
                <a:spcPct val="0"/>
              </a:spcAft>
              <a:buClr>
                <a:schemeClr val="hlink"/>
              </a:buClr>
              <a:buSzPct val="75000"/>
              <a:buChar char="–"/>
              <a:defRPr kumimoji="1">
                <a:solidFill>
                  <a:schemeClr val="tx1"/>
                </a:solidFill>
                <a:latin typeface="+mn-lt"/>
                <a:ea typeface="MS PGothic" pitchFamily="34" charset="-128"/>
                <a:cs typeface="MS PGothic" charset="0"/>
              </a:defRPr>
            </a:lvl4pPr>
            <a:lvl5pPr marL="1770063" indent="-227013" algn="l" rtl="0" eaLnBrk="0" fontAlgn="base" hangingPunct="0">
              <a:spcBef>
                <a:spcPct val="35000"/>
              </a:spcBef>
              <a:spcAft>
                <a:spcPct val="0"/>
              </a:spcAft>
              <a:buClr>
                <a:srgbClr val="FF0066"/>
              </a:buClr>
              <a:buSzPct val="75000"/>
              <a:buChar char="»"/>
              <a:defRPr kumimoji="1">
                <a:solidFill>
                  <a:schemeClr val="tx1"/>
                </a:solidFill>
                <a:latin typeface="+mn-lt"/>
                <a:ea typeface="MS PGothic" pitchFamily="34" charset="-128"/>
                <a:cs typeface="MS PGothic" charset="0"/>
              </a:defRPr>
            </a:lvl5pPr>
            <a:lvl6pPr marL="2228738" indent="-228589"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6pPr>
            <a:lvl7pPr marL="2685915" indent="-228589"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7pPr>
            <a:lvl8pPr marL="3143093" indent="-228589"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8pPr>
            <a:lvl9pPr marL="3600270" indent="-228589"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9pPr>
          </a:lstStyle>
          <a:p>
            <a:pPr marL="0" indent="0">
              <a:buFont typeface="Monotype Sorts" pitchFamily="-84" charset="2"/>
              <a:buNone/>
            </a:pPr>
            <a:r>
              <a:rPr lang="en-US" altLang="en-US" sz="1600" kern="0" dirty="0">
                <a:latin typeface="Times New Roman" panose="02020603050405020304" pitchFamily="18" charset="0"/>
                <a:cs typeface="Times New Roman" panose="02020603050405020304" pitchFamily="18" charset="0"/>
              </a:rPr>
              <a:t>item  </a:t>
            </a:r>
            <a:r>
              <a:rPr lang="en-US" altLang="en-US" sz="1600" kern="0" dirty="0" err="1">
                <a:latin typeface="Times New Roman" panose="02020603050405020304" pitchFamily="18" charset="0"/>
                <a:cs typeface="Times New Roman" panose="02020603050405020304" pitchFamily="18" charset="0"/>
              </a:rPr>
              <a:t>next_consumed</a:t>
            </a:r>
            <a:r>
              <a:rPr lang="en-US" altLang="en-US" sz="1600" kern="0" dirty="0">
                <a:latin typeface="Times New Roman" panose="02020603050405020304" pitchFamily="18" charset="0"/>
                <a:cs typeface="Times New Roman" panose="02020603050405020304" pitchFamily="18" charset="0"/>
              </a:rPr>
              <a:t>; </a:t>
            </a:r>
          </a:p>
          <a:p>
            <a:pPr marL="0" indent="0">
              <a:buFont typeface="Monotype Sorts" pitchFamily="-84" charset="2"/>
              <a:buNone/>
            </a:pPr>
            <a:r>
              <a:rPr lang="en-US" altLang="en-US" sz="1600" kern="0" dirty="0">
                <a:latin typeface="Times New Roman" panose="02020603050405020304" pitchFamily="18" charset="0"/>
                <a:cs typeface="Times New Roman" panose="02020603050405020304" pitchFamily="18" charset="0"/>
              </a:rPr>
              <a:t>while (true) {</a:t>
            </a:r>
          </a:p>
          <a:p>
            <a:pPr marL="0" indent="0">
              <a:buFont typeface="Monotype Sorts" pitchFamily="-84" charset="2"/>
              <a:buNone/>
              <a:tabLst>
                <a:tab pos="265113" algn="l"/>
              </a:tabLst>
            </a:pPr>
            <a:r>
              <a:rPr lang="en-US" altLang="en-US" sz="1600" kern="0" dirty="0">
                <a:latin typeface="Times New Roman" panose="02020603050405020304" pitchFamily="18" charset="0"/>
                <a:cs typeface="Times New Roman" panose="02020603050405020304" pitchFamily="18" charset="0"/>
              </a:rPr>
              <a:t>	while (</a:t>
            </a:r>
            <a:r>
              <a:rPr lang="en-US" altLang="en-US" sz="1600" kern="0" dirty="0">
                <a:solidFill>
                  <a:srgbClr val="FF0000"/>
                </a:solidFill>
                <a:latin typeface="Times New Roman" panose="02020603050405020304" pitchFamily="18" charset="0"/>
                <a:cs typeface="Times New Roman" panose="02020603050405020304" pitchFamily="18" charset="0"/>
              </a:rPr>
              <a:t>counter == 0</a:t>
            </a:r>
            <a:r>
              <a:rPr lang="en-US" altLang="en-US" sz="1600" kern="0" dirty="0">
                <a:latin typeface="Times New Roman" panose="02020603050405020304" pitchFamily="18" charset="0"/>
                <a:cs typeface="Times New Roman" panose="02020603050405020304" pitchFamily="18" charset="0"/>
              </a:rPr>
              <a:t>) //buffer is empty</a:t>
            </a:r>
          </a:p>
          <a:p>
            <a:pPr marL="0" indent="0">
              <a:buFont typeface="Monotype Sorts" pitchFamily="-84" charset="2"/>
              <a:buNone/>
              <a:tabLst>
                <a:tab pos="265113" algn="l"/>
              </a:tabLst>
            </a:pPr>
            <a:r>
              <a:rPr lang="en-US" altLang="en-US" sz="1600" kern="0" dirty="0">
                <a:latin typeface="Times New Roman" panose="02020603050405020304" pitchFamily="18" charset="0"/>
                <a:cs typeface="Times New Roman" panose="02020603050405020304" pitchFamily="18" charset="0"/>
              </a:rPr>
              <a:t>		; /* do nothing */ </a:t>
            </a:r>
          </a:p>
          <a:p>
            <a:pPr marL="0" indent="0">
              <a:buFont typeface="Monotype Sorts" pitchFamily="-84" charset="2"/>
              <a:buNone/>
              <a:tabLst>
                <a:tab pos="265113" algn="l"/>
              </a:tabLst>
            </a:pPr>
            <a:r>
              <a:rPr lang="en-US" altLang="en-US" sz="1600" kern="0" dirty="0">
                <a:latin typeface="Times New Roman" panose="02020603050405020304" pitchFamily="18" charset="0"/>
                <a:cs typeface="Times New Roman" panose="02020603050405020304" pitchFamily="18" charset="0"/>
              </a:rPr>
              <a:t>	</a:t>
            </a:r>
            <a:r>
              <a:rPr lang="en-US" altLang="en-US" sz="1600" kern="0" dirty="0" err="1">
                <a:latin typeface="Times New Roman" panose="02020603050405020304" pitchFamily="18" charset="0"/>
                <a:cs typeface="Times New Roman" panose="02020603050405020304" pitchFamily="18" charset="0"/>
              </a:rPr>
              <a:t>next_consumed</a:t>
            </a:r>
            <a:r>
              <a:rPr lang="en-US" altLang="en-US" sz="1600" kern="0" dirty="0">
                <a:latin typeface="Times New Roman" panose="02020603050405020304" pitchFamily="18" charset="0"/>
                <a:cs typeface="Times New Roman" panose="02020603050405020304" pitchFamily="18" charset="0"/>
              </a:rPr>
              <a:t> = buffer[out]; </a:t>
            </a:r>
          </a:p>
          <a:p>
            <a:pPr marL="0" indent="0">
              <a:buFont typeface="Monotype Sorts" pitchFamily="-84" charset="2"/>
              <a:buNone/>
              <a:tabLst>
                <a:tab pos="265113" algn="l"/>
              </a:tabLst>
            </a:pPr>
            <a:r>
              <a:rPr lang="en-US" altLang="en-US" sz="1600" kern="0" dirty="0">
                <a:latin typeface="Times New Roman" panose="02020603050405020304" pitchFamily="18" charset="0"/>
                <a:cs typeface="Times New Roman" panose="02020603050405020304" pitchFamily="18" charset="0"/>
              </a:rPr>
              <a:t>	out = (out + 1) % BUFFER_SIZE; </a:t>
            </a:r>
          </a:p>
          <a:p>
            <a:pPr marL="0" indent="0">
              <a:buFont typeface="Monotype Sorts" pitchFamily="-84" charset="2"/>
              <a:buNone/>
              <a:tabLst>
                <a:tab pos="265113" algn="l"/>
              </a:tabLst>
            </a:pPr>
            <a:r>
              <a:rPr lang="en-US" altLang="en-US" sz="1600" kern="0" dirty="0">
                <a:latin typeface="Times New Roman" panose="02020603050405020304" pitchFamily="18" charset="0"/>
                <a:cs typeface="Times New Roman" panose="02020603050405020304" pitchFamily="18" charset="0"/>
              </a:rPr>
              <a:t>       </a:t>
            </a:r>
            <a:r>
              <a:rPr lang="en-US" altLang="en-US" sz="1600" b="1" u="sng" kern="0" dirty="0">
                <a:solidFill>
                  <a:srgbClr val="FF0000"/>
                </a:solidFill>
                <a:latin typeface="Times New Roman" panose="02020603050405020304" pitchFamily="18" charset="0"/>
                <a:cs typeface="Times New Roman" panose="02020603050405020304" pitchFamily="18" charset="0"/>
              </a:rPr>
              <a:t>counter--</a:t>
            </a:r>
            <a:r>
              <a:rPr lang="en-US" altLang="en-US" sz="1600" b="1" kern="0" dirty="0">
                <a:solidFill>
                  <a:srgbClr val="FF0000"/>
                </a:solidFill>
                <a:latin typeface="Times New Roman" panose="02020603050405020304" pitchFamily="18" charset="0"/>
                <a:cs typeface="Times New Roman" panose="02020603050405020304" pitchFamily="18" charset="0"/>
              </a:rPr>
              <a:t>;  //total # of items in the buffer</a:t>
            </a:r>
          </a:p>
          <a:p>
            <a:pPr marL="0" indent="0">
              <a:buFont typeface="Monotype Sorts" pitchFamily="-84" charset="2"/>
              <a:buNone/>
              <a:tabLst>
                <a:tab pos="265113" algn="l"/>
              </a:tabLst>
            </a:pPr>
            <a:r>
              <a:rPr lang="en-US" altLang="en-US" sz="1600" kern="0" dirty="0">
                <a:latin typeface="Times New Roman" panose="02020603050405020304" pitchFamily="18" charset="0"/>
                <a:cs typeface="Times New Roman" panose="02020603050405020304" pitchFamily="18" charset="0"/>
              </a:rPr>
              <a:t>	/* consume the item in </a:t>
            </a:r>
            <a:r>
              <a:rPr lang="en-US" altLang="en-US" sz="1600" kern="0" dirty="0" err="1">
                <a:latin typeface="Times New Roman" panose="02020603050405020304" pitchFamily="18" charset="0"/>
                <a:cs typeface="Times New Roman" panose="02020603050405020304" pitchFamily="18" charset="0"/>
              </a:rPr>
              <a:t>next_consumed</a:t>
            </a:r>
            <a:r>
              <a:rPr lang="en-US" altLang="en-US" sz="1600" kern="0" dirty="0">
                <a:latin typeface="Times New Roman" panose="02020603050405020304" pitchFamily="18" charset="0"/>
                <a:cs typeface="Times New Roman" panose="02020603050405020304" pitchFamily="18" charset="0"/>
              </a:rPr>
              <a:t> */ </a:t>
            </a:r>
          </a:p>
          <a:p>
            <a:pPr marL="0" indent="0">
              <a:buFont typeface="Monotype Sorts" pitchFamily="-84" charset="2"/>
              <a:buNone/>
            </a:pPr>
            <a:r>
              <a:rPr lang="en-US" altLang="en-US" sz="1600" kern="0" dirty="0">
                <a:latin typeface="Times New Roman" panose="02020603050405020304" pitchFamily="18" charset="0"/>
                <a:cs typeface="Times New Roman" panose="02020603050405020304" pitchFamily="18" charset="0"/>
              </a:rPr>
              <a:t>} </a:t>
            </a:r>
          </a:p>
        </p:txBody>
      </p:sp>
      <p:sp>
        <p:nvSpPr>
          <p:cNvPr id="2" name="矩形 1">
            <a:extLst>
              <a:ext uri="{FF2B5EF4-FFF2-40B4-BE49-F238E27FC236}">
                <a16:creationId xmlns:a16="http://schemas.microsoft.com/office/drawing/2014/main" id="{0D298082-2F93-53E8-6DE7-1BE7726AE19F}"/>
              </a:ext>
            </a:extLst>
          </p:cNvPr>
          <p:cNvSpPr/>
          <p:nvPr/>
        </p:nvSpPr>
        <p:spPr bwMode="auto">
          <a:xfrm>
            <a:off x="259644" y="6242756"/>
            <a:ext cx="1727200" cy="349773"/>
          </a:xfrm>
          <a:prstGeom prst="rect">
            <a:avLst/>
          </a:prstGeom>
          <a:no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Verdana" charset="0"/>
            </a:endParaRPr>
          </a:p>
        </p:txBody>
      </p:sp>
      <p:sp>
        <p:nvSpPr>
          <p:cNvPr id="3" name="矩形 2">
            <a:extLst>
              <a:ext uri="{FF2B5EF4-FFF2-40B4-BE49-F238E27FC236}">
                <a16:creationId xmlns:a16="http://schemas.microsoft.com/office/drawing/2014/main" id="{F1209A8C-7013-3A1F-FC3F-D82E5A0DB639}"/>
              </a:ext>
            </a:extLst>
          </p:cNvPr>
          <p:cNvSpPr/>
          <p:nvPr/>
        </p:nvSpPr>
        <p:spPr bwMode="auto">
          <a:xfrm>
            <a:off x="5017910" y="6024809"/>
            <a:ext cx="1727200" cy="349773"/>
          </a:xfrm>
          <a:prstGeom prst="rect">
            <a:avLst/>
          </a:prstGeom>
          <a:no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Verdana"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1026"/>
          <p:cNvSpPr>
            <a:spLocks noGrp="1" noChangeArrowheads="1"/>
          </p:cNvSpPr>
          <p:nvPr>
            <p:ph type="title"/>
          </p:nvPr>
        </p:nvSpPr>
        <p:spPr>
          <a:xfrm>
            <a:off x="457200" y="141288"/>
            <a:ext cx="8229600" cy="576262"/>
          </a:xfrm>
        </p:spPr>
        <p:txBody>
          <a:bodyPr/>
          <a:lstStyle/>
          <a:p>
            <a:pPr eaLnBrk="1" hangingPunct="1"/>
            <a:r>
              <a:rPr lang="en-US" altLang="en-US" dirty="0">
                <a:solidFill>
                  <a:srgbClr val="FF0000"/>
                </a:solidFill>
              </a:rPr>
              <a:t>Race Condition</a:t>
            </a:r>
          </a:p>
        </p:txBody>
      </p:sp>
      <p:sp>
        <p:nvSpPr>
          <p:cNvPr id="9219" name="Rectangle 1027"/>
          <p:cNvSpPr>
            <a:spLocks noGrp="1" noChangeArrowheads="1"/>
          </p:cNvSpPr>
          <p:nvPr>
            <p:ph idx="1"/>
          </p:nvPr>
        </p:nvSpPr>
        <p:spPr>
          <a:xfrm>
            <a:off x="457200" y="887979"/>
            <a:ext cx="7534986" cy="4342342"/>
          </a:xfrm>
        </p:spPr>
        <p:txBody>
          <a:bodyPr/>
          <a:lstStyle/>
          <a:p>
            <a:pPr>
              <a:lnSpc>
                <a:spcPct val="90000"/>
              </a:lnSpc>
            </a:pPr>
            <a:r>
              <a:rPr lang="en-US" altLang="en-US" sz="2000" dirty="0">
                <a:solidFill>
                  <a:srgbClr val="000000"/>
                </a:solidFill>
                <a:latin typeface="Times New Roman" panose="02020603050405020304" pitchFamily="18" charset="0"/>
                <a:cs typeface="Times New Roman" panose="02020603050405020304" pitchFamily="18" charset="0"/>
              </a:rPr>
              <a:t>counter++ </a:t>
            </a:r>
            <a:r>
              <a:rPr lang="en-US" altLang="en-US" sz="2000" dirty="0">
                <a:latin typeface="Times New Roman" panose="02020603050405020304" pitchFamily="18" charset="0"/>
                <a:cs typeface="Times New Roman" panose="02020603050405020304" pitchFamily="18" charset="0"/>
              </a:rPr>
              <a:t>could be implemented as</a:t>
            </a:r>
            <a:br>
              <a:rPr lang="en-US" altLang="en-US" sz="2000" dirty="0">
                <a:latin typeface="Times New Roman" panose="02020603050405020304" pitchFamily="18" charset="0"/>
                <a:cs typeface="Times New Roman" panose="02020603050405020304" pitchFamily="18" charset="0"/>
              </a:rPr>
            </a:br>
            <a:r>
              <a:rPr lang="en-US" altLang="en-US" sz="2000" dirty="0">
                <a:latin typeface="Times New Roman" panose="02020603050405020304" pitchFamily="18" charset="0"/>
                <a:cs typeface="Times New Roman" panose="02020603050405020304" pitchFamily="18" charset="0"/>
              </a:rPr>
              <a:t>     </a:t>
            </a:r>
            <a:r>
              <a:rPr lang="en-US" altLang="en-US" sz="2000" dirty="0">
                <a:solidFill>
                  <a:srgbClr val="0000FF"/>
                </a:solidFill>
                <a:latin typeface="Times New Roman" panose="02020603050405020304" pitchFamily="18" charset="0"/>
                <a:cs typeface="Times New Roman" panose="02020603050405020304" pitchFamily="18" charset="0"/>
              </a:rPr>
              <a:t>register1 = counter</a:t>
            </a:r>
            <a:br>
              <a:rPr lang="en-US" altLang="en-US" sz="2000" dirty="0">
                <a:solidFill>
                  <a:srgbClr val="0000FF"/>
                </a:solidFill>
                <a:latin typeface="Times New Roman" panose="02020603050405020304" pitchFamily="18" charset="0"/>
                <a:cs typeface="Times New Roman" panose="02020603050405020304" pitchFamily="18" charset="0"/>
              </a:rPr>
            </a:br>
            <a:r>
              <a:rPr lang="en-US" altLang="en-US" sz="2000" dirty="0">
                <a:solidFill>
                  <a:srgbClr val="0000FF"/>
                </a:solidFill>
                <a:latin typeface="Times New Roman" panose="02020603050405020304" pitchFamily="18" charset="0"/>
                <a:cs typeface="Times New Roman" panose="02020603050405020304" pitchFamily="18" charset="0"/>
              </a:rPr>
              <a:t>     register1 = register1 + 1</a:t>
            </a:r>
            <a:br>
              <a:rPr lang="en-US" altLang="en-US" sz="2000" dirty="0">
                <a:solidFill>
                  <a:srgbClr val="0000FF"/>
                </a:solidFill>
                <a:latin typeface="Times New Roman" panose="02020603050405020304" pitchFamily="18" charset="0"/>
                <a:cs typeface="Times New Roman" panose="02020603050405020304" pitchFamily="18" charset="0"/>
              </a:rPr>
            </a:br>
            <a:r>
              <a:rPr lang="en-US" altLang="en-US" sz="2000" dirty="0">
                <a:solidFill>
                  <a:srgbClr val="0000FF"/>
                </a:solidFill>
                <a:latin typeface="Times New Roman" panose="02020603050405020304" pitchFamily="18" charset="0"/>
                <a:cs typeface="Times New Roman" panose="02020603050405020304" pitchFamily="18" charset="0"/>
              </a:rPr>
              <a:t>     counter = register1</a:t>
            </a:r>
          </a:p>
          <a:p>
            <a:pPr>
              <a:lnSpc>
                <a:spcPct val="90000"/>
              </a:lnSpc>
            </a:pPr>
            <a:r>
              <a:rPr lang="en-US" altLang="en-US" sz="2000" dirty="0">
                <a:solidFill>
                  <a:srgbClr val="000000"/>
                </a:solidFill>
                <a:latin typeface="Times New Roman" panose="02020603050405020304" pitchFamily="18" charset="0"/>
                <a:cs typeface="Times New Roman" panose="02020603050405020304" pitchFamily="18" charset="0"/>
              </a:rPr>
              <a:t>counter--</a:t>
            </a:r>
            <a:r>
              <a:rPr lang="en-US" altLang="en-US" sz="2000" dirty="0">
                <a:solidFill>
                  <a:schemeClr val="tx2"/>
                </a:solidFill>
                <a:latin typeface="Times New Roman" panose="02020603050405020304" pitchFamily="18" charset="0"/>
                <a:cs typeface="Times New Roman" panose="02020603050405020304" pitchFamily="18" charset="0"/>
              </a:rPr>
              <a:t> </a:t>
            </a:r>
            <a:r>
              <a:rPr lang="en-US" altLang="en-US" sz="2000" dirty="0">
                <a:latin typeface="Times New Roman" panose="02020603050405020304" pitchFamily="18" charset="0"/>
                <a:cs typeface="Times New Roman" panose="02020603050405020304" pitchFamily="18" charset="0"/>
              </a:rPr>
              <a:t>could be implemented as</a:t>
            </a:r>
            <a:br>
              <a:rPr lang="en-US" altLang="en-US" sz="2000" dirty="0">
                <a:latin typeface="Times New Roman" panose="02020603050405020304" pitchFamily="18" charset="0"/>
                <a:cs typeface="Times New Roman" panose="02020603050405020304" pitchFamily="18" charset="0"/>
              </a:rPr>
            </a:br>
            <a:r>
              <a:rPr lang="en-US" altLang="en-US" sz="2000" dirty="0">
                <a:latin typeface="Times New Roman" panose="02020603050405020304" pitchFamily="18" charset="0"/>
                <a:cs typeface="Times New Roman" panose="02020603050405020304" pitchFamily="18" charset="0"/>
              </a:rPr>
              <a:t>     </a:t>
            </a:r>
            <a:r>
              <a:rPr lang="en-US" altLang="en-US" sz="2000" dirty="0">
                <a:solidFill>
                  <a:schemeClr val="tx2"/>
                </a:solidFill>
                <a:latin typeface="Times New Roman" panose="02020603050405020304" pitchFamily="18" charset="0"/>
                <a:cs typeface="Times New Roman" panose="02020603050405020304" pitchFamily="18" charset="0"/>
              </a:rPr>
              <a:t>register2 = counter</a:t>
            </a:r>
            <a:br>
              <a:rPr lang="en-US" altLang="en-US" sz="2000" dirty="0">
                <a:solidFill>
                  <a:schemeClr val="tx2"/>
                </a:solidFill>
                <a:latin typeface="Times New Roman" panose="02020603050405020304" pitchFamily="18" charset="0"/>
                <a:cs typeface="Times New Roman" panose="02020603050405020304" pitchFamily="18" charset="0"/>
              </a:rPr>
            </a:br>
            <a:r>
              <a:rPr lang="en-US" altLang="en-US" sz="2000" dirty="0">
                <a:solidFill>
                  <a:schemeClr val="tx2"/>
                </a:solidFill>
                <a:latin typeface="Times New Roman" panose="02020603050405020304" pitchFamily="18" charset="0"/>
                <a:cs typeface="Times New Roman" panose="02020603050405020304" pitchFamily="18" charset="0"/>
              </a:rPr>
              <a:t>     register2 = register2 - 1</a:t>
            </a:r>
            <a:br>
              <a:rPr lang="en-US" altLang="en-US" sz="2000" dirty="0">
                <a:solidFill>
                  <a:schemeClr val="tx2"/>
                </a:solidFill>
                <a:latin typeface="Times New Roman" panose="02020603050405020304" pitchFamily="18" charset="0"/>
                <a:cs typeface="Times New Roman" panose="02020603050405020304" pitchFamily="18" charset="0"/>
              </a:rPr>
            </a:br>
            <a:r>
              <a:rPr lang="en-US" altLang="en-US" sz="2000" dirty="0">
                <a:solidFill>
                  <a:schemeClr val="tx2"/>
                </a:solidFill>
                <a:latin typeface="Times New Roman" panose="02020603050405020304" pitchFamily="18" charset="0"/>
                <a:cs typeface="Times New Roman" panose="02020603050405020304" pitchFamily="18" charset="0"/>
              </a:rPr>
              <a:t>     counter = register2</a:t>
            </a:r>
          </a:p>
          <a:p>
            <a:pPr>
              <a:lnSpc>
                <a:spcPct val="90000"/>
              </a:lnSpc>
            </a:pPr>
            <a:r>
              <a:rPr lang="en-US" altLang="en-US" sz="2000" dirty="0">
                <a:latin typeface="Times New Roman" panose="02020603050405020304" pitchFamily="18" charset="0"/>
                <a:cs typeface="Times New Roman" panose="02020603050405020304" pitchFamily="18" charset="0"/>
              </a:rPr>
              <a:t>Consider this execution interleaving with </a:t>
            </a:r>
            <a:r>
              <a:rPr lang="ja-JP" altLang="en-US" sz="2000" dirty="0">
                <a:latin typeface="Times New Roman" panose="02020603050405020304" pitchFamily="18" charset="0"/>
                <a:cs typeface="Times New Roman" panose="02020603050405020304" pitchFamily="18" charset="0"/>
              </a:rPr>
              <a:t>“</a:t>
            </a:r>
            <a:r>
              <a:rPr lang="en-US" altLang="ja-JP" sz="2000" dirty="0">
                <a:latin typeface="Times New Roman" panose="02020603050405020304" pitchFamily="18" charset="0"/>
                <a:cs typeface="Times New Roman" panose="02020603050405020304" pitchFamily="18" charset="0"/>
              </a:rPr>
              <a:t>count</a:t>
            </a:r>
            <a:r>
              <a:rPr lang="en-US" altLang="zh-CN" sz="2000" dirty="0">
                <a:latin typeface="Times New Roman" panose="02020603050405020304" pitchFamily="18" charset="0"/>
                <a:cs typeface="Times New Roman" panose="02020603050405020304" pitchFamily="18" charset="0"/>
              </a:rPr>
              <a:t>er</a:t>
            </a:r>
            <a:r>
              <a:rPr lang="en-US" altLang="ja-JP" sz="2000" dirty="0">
                <a:latin typeface="Times New Roman" panose="02020603050405020304" pitchFamily="18" charset="0"/>
                <a:cs typeface="Times New Roman" panose="02020603050405020304" pitchFamily="18" charset="0"/>
              </a:rPr>
              <a:t> = 5</a:t>
            </a:r>
            <a:r>
              <a:rPr lang="ja-JP" altLang="en-US" sz="2000" dirty="0">
                <a:latin typeface="Times New Roman" panose="02020603050405020304" pitchFamily="18" charset="0"/>
                <a:cs typeface="Times New Roman" panose="02020603050405020304" pitchFamily="18" charset="0"/>
              </a:rPr>
              <a:t>”</a:t>
            </a:r>
            <a:r>
              <a:rPr lang="en-US" altLang="ja-JP" sz="2000" dirty="0">
                <a:latin typeface="Times New Roman" panose="02020603050405020304" pitchFamily="18" charset="0"/>
                <a:cs typeface="Times New Roman" panose="02020603050405020304" pitchFamily="18" charset="0"/>
              </a:rPr>
              <a:t> initially:</a:t>
            </a:r>
          </a:p>
          <a:p>
            <a:pPr lvl="1">
              <a:spcBef>
                <a:spcPts val="0"/>
              </a:spcBef>
              <a:buFont typeface="Monotype Sorts" pitchFamily="-84" charset="2"/>
              <a:buNone/>
            </a:pPr>
            <a:r>
              <a:rPr lang="en-US" altLang="en-US" sz="2000" dirty="0">
                <a:latin typeface="Times New Roman" panose="02020603050405020304" pitchFamily="18" charset="0"/>
                <a:cs typeface="Times New Roman" panose="02020603050405020304" pitchFamily="18" charset="0"/>
              </a:rPr>
              <a:t>	S0: producer execute </a:t>
            </a:r>
            <a:r>
              <a:rPr lang="en-US" altLang="en-US" sz="2000" dirty="0">
                <a:solidFill>
                  <a:srgbClr val="0000FF"/>
                </a:solidFill>
                <a:latin typeface="Times New Roman" panose="02020603050405020304" pitchFamily="18" charset="0"/>
                <a:cs typeface="Times New Roman" panose="02020603050405020304" pitchFamily="18" charset="0"/>
              </a:rPr>
              <a:t>register1 = counter</a:t>
            </a:r>
            <a:r>
              <a:rPr lang="en-US" altLang="en-US" sz="2000" dirty="0">
                <a:latin typeface="Times New Roman" panose="02020603050405020304" pitchFamily="18" charset="0"/>
                <a:cs typeface="Times New Roman" panose="02020603050405020304" pitchFamily="18" charset="0"/>
              </a:rPr>
              <a:t>         </a:t>
            </a:r>
          </a:p>
          <a:p>
            <a:pPr lvl="1">
              <a:spcBef>
                <a:spcPts val="0"/>
              </a:spcBef>
              <a:buFont typeface="Monotype Sorts" pitchFamily="-84" charset="2"/>
              <a:buNone/>
            </a:pPr>
            <a:r>
              <a:rPr lang="en-US" altLang="en-US" sz="2000" dirty="0">
                <a:latin typeface="Times New Roman" panose="02020603050405020304" pitchFamily="18" charset="0"/>
                <a:cs typeface="Times New Roman" panose="02020603050405020304" pitchFamily="18" charset="0"/>
              </a:rPr>
              <a:t>	S1: producer execute </a:t>
            </a:r>
            <a:r>
              <a:rPr lang="en-US" altLang="en-US" sz="2000" dirty="0">
                <a:solidFill>
                  <a:srgbClr val="0000FF"/>
                </a:solidFill>
                <a:latin typeface="Times New Roman" panose="02020603050405020304" pitchFamily="18" charset="0"/>
                <a:cs typeface="Times New Roman" panose="02020603050405020304" pitchFamily="18" charset="0"/>
              </a:rPr>
              <a:t>register1 = register1 + 1   </a:t>
            </a:r>
          </a:p>
          <a:p>
            <a:pPr lvl="1">
              <a:spcBef>
                <a:spcPts val="0"/>
              </a:spcBef>
              <a:buFont typeface="Monotype Sorts" pitchFamily="-84" charset="2"/>
              <a:buNone/>
            </a:pPr>
            <a:r>
              <a:rPr lang="en-US" altLang="en-US" sz="2000" dirty="0">
                <a:solidFill>
                  <a:srgbClr val="0000FF"/>
                </a:solidFill>
                <a:latin typeface="Times New Roman" panose="02020603050405020304" pitchFamily="18" charset="0"/>
                <a:cs typeface="Times New Roman" panose="02020603050405020304" pitchFamily="18" charset="0"/>
              </a:rPr>
              <a:t>	</a:t>
            </a:r>
            <a:r>
              <a:rPr lang="en-US" altLang="en-US" sz="2000" dirty="0">
                <a:latin typeface="Times New Roman" panose="02020603050405020304" pitchFamily="18" charset="0"/>
                <a:cs typeface="Times New Roman" panose="02020603050405020304" pitchFamily="18" charset="0"/>
              </a:rPr>
              <a:t>S2: consumer execute </a:t>
            </a:r>
            <a:r>
              <a:rPr lang="en-US" altLang="en-US" sz="2000" dirty="0">
                <a:solidFill>
                  <a:schemeClr val="tx2"/>
                </a:solidFill>
                <a:latin typeface="Times New Roman" panose="02020603050405020304" pitchFamily="18" charset="0"/>
                <a:cs typeface="Times New Roman" panose="02020603050405020304" pitchFamily="18" charset="0"/>
              </a:rPr>
              <a:t>register2 = counter</a:t>
            </a:r>
            <a:r>
              <a:rPr lang="en-US" altLang="en-US" sz="2000" dirty="0">
                <a:latin typeface="Times New Roman" panose="02020603050405020304" pitchFamily="18" charset="0"/>
                <a:cs typeface="Times New Roman" panose="02020603050405020304" pitchFamily="18" charset="0"/>
              </a:rPr>
              <a:t>       </a:t>
            </a:r>
          </a:p>
          <a:p>
            <a:pPr lvl="1">
              <a:spcBef>
                <a:spcPts val="0"/>
              </a:spcBef>
              <a:buFont typeface="Monotype Sorts" pitchFamily="-84" charset="2"/>
              <a:buNone/>
            </a:pPr>
            <a:r>
              <a:rPr lang="en-US" altLang="en-US" sz="2000" dirty="0">
                <a:latin typeface="Times New Roman" panose="02020603050405020304" pitchFamily="18" charset="0"/>
                <a:cs typeface="Times New Roman" panose="02020603050405020304" pitchFamily="18" charset="0"/>
              </a:rPr>
              <a:t>	S3: consumer execute </a:t>
            </a:r>
            <a:r>
              <a:rPr lang="en-US" altLang="en-US" sz="2000" dirty="0">
                <a:solidFill>
                  <a:schemeClr val="tx2"/>
                </a:solidFill>
                <a:latin typeface="Times New Roman" panose="02020603050405020304" pitchFamily="18" charset="0"/>
                <a:cs typeface="Times New Roman" panose="02020603050405020304" pitchFamily="18" charset="0"/>
              </a:rPr>
              <a:t>register2 = register2 – 1  </a:t>
            </a:r>
          </a:p>
          <a:p>
            <a:pPr lvl="1">
              <a:spcBef>
                <a:spcPts val="0"/>
              </a:spcBef>
              <a:buFont typeface="Monotype Sorts" pitchFamily="-84" charset="2"/>
              <a:buNone/>
            </a:pPr>
            <a:r>
              <a:rPr lang="en-US" altLang="en-US" sz="2000" dirty="0">
                <a:solidFill>
                  <a:schemeClr val="tx2"/>
                </a:solidFill>
                <a:latin typeface="Times New Roman" panose="02020603050405020304" pitchFamily="18" charset="0"/>
                <a:cs typeface="Times New Roman" panose="02020603050405020304" pitchFamily="18" charset="0"/>
              </a:rPr>
              <a:t>	</a:t>
            </a:r>
            <a:r>
              <a:rPr lang="en-US" altLang="en-US" sz="2000" dirty="0">
                <a:latin typeface="Times New Roman" panose="02020603050405020304" pitchFamily="18" charset="0"/>
                <a:cs typeface="Times New Roman" panose="02020603050405020304" pitchFamily="18" charset="0"/>
              </a:rPr>
              <a:t>S4: producer execute </a:t>
            </a:r>
            <a:r>
              <a:rPr lang="en-US" altLang="en-US" sz="2000" dirty="0">
                <a:solidFill>
                  <a:srgbClr val="0000FF"/>
                </a:solidFill>
                <a:latin typeface="Times New Roman" panose="02020603050405020304" pitchFamily="18" charset="0"/>
                <a:cs typeface="Times New Roman" panose="02020603050405020304" pitchFamily="18" charset="0"/>
              </a:rPr>
              <a:t>counter = register1         </a:t>
            </a:r>
          </a:p>
          <a:p>
            <a:pPr lvl="1">
              <a:spcBef>
                <a:spcPts val="0"/>
              </a:spcBef>
              <a:buFont typeface="Monotype Sorts" pitchFamily="-84" charset="2"/>
              <a:buNone/>
            </a:pPr>
            <a:r>
              <a:rPr lang="en-US" altLang="en-US" sz="2000" dirty="0">
                <a:solidFill>
                  <a:srgbClr val="0000FF"/>
                </a:solidFill>
                <a:latin typeface="Times New Roman" panose="02020603050405020304" pitchFamily="18" charset="0"/>
                <a:cs typeface="Times New Roman" panose="02020603050405020304" pitchFamily="18" charset="0"/>
              </a:rPr>
              <a:t>	</a:t>
            </a:r>
            <a:r>
              <a:rPr lang="en-US" altLang="en-US" sz="2000" dirty="0">
                <a:latin typeface="Times New Roman" panose="02020603050405020304" pitchFamily="18" charset="0"/>
                <a:cs typeface="Times New Roman" panose="02020603050405020304" pitchFamily="18" charset="0"/>
              </a:rPr>
              <a:t>S5: consumer execute </a:t>
            </a:r>
            <a:r>
              <a:rPr lang="en-US" altLang="en-US" sz="2000" dirty="0">
                <a:solidFill>
                  <a:schemeClr val="tx2"/>
                </a:solidFill>
                <a:latin typeface="Times New Roman" panose="02020603050405020304" pitchFamily="18" charset="0"/>
                <a:cs typeface="Times New Roman" panose="02020603050405020304" pitchFamily="18" charset="0"/>
              </a:rPr>
              <a:t>counter = register2</a:t>
            </a:r>
            <a:endParaRPr lang="en-US" altLang="en-US" sz="2000" dirty="0">
              <a:latin typeface="Times New Roman" panose="02020603050405020304" pitchFamily="18" charset="0"/>
              <a:cs typeface="Times New Roman" panose="02020603050405020304" pitchFamily="18" charset="0"/>
            </a:endParaRPr>
          </a:p>
        </p:txBody>
      </p:sp>
      <p:sp>
        <p:nvSpPr>
          <p:cNvPr id="2" name="Rectangle 1"/>
          <p:cNvSpPr/>
          <p:nvPr/>
        </p:nvSpPr>
        <p:spPr>
          <a:xfrm>
            <a:off x="285750" y="5439436"/>
            <a:ext cx="8858249" cy="1200329"/>
          </a:xfrm>
          <a:prstGeom prst="rect">
            <a:avLst/>
          </a:prstGeom>
        </p:spPr>
        <p:txBody>
          <a:bodyPr wrap="square">
            <a:spAutoFit/>
          </a:bodyPr>
          <a:lstStyle/>
          <a:p>
            <a:r>
              <a:rPr lang="en-US" sz="2400" b="1" dirty="0">
                <a:solidFill>
                  <a:srgbClr val="FF0000"/>
                </a:solidFill>
                <a:latin typeface="Calibri Light" panose="020F0302020204030204" pitchFamily="34" charset="0"/>
                <a:cs typeface="Calibri Light" panose="020F0302020204030204" pitchFamily="34" charset="0"/>
              </a:rPr>
              <a:t>Race condition</a:t>
            </a:r>
            <a:r>
              <a:rPr lang="en-US" sz="2400" b="1" dirty="0">
                <a:latin typeface="Calibri Light" panose="020F0302020204030204" pitchFamily="34" charset="0"/>
                <a:cs typeface="Calibri Light" panose="020F0302020204030204" pitchFamily="34" charset="0"/>
              </a:rPr>
              <a:t>: </a:t>
            </a:r>
          </a:p>
          <a:p>
            <a:pPr marL="180975" indent="-180975">
              <a:buFont typeface="Arial" panose="020B0604020202020204" pitchFamily="34" charset="0"/>
              <a:buChar char="•"/>
            </a:pPr>
            <a:r>
              <a:rPr lang="en-US" sz="2400" dirty="0">
                <a:solidFill>
                  <a:srgbClr val="231F20"/>
                </a:solidFill>
                <a:latin typeface="Calibri Light" panose="020F0302020204030204" pitchFamily="34" charset="0"/>
                <a:cs typeface="Calibri Light" panose="020F0302020204030204" pitchFamily="34" charset="0"/>
              </a:rPr>
              <a:t>several processes access and manipulate the </a:t>
            </a:r>
            <a:r>
              <a:rPr lang="en-US" sz="2400" dirty="0">
                <a:solidFill>
                  <a:srgbClr val="FF0000"/>
                </a:solidFill>
                <a:latin typeface="Calibri Light" panose="020F0302020204030204" pitchFamily="34" charset="0"/>
                <a:cs typeface="Calibri Light" panose="020F0302020204030204" pitchFamily="34" charset="0"/>
              </a:rPr>
              <a:t>same data </a:t>
            </a:r>
            <a:r>
              <a:rPr lang="en-US" sz="2400" dirty="0">
                <a:solidFill>
                  <a:srgbClr val="231F20"/>
                </a:solidFill>
                <a:latin typeface="Calibri Light" panose="020F0302020204030204" pitchFamily="34" charset="0"/>
                <a:cs typeface="Calibri Light" panose="020F0302020204030204" pitchFamily="34" charset="0"/>
              </a:rPr>
              <a:t>concurrently </a:t>
            </a:r>
          </a:p>
          <a:p>
            <a:pPr marL="180975" indent="-180975">
              <a:buFont typeface="Arial" panose="020B0604020202020204" pitchFamily="34" charset="0"/>
              <a:buChar char="•"/>
            </a:pPr>
            <a:r>
              <a:rPr lang="en-US" sz="2400" dirty="0">
                <a:solidFill>
                  <a:srgbClr val="FF0000"/>
                </a:solidFill>
                <a:latin typeface="Calibri Light" panose="020F0302020204030204" pitchFamily="34" charset="0"/>
                <a:cs typeface="Calibri Light" panose="020F0302020204030204" pitchFamily="34" charset="0"/>
              </a:rPr>
              <a:t>outcome depends on </a:t>
            </a:r>
            <a:r>
              <a:rPr lang="en-US" sz="2400" dirty="0">
                <a:solidFill>
                  <a:srgbClr val="231F20"/>
                </a:solidFill>
                <a:latin typeface="Calibri Light" panose="020F0302020204030204" pitchFamily="34" charset="0"/>
                <a:cs typeface="Calibri Light" panose="020F0302020204030204" pitchFamily="34" charset="0"/>
              </a:rPr>
              <a:t>which </a:t>
            </a:r>
            <a:r>
              <a:rPr lang="en-US" sz="2400" dirty="0">
                <a:solidFill>
                  <a:srgbClr val="FF0000"/>
                </a:solidFill>
                <a:latin typeface="Calibri Light" panose="020F0302020204030204" pitchFamily="34" charset="0"/>
                <a:cs typeface="Calibri Light" panose="020F0302020204030204" pitchFamily="34" charset="0"/>
              </a:rPr>
              <a:t>order</a:t>
            </a:r>
            <a:r>
              <a:rPr lang="en-US" sz="2400" dirty="0">
                <a:solidFill>
                  <a:srgbClr val="231F20"/>
                </a:solidFill>
                <a:latin typeface="Calibri Light" panose="020F0302020204030204" pitchFamily="34" charset="0"/>
                <a:cs typeface="Calibri Light" panose="020F0302020204030204" pitchFamily="34" charset="0"/>
              </a:rPr>
              <a:t> each access takes place.</a:t>
            </a:r>
            <a:endParaRPr lang="en-US" sz="2400" dirty="0">
              <a:latin typeface="Calibri Light" panose="020F0302020204030204" pitchFamily="34" charset="0"/>
              <a:cs typeface="Calibri Light" panose="020F0302020204030204" pitchFamily="34" charset="0"/>
            </a:endParaRPr>
          </a:p>
        </p:txBody>
      </p:sp>
      <p:sp>
        <p:nvSpPr>
          <p:cNvPr id="3" name="Rectangle 2"/>
          <p:cNvSpPr/>
          <p:nvPr/>
        </p:nvSpPr>
        <p:spPr>
          <a:xfrm>
            <a:off x="6083883" y="3376544"/>
            <a:ext cx="2073556" cy="1938992"/>
          </a:xfrm>
          <a:prstGeom prst="rect">
            <a:avLst/>
          </a:prstGeom>
        </p:spPr>
        <p:txBody>
          <a:bodyPr wrap="square">
            <a:spAutoFit/>
          </a:bodyPr>
          <a:lstStyle/>
          <a:p>
            <a:r>
              <a:rPr lang="en-US" altLang="en-US" sz="2000" dirty="0">
                <a:latin typeface="Times New Roman" panose="02020603050405020304" pitchFamily="18" charset="0"/>
                <a:cs typeface="Times New Roman" panose="02020603050405020304" pitchFamily="18" charset="0"/>
              </a:rPr>
              <a:t>{register1 = 5}</a:t>
            </a:r>
            <a:br>
              <a:rPr lang="en-US" altLang="en-US" sz="2000" dirty="0">
                <a:latin typeface="Times New Roman" panose="02020603050405020304" pitchFamily="18" charset="0"/>
                <a:cs typeface="Times New Roman" panose="02020603050405020304" pitchFamily="18" charset="0"/>
              </a:rPr>
            </a:br>
            <a:r>
              <a:rPr lang="en-US" altLang="en-US" sz="2000" dirty="0">
                <a:latin typeface="Times New Roman" panose="02020603050405020304" pitchFamily="18" charset="0"/>
                <a:cs typeface="Times New Roman" panose="02020603050405020304" pitchFamily="18" charset="0"/>
              </a:rPr>
              <a:t>{register1 = 6} </a:t>
            </a:r>
            <a:br>
              <a:rPr lang="en-US" altLang="en-US" sz="2000" dirty="0">
                <a:latin typeface="Times New Roman" panose="02020603050405020304" pitchFamily="18" charset="0"/>
                <a:cs typeface="Times New Roman" panose="02020603050405020304" pitchFamily="18" charset="0"/>
              </a:rPr>
            </a:br>
            <a:r>
              <a:rPr lang="en-US" altLang="en-US" sz="2000" dirty="0">
                <a:latin typeface="Times New Roman" panose="02020603050405020304" pitchFamily="18" charset="0"/>
                <a:cs typeface="Times New Roman" panose="02020603050405020304" pitchFamily="18" charset="0"/>
              </a:rPr>
              <a:t>{register2 = 5} </a:t>
            </a:r>
            <a:br>
              <a:rPr lang="en-US" altLang="en-US" sz="2000" dirty="0">
                <a:latin typeface="Times New Roman" panose="02020603050405020304" pitchFamily="18" charset="0"/>
                <a:cs typeface="Times New Roman" panose="02020603050405020304" pitchFamily="18" charset="0"/>
              </a:rPr>
            </a:br>
            <a:r>
              <a:rPr lang="en-US" altLang="en-US" sz="2000" dirty="0">
                <a:latin typeface="Times New Roman" panose="02020603050405020304" pitchFamily="18" charset="0"/>
                <a:cs typeface="Times New Roman" panose="02020603050405020304" pitchFamily="18" charset="0"/>
              </a:rPr>
              <a:t>{register2 = 4} </a:t>
            </a:r>
            <a:br>
              <a:rPr lang="en-US" altLang="en-US" sz="2000" dirty="0">
                <a:latin typeface="Times New Roman" panose="02020603050405020304" pitchFamily="18" charset="0"/>
                <a:cs typeface="Times New Roman" panose="02020603050405020304" pitchFamily="18" charset="0"/>
              </a:rPr>
            </a:br>
            <a:r>
              <a:rPr lang="en-US" altLang="en-US" sz="2000" dirty="0">
                <a:latin typeface="Times New Roman" panose="02020603050405020304" pitchFamily="18" charset="0"/>
                <a:cs typeface="Times New Roman" panose="02020603050405020304" pitchFamily="18" charset="0"/>
              </a:rPr>
              <a:t>{</a:t>
            </a:r>
            <a:r>
              <a:rPr lang="en-US" altLang="en-US" sz="2000" dirty="0">
                <a:solidFill>
                  <a:srgbClr val="0000FF"/>
                </a:solidFill>
                <a:latin typeface="Times New Roman" panose="02020603050405020304" pitchFamily="18" charset="0"/>
                <a:cs typeface="Times New Roman" panose="02020603050405020304" pitchFamily="18" charset="0"/>
              </a:rPr>
              <a:t>counter = 6 </a:t>
            </a:r>
            <a:r>
              <a:rPr lang="en-US" altLang="en-US" sz="2000" dirty="0">
                <a:latin typeface="Times New Roman" panose="02020603050405020304" pitchFamily="18" charset="0"/>
                <a:cs typeface="Times New Roman" panose="02020603050405020304" pitchFamily="18" charset="0"/>
              </a:rPr>
              <a:t>} </a:t>
            </a:r>
            <a:br>
              <a:rPr lang="en-US" altLang="en-US" sz="2000" dirty="0">
                <a:latin typeface="Times New Roman" panose="02020603050405020304" pitchFamily="18" charset="0"/>
                <a:cs typeface="Times New Roman" panose="02020603050405020304" pitchFamily="18" charset="0"/>
              </a:rPr>
            </a:br>
            <a:r>
              <a:rPr lang="en-US" altLang="en-US" sz="2000" dirty="0">
                <a:latin typeface="Times New Roman" panose="02020603050405020304" pitchFamily="18" charset="0"/>
                <a:cs typeface="Times New Roman" panose="02020603050405020304" pitchFamily="18" charset="0"/>
              </a:rPr>
              <a:t>{</a:t>
            </a:r>
            <a:r>
              <a:rPr lang="en-US" altLang="en-US" sz="2000" dirty="0">
                <a:solidFill>
                  <a:schemeClr val="tx2"/>
                </a:solidFill>
                <a:latin typeface="Times New Roman" panose="02020603050405020304" pitchFamily="18" charset="0"/>
                <a:cs typeface="Times New Roman" panose="02020603050405020304" pitchFamily="18" charset="0"/>
              </a:rPr>
              <a:t>counter = 4</a:t>
            </a:r>
            <a:r>
              <a:rPr lang="en-US" altLang="en-US" sz="2000" dirty="0">
                <a:latin typeface="Times New Roman" panose="02020603050405020304" pitchFamily="18" charset="0"/>
                <a:cs typeface="Times New Roman" panose="02020603050405020304" pitchFamily="18" charset="0"/>
              </a:rPr>
              <a:t>}</a:t>
            </a:r>
            <a:endParaRPr lang="en-US" altLang="en-US" sz="2800" dirty="0">
              <a:latin typeface="Times New Roman" panose="02020603050405020304" pitchFamily="18" charset="0"/>
              <a:cs typeface="Times New Roman" panose="02020603050405020304" pitchFamily="18" charset="0"/>
            </a:endParaRPr>
          </a:p>
        </p:txBody>
      </p:sp>
      <p:sp>
        <p:nvSpPr>
          <p:cNvPr id="4" name="Rectangle 3"/>
          <p:cNvSpPr/>
          <p:nvPr/>
        </p:nvSpPr>
        <p:spPr bwMode="auto">
          <a:xfrm>
            <a:off x="6048345" y="4678017"/>
            <a:ext cx="1831053" cy="552304"/>
          </a:xfrm>
          <a:prstGeom prst="rect">
            <a:avLst/>
          </a:prstGeom>
          <a:noFill/>
          <a:ln w="9525" cap="flat" cmpd="sng" algn="ctr">
            <a:solidFill>
              <a:srgbClr val="FF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Verdana"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DEE09A9-8B0D-8D0D-1FEC-68DF05732AF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886698" y="3732058"/>
            <a:ext cx="4142627" cy="3000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2" name="Title 1"/>
          <p:cNvSpPr>
            <a:spLocks noGrp="1"/>
          </p:cNvSpPr>
          <p:nvPr>
            <p:ph type="title"/>
          </p:nvPr>
        </p:nvSpPr>
        <p:spPr>
          <a:xfrm>
            <a:off x="457200" y="201613"/>
            <a:ext cx="8229600" cy="576262"/>
          </a:xfrm>
        </p:spPr>
        <p:txBody>
          <a:bodyPr/>
          <a:lstStyle/>
          <a:p>
            <a:r>
              <a:rPr lang="en-US" altLang="en-US"/>
              <a:t>Critical Section Problem</a:t>
            </a:r>
          </a:p>
        </p:txBody>
      </p:sp>
      <p:sp>
        <p:nvSpPr>
          <p:cNvPr id="10243" name="Content Placeholder 2"/>
          <p:cNvSpPr>
            <a:spLocks noGrp="1"/>
          </p:cNvSpPr>
          <p:nvPr>
            <p:ph idx="1"/>
          </p:nvPr>
        </p:nvSpPr>
        <p:spPr>
          <a:xfrm>
            <a:off x="361949" y="777875"/>
            <a:ext cx="8554066" cy="3201372"/>
          </a:xfrm>
        </p:spPr>
        <p:txBody>
          <a:bodyPr/>
          <a:lstStyle/>
          <a:p>
            <a:r>
              <a:rPr lang="en-US" altLang="en-US" sz="2400" dirty="0"/>
              <a:t>Consider system of </a:t>
            </a:r>
            <a:r>
              <a:rPr lang="en-US" altLang="en-US" sz="2400" i="1" dirty="0"/>
              <a:t>n</a:t>
            </a:r>
            <a:r>
              <a:rPr lang="en-US" altLang="en-US" sz="2400" dirty="0"/>
              <a:t> processes {</a:t>
            </a:r>
            <a:r>
              <a:rPr lang="en-US" altLang="en-US" sz="2400" i="1" dirty="0"/>
              <a:t>p</a:t>
            </a:r>
            <a:r>
              <a:rPr lang="en-US" altLang="en-US" sz="2400" i="1" baseline="-25000" dirty="0"/>
              <a:t>0</a:t>
            </a:r>
            <a:r>
              <a:rPr lang="en-US" altLang="en-US" sz="2400" i="1" dirty="0"/>
              <a:t>, p</a:t>
            </a:r>
            <a:r>
              <a:rPr lang="en-US" altLang="en-US" sz="2400" i="1" baseline="-25000" dirty="0"/>
              <a:t>1</a:t>
            </a:r>
            <a:r>
              <a:rPr lang="en-US" altLang="en-US" sz="2400" i="1" dirty="0"/>
              <a:t>, … p</a:t>
            </a:r>
            <a:r>
              <a:rPr lang="en-US" altLang="en-US" sz="2400" i="1" baseline="-25000" dirty="0"/>
              <a:t>n-1</a:t>
            </a:r>
            <a:r>
              <a:rPr lang="en-US" altLang="en-US" sz="2400" dirty="0"/>
              <a:t>}</a:t>
            </a:r>
          </a:p>
          <a:p>
            <a:r>
              <a:rPr lang="en-US" altLang="en-US" sz="2400" dirty="0"/>
              <a:t>Several processes may be </a:t>
            </a:r>
            <a:r>
              <a:rPr lang="en-US" altLang="en-US" sz="2400" dirty="0">
                <a:solidFill>
                  <a:srgbClr val="FF0000"/>
                </a:solidFill>
              </a:rPr>
              <a:t>changing common variables, updating table, writing file</a:t>
            </a:r>
            <a:r>
              <a:rPr lang="en-US" altLang="en-US" sz="2400" dirty="0"/>
              <a:t>, etc.</a:t>
            </a:r>
          </a:p>
          <a:p>
            <a:pPr lvl="1"/>
            <a:r>
              <a:rPr lang="en-US" altLang="en-US" sz="2400" dirty="0">
                <a:solidFill>
                  <a:srgbClr val="3366FF"/>
                </a:solidFill>
              </a:rPr>
              <a:t>critical section </a:t>
            </a:r>
          </a:p>
          <a:p>
            <a:pPr lvl="2"/>
            <a:r>
              <a:rPr lang="en-US" altLang="en-US" sz="2400" dirty="0"/>
              <a:t>The segment of code in a process that modifies these shared variables, tables, files </a:t>
            </a:r>
          </a:p>
          <a:p>
            <a:r>
              <a:rPr lang="en-US" altLang="en-US" dirty="0"/>
              <a:t>When one process is in </a:t>
            </a:r>
            <a:r>
              <a:rPr lang="en-US" altLang="en-US" dirty="0">
                <a:solidFill>
                  <a:srgbClr val="3366FF"/>
                </a:solidFill>
              </a:rPr>
              <a:t>critical section</a:t>
            </a:r>
            <a:r>
              <a:rPr lang="en-US" altLang="en-US" dirty="0"/>
              <a:t>, other process should not </a:t>
            </a:r>
            <a:r>
              <a:rPr lang="en-US" altLang="zh-CN" dirty="0"/>
              <a:t>enter </a:t>
            </a:r>
            <a:r>
              <a:rPr lang="en-US" altLang="en-US" dirty="0"/>
              <a:t>their critical sections for these shared data .</a:t>
            </a:r>
            <a:endParaRPr lang="en-US" altLang="en-US" dirty="0">
              <a:solidFill>
                <a:srgbClr val="3366FF"/>
              </a:solidFill>
            </a:endParaRPr>
          </a:p>
          <a:p>
            <a:pPr>
              <a:buFont typeface="Monotype Sorts" pitchFamily="-84" charset="2"/>
              <a:buNone/>
            </a:pPr>
            <a:endParaRPr lang="en-US" altLang="en-US" sz="2400"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title"/>
          </p:nvPr>
        </p:nvSpPr>
        <p:spPr>
          <a:xfrm>
            <a:off x="457200" y="188913"/>
            <a:ext cx="8229600" cy="576262"/>
          </a:xfrm>
        </p:spPr>
        <p:txBody>
          <a:bodyPr/>
          <a:lstStyle/>
          <a:p>
            <a:r>
              <a:rPr lang="en-US" altLang="en-US"/>
              <a:t>Critical Section</a:t>
            </a:r>
          </a:p>
        </p:txBody>
      </p:sp>
      <p:sp>
        <p:nvSpPr>
          <p:cNvPr id="11267" name="Content Placeholder 2"/>
          <p:cNvSpPr>
            <a:spLocks noGrp="1"/>
          </p:cNvSpPr>
          <p:nvPr>
            <p:ph idx="1"/>
          </p:nvPr>
        </p:nvSpPr>
        <p:spPr>
          <a:xfrm>
            <a:off x="457200" y="968148"/>
            <a:ext cx="5565997" cy="389749"/>
          </a:xfrm>
        </p:spPr>
        <p:txBody>
          <a:bodyPr/>
          <a:lstStyle/>
          <a:p>
            <a:r>
              <a:rPr lang="en-US" altLang="en-US" sz="2400" dirty="0"/>
              <a:t>General structure of process </a:t>
            </a:r>
            <a:r>
              <a:rPr lang="en-US" altLang="en-US" sz="2400" b="1" i="1" dirty="0"/>
              <a:t>P</a:t>
            </a:r>
            <a:r>
              <a:rPr lang="en-US" altLang="en-US" sz="2400" b="1" i="1" baseline="-25000" dirty="0"/>
              <a:t>i  </a:t>
            </a:r>
            <a:endParaRPr lang="en-US" altLang="en-US" sz="2400" dirty="0"/>
          </a:p>
          <a:p>
            <a:endParaRPr lang="en-US" altLang="en-US" b="1" dirty="0">
              <a:solidFill>
                <a:srgbClr val="0000FF"/>
              </a:solidFill>
            </a:endParaRPr>
          </a:p>
        </p:txBody>
      </p:sp>
      <p:pic>
        <p:nvPicPr>
          <p:cNvPr id="11268"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53199" y="1329343"/>
            <a:ext cx="5823770" cy="42177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p:nvSpPr>
        <p:spPr>
          <a:xfrm>
            <a:off x="5242196" y="2161807"/>
            <a:ext cx="2879855" cy="400110"/>
          </a:xfrm>
          <a:prstGeom prst="rect">
            <a:avLst/>
          </a:prstGeom>
        </p:spPr>
        <p:txBody>
          <a:bodyPr wrap="square">
            <a:spAutoFit/>
          </a:bodyPr>
          <a:lstStyle/>
          <a:p>
            <a:r>
              <a:rPr lang="en-US" altLang="en-US" sz="2000" dirty="0">
                <a:solidFill>
                  <a:srgbClr val="0000FF"/>
                </a:solidFill>
                <a:latin typeface="Calibri Light" panose="020F0302020204030204" pitchFamily="34" charset="0"/>
                <a:cs typeface="Calibri Light" panose="020F0302020204030204" pitchFamily="34" charset="0"/>
              </a:rPr>
              <a:t>Ask for permission</a:t>
            </a:r>
            <a:endParaRPr lang="en-US" sz="2000" dirty="0">
              <a:solidFill>
                <a:srgbClr val="0000FF"/>
              </a:solidFill>
              <a:latin typeface="Calibri Light" panose="020F0302020204030204" pitchFamily="34" charset="0"/>
              <a:cs typeface="Calibri Light" panose="020F0302020204030204" pitchFamily="34" charset="0"/>
            </a:endParaRPr>
          </a:p>
        </p:txBody>
      </p:sp>
      <p:sp>
        <p:nvSpPr>
          <p:cNvPr id="6" name="Rectangle 5"/>
          <p:cNvSpPr/>
          <p:nvPr/>
        </p:nvSpPr>
        <p:spPr>
          <a:xfrm>
            <a:off x="4767744" y="3561203"/>
            <a:ext cx="3614256" cy="707886"/>
          </a:xfrm>
          <a:prstGeom prst="rect">
            <a:avLst/>
          </a:prstGeom>
        </p:spPr>
        <p:txBody>
          <a:bodyPr wrap="square">
            <a:spAutoFit/>
          </a:bodyPr>
          <a:lstStyle/>
          <a:p>
            <a:r>
              <a:rPr lang="en-US" altLang="en-US" sz="2000" dirty="0">
                <a:solidFill>
                  <a:srgbClr val="0000FF"/>
                </a:solidFill>
                <a:latin typeface="Calibri Light" panose="020F0302020204030204" pitchFamily="34" charset="0"/>
                <a:cs typeface="Calibri Light" panose="020F0302020204030204" pitchFamily="34" charset="0"/>
              </a:rPr>
              <a:t>Do </a:t>
            </a:r>
            <a:r>
              <a:rPr lang="en-US" altLang="en-US" sz="2000" dirty="0" err="1">
                <a:solidFill>
                  <a:srgbClr val="0000FF"/>
                </a:solidFill>
                <a:latin typeface="Calibri Light" panose="020F0302020204030204" pitchFamily="34" charset="0"/>
                <a:cs typeface="Calibri Light" panose="020F0302020204030204" pitchFamily="34" charset="0"/>
              </a:rPr>
              <a:t>sth</a:t>
            </a:r>
            <a:r>
              <a:rPr lang="en-US" altLang="en-US" sz="2000" dirty="0">
                <a:solidFill>
                  <a:srgbClr val="0000FF"/>
                </a:solidFill>
                <a:latin typeface="Calibri Light" panose="020F0302020204030204" pitchFamily="34" charset="0"/>
                <a:cs typeface="Calibri Light" panose="020F0302020204030204" pitchFamily="34" charset="0"/>
              </a:rPr>
              <a:t> in order to allow other processes to enter critical section</a:t>
            </a:r>
            <a:endParaRPr lang="en-US" sz="2000" dirty="0">
              <a:solidFill>
                <a:srgbClr val="0000FF"/>
              </a:solidFill>
              <a:latin typeface="Calibri Light" panose="020F0302020204030204" pitchFamily="34" charset="0"/>
              <a:cs typeface="Calibri Light" panose="020F0302020204030204" pitchFamily="34" charset="0"/>
            </a:endParaRPr>
          </a:p>
        </p:txBody>
      </p:sp>
      <p:sp>
        <p:nvSpPr>
          <p:cNvPr id="3" name="Rectangle 2"/>
          <p:cNvSpPr/>
          <p:nvPr/>
        </p:nvSpPr>
        <p:spPr bwMode="auto">
          <a:xfrm>
            <a:off x="2816815" y="2925613"/>
            <a:ext cx="2146249" cy="402566"/>
          </a:xfrm>
          <a:prstGeom prst="rect">
            <a:avLst/>
          </a:prstGeom>
          <a:solidFill>
            <a:srgbClr val="FF0000">
              <a:alpha val="39000"/>
            </a:srgb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Verdana" charset="0"/>
            </a:endParaRPr>
          </a:p>
        </p:txBody>
      </p:sp>
      <p:sp>
        <p:nvSpPr>
          <p:cNvPr id="8" name="Rectangle 7"/>
          <p:cNvSpPr/>
          <p:nvPr/>
        </p:nvSpPr>
        <p:spPr>
          <a:xfrm>
            <a:off x="5287566" y="2896688"/>
            <a:ext cx="2996891" cy="400110"/>
          </a:xfrm>
          <a:prstGeom prst="rect">
            <a:avLst/>
          </a:prstGeom>
        </p:spPr>
        <p:txBody>
          <a:bodyPr wrap="square">
            <a:spAutoFit/>
          </a:bodyPr>
          <a:lstStyle/>
          <a:p>
            <a:r>
              <a:rPr lang="en-US" altLang="en-US" sz="2000" dirty="0">
                <a:solidFill>
                  <a:srgbClr val="0000FF"/>
                </a:solidFill>
                <a:latin typeface="Calibri Light" panose="020F0302020204030204" pitchFamily="34" charset="0"/>
                <a:cs typeface="Calibri Light" panose="020F0302020204030204" pitchFamily="34" charset="0"/>
              </a:rPr>
              <a:t>Protect this section</a:t>
            </a:r>
            <a:endParaRPr lang="en-US" sz="2000" dirty="0">
              <a:solidFill>
                <a:srgbClr val="0000FF"/>
              </a:solidFill>
              <a:latin typeface="Calibri Light" panose="020F0302020204030204" pitchFamily="34" charset="0"/>
              <a:cs typeface="Calibri Light" panose="020F0302020204030204" pitchFamily="34" charset="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a:xfrm>
            <a:off x="457200" y="201613"/>
            <a:ext cx="8229600" cy="576262"/>
          </a:xfrm>
        </p:spPr>
        <p:txBody>
          <a:bodyPr/>
          <a:lstStyle/>
          <a:p>
            <a:r>
              <a:rPr lang="en-US" altLang="en-US"/>
              <a:t>Critical Section Problem</a:t>
            </a:r>
          </a:p>
        </p:txBody>
      </p:sp>
      <p:sp>
        <p:nvSpPr>
          <p:cNvPr id="10243" name="Content Placeholder 2"/>
          <p:cNvSpPr>
            <a:spLocks noGrp="1"/>
          </p:cNvSpPr>
          <p:nvPr>
            <p:ph idx="1"/>
          </p:nvPr>
        </p:nvSpPr>
        <p:spPr>
          <a:xfrm>
            <a:off x="390524" y="932478"/>
            <a:ext cx="8554066" cy="4486784"/>
          </a:xfrm>
        </p:spPr>
        <p:txBody>
          <a:bodyPr/>
          <a:lstStyle/>
          <a:p>
            <a:r>
              <a:rPr lang="en-US" altLang="en-US" dirty="0">
                <a:solidFill>
                  <a:srgbClr val="3366FF"/>
                </a:solidFill>
              </a:rPr>
              <a:t>Critical section problem </a:t>
            </a:r>
            <a:r>
              <a:rPr lang="en-US" altLang="en-US" dirty="0"/>
              <a:t>is to design </a:t>
            </a:r>
            <a:r>
              <a:rPr lang="en-US" altLang="zh-CN" dirty="0"/>
              <a:t>a</a:t>
            </a:r>
            <a:r>
              <a:rPr lang="en-US" altLang="en-US" dirty="0"/>
              <a:t> protocol </a:t>
            </a:r>
            <a:r>
              <a:rPr lang="zh-CN" altLang="en-US" dirty="0"/>
              <a:t>（协议） </a:t>
            </a:r>
            <a:r>
              <a:rPr lang="en-US" altLang="en-US" dirty="0"/>
              <a:t>that the processes can use to cooperate </a:t>
            </a:r>
          </a:p>
          <a:p>
            <a:pPr lvl="1"/>
            <a:r>
              <a:rPr lang="en-US" altLang="en-US" dirty="0"/>
              <a:t>Process with critical section should follow the following steps</a:t>
            </a:r>
          </a:p>
          <a:p>
            <a:pPr marL="1065213" lvl="2" indent="-342900">
              <a:buFont typeface="+mj-lt"/>
              <a:buAutoNum type="arabicPeriod"/>
            </a:pPr>
            <a:r>
              <a:rPr lang="en-US" altLang="en-US" dirty="0"/>
              <a:t>execute </a:t>
            </a:r>
            <a:r>
              <a:rPr lang="en-US" altLang="en-US" dirty="0">
                <a:solidFill>
                  <a:srgbClr val="3366FF"/>
                </a:solidFill>
              </a:rPr>
              <a:t>entry section</a:t>
            </a:r>
            <a:r>
              <a:rPr lang="en-US" altLang="en-US" dirty="0"/>
              <a:t> to ask for permission</a:t>
            </a:r>
          </a:p>
          <a:p>
            <a:pPr marL="1065213" lvl="2" indent="-342900">
              <a:buFont typeface="+mj-lt"/>
              <a:buAutoNum type="arabicPeriod"/>
            </a:pPr>
            <a:r>
              <a:rPr lang="en-US" altLang="en-US" dirty="0"/>
              <a:t>then execute </a:t>
            </a:r>
            <a:r>
              <a:rPr lang="en-US" altLang="en-US" dirty="0">
                <a:solidFill>
                  <a:srgbClr val="3366FF"/>
                </a:solidFill>
              </a:rPr>
              <a:t>critical section</a:t>
            </a:r>
            <a:r>
              <a:rPr lang="en-US" altLang="en-US" dirty="0"/>
              <a:t>, </a:t>
            </a:r>
          </a:p>
          <a:p>
            <a:pPr marL="1065213" lvl="2" indent="-342900">
              <a:buFont typeface="+mj-lt"/>
              <a:buAutoNum type="arabicPeriod"/>
            </a:pPr>
            <a:r>
              <a:rPr lang="en-US" altLang="zh-CN" dirty="0"/>
              <a:t>execute </a:t>
            </a:r>
            <a:r>
              <a:rPr lang="en-US" altLang="zh-CN" dirty="0">
                <a:solidFill>
                  <a:srgbClr val="3366FF"/>
                </a:solidFill>
              </a:rPr>
              <a:t>exit section </a:t>
            </a:r>
            <a:r>
              <a:rPr lang="en-US" altLang="zh-CN" dirty="0"/>
              <a:t>to allow other process to enter critical section</a:t>
            </a:r>
          </a:p>
          <a:p>
            <a:pPr marL="1065213" lvl="2" indent="-342900">
              <a:buFont typeface="+mj-lt"/>
              <a:buAutoNum type="arabicPeriod"/>
            </a:pPr>
            <a:r>
              <a:rPr lang="en-US" altLang="en-US" dirty="0"/>
              <a:t>then execute </a:t>
            </a:r>
            <a:r>
              <a:rPr lang="en-US" altLang="en-US" dirty="0">
                <a:solidFill>
                  <a:srgbClr val="3366FF"/>
                </a:solidFill>
              </a:rPr>
              <a:t>remainder section</a:t>
            </a:r>
          </a:p>
          <a:p>
            <a:pPr>
              <a:buFont typeface="Monotype Sorts" pitchFamily="-84" charset="2"/>
              <a:buNone/>
            </a:pPr>
            <a:endParaRPr lang="en-US" altLang="en-US" dirty="0"/>
          </a:p>
        </p:txBody>
      </p:sp>
    </p:spTree>
    <p:extLst>
      <p:ext uri="{BB962C8B-B14F-4D97-AF65-F5344CB8AC3E}">
        <p14:creationId xmlns:p14="http://schemas.microsoft.com/office/powerpoint/2010/main" val="30710049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a:xfrm>
            <a:off x="1177925" y="195263"/>
            <a:ext cx="7724775" cy="576262"/>
          </a:xfrm>
        </p:spPr>
        <p:txBody>
          <a:bodyPr/>
          <a:lstStyle/>
          <a:p>
            <a:pPr eaLnBrk="1" hangingPunct="1"/>
            <a:r>
              <a:rPr lang="en-US" altLang="en-US"/>
              <a:t>Solution to Critical-Section Problem</a:t>
            </a:r>
          </a:p>
        </p:txBody>
      </p:sp>
      <p:sp>
        <p:nvSpPr>
          <p:cNvPr id="13315" name="Rectangle 3"/>
          <p:cNvSpPr>
            <a:spLocks noGrp="1" noChangeArrowheads="1"/>
          </p:cNvSpPr>
          <p:nvPr>
            <p:ph idx="1"/>
          </p:nvPr>
        </p:nvSpPr>
        <p:spPr>
          <a:xfrm>
            <a:off x="422992" y="942170"/>
            <a:ext cx="8721008" cy="4887130"/>
          </a:xfrm>
        </p:spPr>
        <p:txBody>
          <a:bodyPr/>
          <a:lstStyle/>
          <a:p>
            <a:pPr>
              <a:spcBef>
                <a:spcPts val="300"/>
              </a:spcBef>
            </a:pPr>
            <a:r>
              <a:rPr lang="en-US" dirty="0"/>
              <a:t>A solution to the critical-section problem must satisfy </a:t>
            </a:r>
            <a:r>
              <a:rPr lang="en-US" dirty="0">
                <a:solidFill>
                  <a:srgbClr val="FF0000"/>
                </a:solidFill>
              </a:rPr>
              <a:t>three requirements</a:t>
            </a:r>
            <a:r>
              <a:rPr lang="en-US" dirty="0"/>
              <a:t>:</a:t>
            </a:r>
            <a:endParaRPr lang="en-US" altLang="en-US" dirty="0">
              <a:solidFill>
                <a:srgbClr val="000000"/>
              </a:solidFill>
            </a:endParaRPr>
          </a:p>
          <a:p>
            <a:pPr marL="914400" lvl="1" indent="-457200">
              <a:spcBef>
                <a:spcPts val="300"/>
              </a:spcBef>
              <a:buFont typeface="Monotype Sorts" pitchFamily="-84" charset="2"/>
              <a:buAutoNum type="arabicPeriod"/>
            </a:pPr>
            <a:r>
              <a:rPr lang="en-US" altLang="en-US" u="sng" dirty="0">
                <a:solidFill>
                  <a:srgbClr val="3366FF"/>
                </a:solidFill>
              </a:rPr>
              <a:t>Mutual Exclusion </a:t>
            </a:r>
            <a:endParaRPr lang="en-US" altLang="en-US" dirty="0"/>
          </a:p>
          <a:p>
            <a:pPr marL="1143000" lvl="2" indent="-342900">
              <a:spcBef>
                <a:spcPts val="300"/>
              </a:spcBef>
            </a:pPr>
            <a:r>
              <a:rPr lang="en-US" altLang="en-US" dirty="0"/>
              <a:t>If process </a:t>
            </a:r>
            <a:r>
              <a:rPr lang="en-US" altLang="en-US" b="1" i="1" dirty="0"/>
              <a:t>P</a:t>
            </a:r>
            <a:r>
              <a:rPr lang="en-US" altLang="en-US" b="1" i="1" baseline="-25000" dirty="0"/>
              <a:t>i</a:t>
            </a:r>
            <a:r>
              <a:rPr lang="en-US" altLang="en-US" b="1" dirty="0"/>
              <a:t> </a:t>
            </a:r>
            <a:r>
              <a:rPr lang="en-US" altLang="en-US" dirty="0"/>
              <a:t>is executing in its </a:t>
            </a:r>
            <a:r>
              <a:rPr lang="en-US" altLang="en-US" dirty="0">
                <a:solidFill>
                  <a:srgbClr val="FF0000"/>
                </a:solidFill>
              </a:rPr>
              <a:t>critical section</a:t>
            </a:r>
            <a:r>
              <a:rPr lang="en-US" altLang="en-US" dirty="0"/>
              <a:t>, then no other processes can be executing in their critical sections</a:t>
            </a:r>
          </a:p>
          <a:p>
            <a:pPr marL="914400" lvl="1" indent="-457200">
              <a:spcBef>
                <a:spcPts val="300"/>
              </a:spcBef>
              <a:buFont typeface="Monotype Sorts" pitchFamily="-84" charset="2"/>
              <a:buAutoNum type="arabicPeriod" startAt="2"/>
            </a:pPr>
            <a:r>
              <a:rPr lang="en-US" altLang="en-US" u="sng" dirty="0">
                <a:solidFill>
                  <a:srgbClr val="3366FF"/>
                </a:solidFill>
              </a:rPr>
              <a:t>Progress</a:t>
            </a:r>
            <a:r>
              <a:rPr lang="en-US" altLang="en-US" dirty="0"/>
              <a:t>  </a:t>
            </a:r>
          </a:p>
          <a:p>
            <a:pPr marL="1143000" lvl="2" indent="-342900">
              <a:spcBef>
                <a:spcPts val="300"/>
              </a:spcBef>
            </a:pPr>
            <a:r>
              <a:rPr lang="en-US" altLang="en-US" dirty="0">
                <a:solidFill>
                  <a:srgbClr val="FF0000"/>
                </a:solidFill>
              </a:rPr>
              <a:t>If no process is executing in its critical section </a:t>
            </a:r>
            <a:r>
              <a:rPr lang="en-US" altLang="en-US" dirty="0"/>
              <a:t>and if other processes want to enter critical section, </a:t>
            </a:r>
            <a:r>
              <a:rPr lang="en-US" altLang="zh-CN" dirty="0"/>
              <a:t>one of them must be selected. They</a:t>
            </a:r>
            <a:r>
              <a:rPr lang="en-US" altLang="en-US" dirty="0"/>
              <a:t> </a:t>
            </a:r>
            <a:r>
              <a:rPr lang="en-US" altLang="en-US" dirty="0">
                <a:solidFill>
                  <a:srgbClr val="FF0000"/>
                </a:solidFill>
              </a:rPr>
              <a:t>cannot be postponed indefinitely</a:t>
            </a:r>
          </a:p>
          <a:p>
            <a:pPr marL="914400" lvl="1" indent="-457200">
              <a:spcBef>
                <a:spcPts val="300"/>
              </a:spcBef>
              <a:buFont typeface="Monotype Sorts" pitchFamily="-84" charset="2"/>
              <a:buAutoNum type="arabicPeriod" startAt="3"/>
            </a:pPr>
            <a:r>
              <a:rPr lang="en-US" altLang="en-US" u="sng" dirty="0">
                <a:solidFill>
                  <a:srgbClr val="3366FF"/>
                </a:solidFill>
              </a:rPr>
              <a:t>Bounded Waiting </a:t>
            </a:r>
            <a:endParaRPr lang="en-US" altLang="en-US" dirty="0"/>
          </a:p>
          <a:p>
            <a:pPr marL="1143000" lvl="2" indent="-342900">
              <a:spcBef>
                <a:spcPts val="300"/>
              </a:spcBef>
            </a:pPr>
            <a:r>
              <a:rPr lang="en-US" altLang="en-US" dirty="0"/>
              <a:t>If a process has made a request to enter its critical section, then, before that request is granted, </a:t>
            </a:r>
            <a:r>
              <a:rPr lang="en-US" altLang="en-US" dirty="0">
                <a:solidFill>
                  <a:srgbClr val="993300"/>
                </a:solidFill>
              </a:rPr>
              <a:t> </a:t>
            </a:r>
            <a:r>
              <a:rPr lang="en-US" altLang="en-US" dirty="0"/>
              <a:t>there is a bound to the times that others can enter critical section</a:t>
            </a:r>
          </a:p>
          <a:p>
            <a:pPr marL="361950" lvl="1" indent="-361950">
              <a:tabLst>
                <a:tab pos="3048000" algn="l"/>
              </a:tabLst>
            </a:pPr>
            <a:endParaRPr lang="en-US" altLang="en-US" dirty="0"/>
          </a:p>
          <a:p>
            <a:pPr marL="1485900" lvl="3" indent="-342900">
              <a:spcBef>
                <a:spcPts val="300"/>
              </a:spcBef>
            </a:pPr>
            <a:endParaRPr lang="en-US" altLang="en-US" dirty="0"/>
          </a:p>
          <a:p>
            <a:pPr marL="1257300" lvl="2" indent="-457200">
              <a:spcBef>
                <a:spcPts val="300"/>
              </a:spcBef>
              <a:buFont typeface="Monotype Sorts" pitchFamily="-84" charset="2"/>
              <a:buAutoNum type="arabicPeriod" startAt="3"/>
            </a:pPr>
            <a:endParaRPr lang="en-US" altLang="en-US"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a:xfrm>
            <a:off x="1177925" y="195263"/>
            <a:ext cx="7724775" cy="576262"/>
          </a:xfrm>
        </p:spPr>
        <p:txBody>
          <a:bodyPr/>
          <a:lstStyle/>
          <a:p>
            <a:pPr eaLnBrk="1" hangingPunct="1"/>
            <a:r>
              <a:rPr lang="en-US" altLang="en-US"/>
              <a:t>Solution to Critical-Section Problem</a:t>
            </a:r>
          </a:p>
        </p:txBody>
      </p:sp>
      <p:sp>
        <p:nvSpPr>
          <p:cNvPr id="13315" name="Rectangle 3"/>
          <p:cNvSpPr>
            <a:spLocks noGrp="1" noChangeArrowheads="1"/>
          </p:cNvSpPr>
          <p:nvPr>
            <p:ph idx="1"/>
          </p:nvPr>
        </p:nvSpPr>
        <p:spPr>
          <a:xfrm>
            <a:off x="422992" y="942170"/>
            <a:ext cx="8721008" cy="4887130"/>
          </a:xfrm>
        </p:spPr>
        <p:txBody>
          <a:bodyPr/>
          <a:lstStyle/>
          <a:p>
            <a:pPr marL="361950" lvl="1" indent="-361950">
              <a:tabLst>
                <a:tab pos="3048000" algn="l"/>
              </a:tabLst>
            </a:pPr>
            <a:r>
              <a:rPr lang="en-US" altLang="en-US" dirty="0"/>
              <a:t>Assum</a:t>
            </a:r>
            <a:r>
              <a:rPr lang="en-US" altLang="zh-CN" dirty="0"/>
              <a:t>ptions in the solution</a:t>
            </a:r>
            <a:endParaRPr lang="en-US" altLang="en-US" dirty="0"/>
          </a:p>
          <a:p>
            <a:pPr marL="635000" lvl="2" indent="-361950">
              <a:tabLst>
                <a:tab pos="3048000" algn="l"/>
              </a:tabLst>
            </a:pPr>
            <a:r>
              <a:rPr lang="en-US" altLang="en-US" dirty="0"/>
              <a:t>each process executes at a nonzero speed</a:t>
            </a:r>
          </a:p>
          <a:p>
            <a:pPr marL="635000" lvl="2" indent="-361950">
              <a:tabLst>
                <a:tab pos="3048000" algn="l"/>
              </a:tabLst>
            </a:pPr>
            <a:r>
              <a:rPr lang="en-US" altLang="en-US" dirty="0"/>
              <a:t>no concerning </a:t>
            </a:r>
            <a:r>
              <a:rPr lang="en-US" altLang="en-US" b="1" dirty="0">
                <a:solidFill>
                  <a:srgbClr val="006699"/>
                </a:solidFill>
              </a:rPr>
              <a:t>relative speed </a:t>
            </a:r>
            <a:r>
              <a:rPr lang="en-US" altLang="en-US" dirty="0"/>
              <a:t>of the</a:t>
            </a:r>
            <a:r>
              <a:rPr lang="en-US" altLang="en-US" b="1" dirty="0"/>
              <a:t> </a:t>
            </a:r>
            <a:r>
              <a:rPr lang="en-US" altLang="en-US" b="1" i="1" dirty="0">
                <a:solidFill>
                  <a:srgbClr val="000000"/>
                </a:solidFill>
              </a:rPr>
              <a:t>n</a:t>
            </a:r>
            <a:r>
              <a:rPr lang="en-US" altLang="en-US" b="1" dirty="0">
                <a:solidFill>
                  <a:srgbClr val="000000"/>
                </a:solidFill>
              </a:rPr>
              <a:t> </a:t>
            </a:r>
            <a:r>
              <a:rPr lang="en-US" altLang="en-US" dirty="0"/>
              <a:t>processes</a:t>
            </a:r>
          </a:p>
          <a:p>
            <a:pPr marL="635000" lvl="2" indent="-361950">
              <a:tabLst>
                <a:tab pos="3048000" algn="l"/>
              </a:tabLst>
            </a:pPr>
            <a:r>
              <a:rPr lang="en-US" altLang="en-US" dirty="0"/>
              <a:t>the </a:t>
            </a:r>
            <a:r>
              <a:rPr lang="en-US" altLang="en-US" b="1" dirty="0"/>
              <a:t>load</a:t>
            </a:r>
            <a:r>
              <a:rPr lang="en-US" altLang="en-US" dirty="0"/>
              <a:t> and </a:t>
            </a:r>
            <a:r>
              <a:rPr lang="en-US" altLang="en-US" b="1" dirty="0"/>
              <a:t>store</a:t>
            </a:r>
            <a:r>
              <a:rPr lang="en-US" altLang="en-US" dirty="0"/>
              <a:t> machine-language instructions are </a:t>
            </a:r>
            <a:r>
              <a:rPr lang="en-US" altLang="en-US" b="1" dirty="0">
                <a:solidFill>
                  <a:srgbClr val="FF0000"/>
                </a:solidFill>
              </a:rPr>
              <a:t>atomic</a:t>
            </a:r>
            <a:r>
              <a:rPr lang="en-US" altLang="en-US" dirty="0"/>
              <a:t> (that is, cannot be interrupted)</a:t>
            </a:r>
          </a:p>
          <a:p>
            <a:pPr marL="361950" lvl="1" indent="-361950">
              <a:tabLst>
                <a:tab pos="3048000" algn="l"/>
              </a:tabLst>
            </a:pPr>
            <a:endParaRPr lang="en-US" altLang="en-US" dirty="0"/>
          </a:p>
          <a:p>
            <a:pPr marL="361950" lvl="1" indent="-361950">
              <a:tabLst>
                <a:tab pos="3048000" algn="l"/>
              </a:tabLst>
            </a:pPr>
            <a:endParaRPr lang="en-US" altLang="en-US" dirty="0"/>
          </a:p>
          <a:p>
            <a:pPr marL="1485900" lvl="3" indent="-342900">
              <a:spcBef>
                <a:spcPts val="300"/>
              </a:spcBef>
            </a:pPr>
            <a:endParaRPr lang="en-US" altLang="en-US" sz="2000" dirty="0"/>
          </a:p>
          <a:p>
            <a:pPr marL="1257300" lvl="2" indent="-457200">
              <a:spcBef>
                <a:spcPts val="300"/>
              </a:spcBef>
              <a:buFont typeface="Monotype Sorts" pitchFamily="-84" charset="2"/>
              <a:buAutoNum type="arabicPeriod" startAt="3"/>
            </a:pPr>
            <a:endParaRPr lang="en-US" altLang="en-US" sz="2000" dirty="0"/>
          </a:p>
        </p:txBody>
      </p:sp>
    </p:spTree>
    <p:extLst>
      <p:ext uri="{BB962C8B-B14F-4D97-AF65-F5344CB8AC3E}">
        <p14:creationId xmlns:p14="http://schemas.microsoft.com/office/powerpoint/2010/main" val="28731894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a:xfrm>
            <a:off x="1177925" y="195263"/>
            <a:ext cx="7724775" cy="576262"/>
          </a:xfrm>
        </p:spPr>
        <p:txBody>
          <a:bodyPr/>
          <a:lstStyle/>
          <a:p>
            <a:pPr eaLnBrk="1" hangingPunct="1"/>
            <a:r>
              <a:rPr lang="en-US" altLang="en-US" sz="2400" dirty="0"/>
              <a:t>Example: Solution to Critical-Section Problem</a:t>
            </a:r>
          </a:p>
        </p:txBody>
      </p:sp>
      <p:sp>
        <p:nvSpPr>
          <p:cNvPr id="23555" name="Rectangle 3"/>
          <p:cNvSpPr>
            <a:spLocks noGrp="1" noChangeArrowheads="1"/>
          </p:cNvSpPr>
          <p:nvPr>
            <p:ph idx="1"/>
          </p:nvPr>
        </p:nvSpPr>
        <p:spPr>
          <a:xfrm>
            <a:off x="358048" y="893172"/>
            <a:ext cx="8544651" cy="5096108"/>
          </a:xfrm>
        </p:spPr>
        <p:txBody>
          <a:bodyPr/>
          <a:lstStyle/>
          <a:p>
            <a:pPr algn="just">
              <a:buFont typeface="Monotype Sorts" pitchFamily="-84" charset="2"/>
              <a:buNone/>
            </a:pPr>
            <a:r>
              <a:rPr lang="en-US" altLang="en-US" sz="2000" dirty="0">
                <a:solidFill>
                  <a:srgbClr val="000000"/>
                </a:solidFill>
              </a:rPr>
              <a:t>Example: two students want to eat from the same plate of food using one spoon.</a:t>
            </a:r>
          </a:p>
          <a:p>
            <a:pPr algn="just">
              <a:buFont typeface="Monotype Sorts" pitchFamily="-84" charset="2"/>
              <a:buNone/>
            </a:pPr>
            <a:r>
              <a:rPr lang="en-US" altLang="en-US" sz="2000" dirty="0">
                <a:solidFill>
                  <a:srgbClr val="000000"/>
                </a:solidFill>
              </a:rPr>
              <a:t>1.   </a:t>
            </a:r>
            <a:r>
              <a:rPr lang="en-US" altLang="en-US" sz="2000" b="1" dirty="0">
                <a:solidFill>
                  <a:srgbClr val="006699"/>
                </a:solidFill>
                <a:latin typeface="+mj-lt"/>
              </a:rPr>
              <a:t>Mutual Exclusion</a:t>
            </a:r>
            <a:r>
              <a:rPr lang="en-US" altLang="en-US" sz="2000" b="1" dirty="0">
                <a:solidFill>
                  <a:srgbClr val="3366FF"/>
                </a:solidFill>
              </a:rPr>
              <a:t> </a:t>
            </a:r>
            <a:r>
              <a:rPr lang="en-US" altLang="en-US" sz="2000" dirty="0"/>
              <a:t>- If one student is eating using the spoon, then the other student must wait for the spoon to become available: the two students cannot both use the spoon at the same time! Otherwise the two students will end up fighting and breaking the plate of food (race condition).</a:t>
            </a:r>
          </a:p>
          <a:p>
            <a:pPr algn="just">
              <a:buFont typeface="Monotype Sorts" pitchFamily="-84" charset="2"/>
              <a:buNone/>
            </a:pPr>
            <a:r>
              <a:rPr lang="en-US" altLang="en-US" sz="2000" dirty="0">
                <a:solidFill>
                  <a:srgbClr val="000000"/>
                </a:solidFill>
              </a:rPr>
              <a:t>2.   </a:t>
            </a:r>
            <a:r>
              <a:rPr lang="en-US" altLang="en-US" sz="2000" b="1" dirty="0">
                <a:solidFill>
                  <a:srgbClr val="006699"/>
                </a:solidFill>
                <a:latin typeface="+mj-lt"/>
              </a:rPr>
              <a:t>Progress</a:t>
            </a:r>
            <a:r>
              <a:rPr lang="en-US" altLang="en-US" sz="2000" b="1" dirty="0"/>
              <a:t> </a:t>
            </a:r>
            <a:r>
              <a:rPr lang="en-US" altLang="en-US" sz="2000" dirty="0"/>
              <a:t>- If one student is not hungry and the other student wants to get the spoon to eat, then the other student must be able to take the spoon and eat: the student who is not hungry is not allowed to prevent the other student from taking the spoon and eating. Otherwise the other student will wait for ever and die from hunger.</a:t>
            </a:r>
          </a:p>
          <a:p>
            <a:pPr algn="just">
              <a:buFont typeface="Monotype Sorts" pitchFamily="-84" charset="2"/>
              <a:buNone/>
            </a:pPr>
            <a:r>
              <a:rPr lang="en-US" altLang="en-US" sz="2000" dirty="0"/>
              <a:t>3.  </a:t>
            </a:r>
            <a:r>
              <a:rPr lang="en-US" altLang="en-US" sz="2000" b="1" dirty="0">
                <a:solidFill>
                  <a:srgbClr val="006699"/>
                </a:solidFill>
                <a:latin typeface="+mj-lt"/>
              </a:rPr>
              <a:t>Bounded Waiting</a:t>
            </a:r>
            <a:r>
              <a:rPr lang="en-US" altLang="en-US" sz="2000" b="1" dirty="0">
                <a:solidFill>
                  <a:srgbClr val="3366FF"/>
                </a:solidFill>
              </a:rPr>
              <a:t> </a:t>
            </a:r>
            <a:r>
              <a:rPr lang="en-US" altLang="en-US" sz="2000" dirty="0"/>
              <a:t>-  If one student is eating and the other student is waiting for the spoon, the first student is not allowed to put down the spoon on the table and immediately take it again to eat again: the student who puts down the spoon must allow the other student to take the spoon so that the other student can eat too. In other words, the two students must be nice with each other and not be selfish. Otherwise the other student will wait for ever and die from hunger.</a:t>
            </a:r>
          </a:p>
        </p:txBody>
      </p:sp>
    </p:spTree>
    <p:extLst>
      <p:ext uri="{BB962C8B-B14F-4D97-AF65-F5344CB8AC3E}">
        <p14:creationId xmlns:p14="http://schemas.microsoft.com/office/powerpoint/2010/main" val="16984125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Critical Section: Solution 1</a:t>
            </a:r>
            <a:endParaRPr lang="zh-CN" altLang="en-US" dirty="0"/>
          </a:p>
        </p:txBody>
      </p:sp>
      <p:graphicFrame>
        <p:nvGraphicFramePr>
          <p:cNvPr id="4" name="Table 3"/>
          <p:cNvGraphicFramePr>
            <a:graphicFrameLocks noGrp="1"/>
          </p:cNvGraphicFramePr>
          <p:nvPr>
            <p:extLst>
              <p:ext uri="{D42A27DB-BD31-4B8C-83A1-F6EECF244321}">
                <p14:modId xmlns:p14="http://schemas.microsoft.com/office/powerpoint/2010/main" val="2115397047"/>
              </p:ext>
            </p:extLst>
          </p:nvPr>
        </p:nvGraphicFramePr>
        <p:xfrm>
          <a:off x="457200" y="1535843"/>
          <a:ext cx="8609682" cy="3373366"/>
        </p:xfrm>
        <a:graphic>
          <a:graphicData uri="http://schemas.openxmlformats.org/drawingml/2006/table">
            <a:tbl>
              <a:tblPr firstRow="1" firstCol="1" bandRow="1">
                <a:tableStyleId>{5C22544A-7EE6-4342-B048-85BDC9FD1C3A}</a:tableStyleId>
              </a:tblPr>
              <a:tblGrid>
                <a:gridCol w="4118805">
                  <a:extLst>
                    <a:ext uri="{9D8B030D-6E8A-4147-A177-3AD203B41FA5}">
                      <a16:colId xmlns:a16="http://schemas.microsoft.com/office/drawing/2014/main" val="1579717902"/>
                    </a:ext>
                  </a:extLst>
                </a:gridCol>
                <a:gridCol w="4490877">
                  <a:extLst>
                    <a:ext uri="{9D8B030D-6E8A-4147-A177-3AD203B41FA5}">
                      <a16:colId xmlns:a16="http://schemas.microsoft.com/office/drawing/2014/main" val="1430627874"/>
                    </a:ext>
                  </a:extLst>
                </a:gridCol>
              </a:tblGrid>
              <a:tr h="514186">
                <a:tc>
                  <a:txBody>
                    <a:bodyPr/>
                    <a:lstStyle/>
                    <a:p>
                      <a:pPr algn="ctr">
                        <a:spcAft>
                          <a:spcPts val="0"/>
                        </a:spcAft>
                      </a:pPr>
                      <a:r>
                        <a:rPr lang="en-US" altLang="zh-CN" sz="2000" b="0" i="1" kern="100" dirty="0">
                          <a:solidFill>
                            <a:schemeClr val="tx1"/>
                          </a:solidFill>
                          <a:effectLst/>
                          <a:latin typeface="Calibri Light" panose="020F0302020204030204" pitchFamily="34" charset="0"/>
                          <a:ea typeface="宋体" panose="02010600030101010101" pitchFamily="2" charset="-122"/>
                          <a:cs typeface="Calibri Light" panose="020F0302020204030204" pitchFamily="34" charset="0"/>
                        </a:rPr>
                        <a:t>P</a:t>
                      </a:r>
                      <a:r>
                        <a:rPr lang="en-US" altLang="zh-CN" sz="1400" b="0" i="1" kern="100" dirty="0">
                          <a:solidFill>
                            <a:schemeClr val="tx1"/>
                          </a:solidFill>
                          <a:effectLst/>
                          <a:latin typeface="Calibri Light" panose="020F0302020204030204" pitchFamily="34" charset="0"/>
                          <a:ea typeface="宋体" panose="02010600030101010101" pitchFamily="2" charset="-122"/>
                          <a:cs typeface="Calibri Light" panose="020F0302020204030204" pitchFamily="34" charset="0"/>
                        </a:rPr>
                        <a:t>i</a:t>
                      </a:r>
                      <a:endParaRPr lang="zh-CN" sz="2000" b="0" i="1" kern="100" dirty="0">
                        <a:solidFill>
                          <a:schemeClr val="tx1"/>
                        </a:solidFill>
                        <a:effectLst/>
                        <a:latin typeface="Calibri Light" panose="020F0302020204030204" pitchFamily="34" charset="0"/>
                        <a:ea typeface="宋体" panose="02010600030101010101" pitchFamily="2" charset="-122"/>
                        <a:cs typeface="Calibri Light" panose="020F03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Aft>
                          <a:spcPts val="0"/>
                        </a:spcAft>
                      </a:pPr>
                      <a:r>
                        <a:rPr lang="en-US" altLang="zh-CN" sz="2000" b="0" i="1" kern="100" dirty="0" err="1">
                          <a:solidFill>
                            <a:schemeClr val="tx1"/>
                          </a:solidFill>
                          <a:effectLst/>
                          <a:latin typeface="Calibri Light" panose="020F0302020204030204" pitchFamily="34" charset="0"/>
                          <a:ea typeface="宋体" panose="02010600030101010101" pitchFamily="2" charset="-122"/>
                          <a:cs typeface="Calibri Light" panose="020F0302020204030204" pitchFamily="34" charset="0"/>
                        </a:rPr>
                        <a:t>P</a:t>
                      </a:r>
                      <a:r>
                        <a:rPr lang="en-US" altLang="zh-CN" sz="1600" b="0" i="1" kern="100" dirty="0" err="1">
                          <a:solidFill>
                            <a:schemeClr val="tx1"/>
                          </a:solidFill>
                          <a:effectLst/>
                          <a:latin typeface="Calibri Light" panose="020F0302020204030204" pitchFamily="34" charset="0"/>
                          <a:ea typeface="宋体" panose="02010600030101010101" pitchFamily="2" charset="-122"/>
                          <a:cs typeface="Calibri Light" panose="020F0302020204030204" pitchFamily="34" charset="0"/>
                        </a:rPr>
                        <a:t>j</a:t>
                      </a:r>
                      <a:endParaRPr lang="zh-CN" sz="2000" b="0" i="1" kern="100" dirty="0">
                        <a:solidFill>
                          <a:schemeClr val="tx1"/>
                        </a:solidFill>
                        <a:effectLst/>
                        <a:latin typeface="Calibri Light" panose="020F0302020204030204" pitchFamily="34" charset="0"/>
                        <a:ea typeface="宋体" panose="02010600030101010101" pitchFamily="2" charset="-122"/>
                        <a:cs typeface="Calibri Light" panose="020F03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01041732"/>
                  </a:ext>
                </a:extLst>
              </a:tr>
              <a:tr h="2859180">
                <a:tc>
                  <a:txBody>
                    <a:bodyPr/>
                    <a:lstStyle/>
                    <a:p>
                      <a:pPr algn="just">
                        <a:spcAft>
                          <a:spcPts val="0"/>
                        </a:spcAft>
                      </a:pPr>
                      <a:br>
                        <a:rPr lang="en-US" sz="2000" b="0" kern="100" dirty="0">
                          <a:solidFill>
                            <a:schemeClr val="tx1"/>
                          </a:solidFill>
                          <a:effectLst/>
                          <a:latin typeface="Calibri Light" panose="020F0302020204030204" pitchFamily="34" charset="0"/>
                          <a:cs typeface="Calibri Light" panose="020F0302020204030204" pitchFamily="34" charset="0"/>
                        </a:rPr>
                      </a:br>
                      <a:r>
                        <a:rPr lang="en-US" sz="2000" b="0" kern="100" dirty="0">
                          <a:solidFill>
                            <a:schemeClr val="tx1"/>
                          </a:solidFill>
                          <a:effectLst/>
                          <a:latin typeface="Calibri Light" panose="020F0302020204030204" pitchFamily="34" charset="0"/>
                          <a:cs typeface="Calibri Light" panose="020F0302020204030204" pitchFamily="34" charset="0"/>
                        </a:rPr>
                        <a:t>do {</a:t>
                      </a:r>
                      <a:endParaRPr lang="zh-CN" sz="2000" b="0" kern="100" dirty="0">
                        <a:solidFill>
                          <a:schemeClr val="tx1"/>
                        </a:solidFill>
                        <a:effectLst/>
                        <a:latin typeface="Calibri Light" panose="020F0302020204030204" pitchFamily="34" charset="0"/>
                        <a:cs typeface="Calibri Light" panose="020F0302020204030204" pitchFamily="34" charset="0"/>
                      </a:endParaRPr>
                    </a:p>
                    <a:p>
                      <a:pPr algn="just">
                        <a:spcAft>
                          <a:spcPts val="0"/>
                        </a:spcAft>
                        <a:tabLst>
                          <a:tab pos="354013" algn="l"/>
                        </a:tabLst>
                      </a:pPr>
                      <a:r>
                        <a:rPr lang="en-US" sz="2000" b="0" kern="100" dirty="0">
                          <a:solidFill>
                            <a:schemeClr val="tx1"/>
                          </a:solidFill>
                          <a:effectLst/>
                          <a:latin typeface="Calibri Light" panose="020F0302020204030204" pitchFamily="34" charset="0"/>
                          <a:cs typeface="Calibri Light" panose="020F0302020204030204" pitchFamily="34" charset="0"/>
                        </a:rPr>
                        <a:t>		while (turn == j)</a:t>
                      </a:r>
                      <a:r>
                        <a:rPr lang="en-US" sz="2000" b="1" kern="100" dirty="0">
                          <a:solidFill>
                            <a:srgbClr val="FF0000"/>
                          </a:solidFill>
                          <a:effectLst/>
                          <a:latin typeface="Calibri Light" panose="020F0302020204030204" pitchFamily="34" charset="0"/>
                          <a:cs typeface="Calibri Light" panose="020F0302020204030204" pitchFamily="34" charset="0"/>
                        </a:rPr>
                        <a:t>;</a:t>
                      </a:r>
                      <a:r>
                        <a:rPr lang="en-US" sz="2000" b="0" kern="100" dirty="0">
                          <a:solidFill>
                            <a:schemeClr val="tx1"/>
                          </a:solidFill>
                          <a:effectLst/>
                          <a:latin typeface="Calibri Light" panose="020F0302020204030204" pitchFamily="34" charset="0"/>
                          <a:cs typeface="Calibri Light" panose="020F0302020204030204" pitchFamily="34" charset="0"/>
                        </a:rPr>
                        <a:t>  </a:t>
                      </a:r>
                      <a:r>
                        <a:rPr lang="en-US" sz="2000" b="0" kern="100" dirty="0">
                          <a:solidFill>
                            <a:schemeClr val="accent1">
                              <a:lumMod val="75000"/>
                            </a:schemeClr>
                          </a:solidFill>
                          <a:effectLst/>
                          <a:latin typeface="Calibri Light" panose="020F0302020204030204" pitchFamily="34" charset="0"/>
                          <a:cs typeface="Calibri Light" panose="020F0302020204030204" pitchFamily="34" charset="0"/>
                        </a:rPr>
                        <a:t>//entry section</a:t>
                      </a:r>
                      <a:endParaRPr lang="zh-CN" sz="2000" b="0" kern="100" dirty="0">
                        <a:solidFill>
                          <a:schemeClr val="accent1">
                            <a:lumMod val="75000"/>
                          </a:schemeClr>
                        </a:solidFill>
                        <a:effectLst/>
                        <a:latin typeface="Calibri Light" panose="020F0302020204030204" pitchFamily="34" charset="0"/>
                        <a:cs typeface="Calibri Light" panose="020F0302020204030204" pitchFamily="34" charset="0"/>
                      </a:endParaRPr>
                    </a:p>
                    <a:p>
                      <a:pPr algn="just">
                        <a:spcAft>
                          <a:spcPts val="0"/>
                        </a:spcAft>
                        <a:tabLst>
                          <a:tab pos="354013" algn="l"/>
                        </a:tabLst>
                      </a:pPr>
                      <a:r>
                        <a:rPr lang="en-US" sz="2000" b="0" kern="100" dirty="0">
                          <a:solidFill>
                            <a:schemeClr val="tx1"/>
                          </a:solidFill>
                          <a:effectLst/>
                          <a:latin typeface="Calibri Light" panose="020F0302020204030204" pitchFamily="34" charset="0"/>
                          <a:cs typeface="Calibri Light" panose="020F0302020204030204" pitchFamily="34" charset="0"/>
                        </a:rPr>
                        <a:t>			critical section  </a:t>
                      </a:r>
                      <a:r>
                        <a:rPr lang="en-US" sz="2000" b="0" kern="100" dirty="0">
                          <a:solidFill>
                            <a:schemeClr val="accent1">
                              <a:lumMod val="75000"/>
                            </a:schemeClr>
                          </a:solidFill>
                          <a:effectLst/>
                          <a:latin typeface="Calibri Light" panose="020F0302020204030204" pitchFamily="34" charset="0"/>
                          <a:cs typeface="Calibri Light" panose="020F0302020204030204" pitchFamily="34" charset="0"/>
                        </a:rPr>
                        <a:t>//turn is </a:t>
                      </a:r>
                      <a:r>
                        <a:rPr lang="en-US" sz="2000" b="0" kern="100" dirty="0" err="1">
                          <a:solidFill>
                            <a:schemeClr val="accent1">
                              <a:lumMod val="75000"/>
                            </a:schemeClr>
                          </a:solidFill>
                          <a:effectLst/>
                          <a:latin typeface="Calibri Light" panose="020F0302020204030204" pitchFamily="34" charset="0"/>
                          <a:cs typeface="Calibri Light" panose="020F0302020204030204" pitchFamily="34" charset="0"/>
                        </a:rPr>
                        <a:t>i</a:t>
                      </a:r>
                      <a:endParaRPr lang="zh-CN" sz="2000" b="0" kern="100" dirty="0">
                        <a:solidFill>
                          <a:schemeClr val="accent1">
                            <a:lumMod val="75000"/>
                          </a:schemeClr>
                        </a:solidFill>
                        <a:effectLst/>
                        <a:latin typeface="Calibri Light" panose="020F0302020204030204" pitchFamily="34" charset="0"/>
                        <a:cs typeface="Calibri Light" panose="020F0302020204030204" pitchFamily="34" charset="0"/>
                      </a:endParaRPr>
                    </a:p>
                    <a:p>
                      <a:pPr algn="just">
                        <a:spcAft>
                          <a:spcPts val="0"/>
                        </a:spcAft>
                        <a:tabLst>
                          <a:tab pos="354013" algn="l"/>
                        </a:tabLst>
                      </a:pPr>
                      <a:r>
                        <a:rPr lang="en-US" sz="2000" b="0" kern="100" dirty="0">
                          <a:solidFill>
                            <a:schemeClr val="tx1"/>
                          </a:solidFill>
                          <a:effectLst/>
                          <a:latin typeface="Calibri Light" panose="020F0302020204030204" pitchFamily="34" charset="0"/>
                          <a:cs typeface="Calibri Light" panose="020F0302020204030204" pitchFamily="34" charset="0"/>
                        </a:rPr>
                        <a:t>		turn = j;        </a:t>
                      </a:r>
                      <a:r>
                        <a:rPr lang="en-US" sz="2000" b="0" kern="100" dirty="0">
                          <a:solidFill>
                            <a:schemeClr val="accent1">
                              <a:lumMod val="75000"/>
                            </a:schemeClr>
                          </a:solidFill>
                          <a:effectLst/>
                          <a:latin typeface="Calibri Light" panose="020F0302020204030204" pitchFamily="34" charset="0"/>
                          <a:cs typeface="Calibri Light" panose="020F0302020204030204" pitchFamily="34" charset="0"/>
                        </a:rPr>
                        <a:t>//exit section</a:t>
                      </a:r>
                      <a:endParaRPr lang="zh-CN" sz="2000" b="0" kern="100" dirty="0">
                        <a:solidFill>
                          <a:schemeClr val="accent1">
                            <a:lumMod val="75000"/>
                          </a:schemeClr>
                        </a:solidFill>
                        <a:effectLst/>
                        <a:latin typeface="Calibri Light" panose="020F0302020204030204" pitchFamily="34" charset="0"/>
                        <a:cs typeface="Calibri Light" panose="020F0302020204030204" pitchFamily="34" charset="0"/>
                      </a:endParaRPr>
                    </a:p>
                    <a:p>
                      <a:pPr algn="just">
                        <a:spcAft>
                          <a:spcPts val="0"/>
                        </a:spcAft>
                        <a:tabLst>
                          <a:tab pos="354013" algn="l"/>
                        </a:tabLst>
                      </a:pPr>
                      <a:r>
                        <a:rPr lang="en-US" sz="2000" b="0" kern="100" dirty="0">
                          <a:solidFill>
                            <a:schemeClr val="tx1"/>
                          </a:solidFill>
                          <a:effectLst/>
                          <a:latin typeface="Calibri Light" panose="020F0302020204030204" pitchFamily="34" charset="0"/>
                          <a:cs typeface="Calibri Light" panose="020F0302020204030204" pitchFamily="34" charset="0"/>
                        </a:rPr>
                        <a:t>			remainder section</a:t>
                      </a:r>
                    </a:p>
                    <a:p>
                      <a:pPr algn="just">
                        <a:spcAft>
                          <a:spcPts val="0"/>
                        </a:spcAft>
                        <a:tabLst>
                          <a:tab pos="354013" algn="l"/>
                        </a:tabLst>
                      </a:pPr>
                      <a:r>
                        <a:rPr lang="en-US" sz="2000" b="0" kern="100" dirty="0">
                          <a:solidFill>
                            <a:schemeClr val="tx1"/>
                          </a:solidFill>
                          <a:effectLst/>
                          <a:latin typeface="Calibri Light" panose="020F0302020204030204" pitchFamily="34" charset="0"/>
                          <a:cs typeface="Calibri Light" panose="020F0302020204030204" pitchFamily="34" charset="0"/>
                        </a:rPr>
                        <a:t>} while (true);</a:t>
                      </a:r>
                      <a:endParaRPr lang="zh-CN" sz="2000" b="0" kern="100" dirty="0">
                        <a:solidFill>
                          <a:schemeClr val="tx1"/>
                        </a:solidFill>
                        <a:effectLst/>
                        <a:latin typeface="Calibri Light" panose="020F0302020204030204" pitchFamily="34" charset="0"/>
                        <a:cs typeface="Calibri Light" panose="020F0302020204030204" pitchFamily="34" charset="0"/>
                      </a:endParaRPr>
                    </a:p>
                    <a:p>
                      <a:pPr algn="just">
                        <a:spcAft>
                          <a:spcPts val="0"/>
                        </a:spcAft>
                      </a:pPr>
                      <a:r>
                        <a:rPr lang="en-US" sz="2000" b="0" kern="100" dirty="0">
                          <a:solidFill>
                            <a:schemeClr val="tx1"/>
                          </a:solidFill>
                          <a:effectLst/>
                          <a:latin typeface="Calibri Light" panose="020F0302020204030204" pitchFamily="34" charset="0"/>
                          <a:cs typeface="Calibri Light" panose="020F0302020204030204" pitchFamily="34" charset="0"/>
                        </a:rPr>
                        <a:t> </a:t>
                      </a:r>
                      <a:endParaRPr lang="zh-CN" sz="2000" b="0" kern="100" dirty="0">
                        <a:solidFill>
                          <a:schemeClr val="tx1"/>
                        </a:solidFill>
                        <a:effectLst/>
                        <a:latin typeface="Calibri Light" panose="020F0302020204030204" pitchFamily="34" charset="0"/>
                        <a:ea typeface="宋体" panose="02010600030101010101" pitchFamily="2" charset="-122"/>
                        <a:cs typeface="Calibri Light" panose="020F03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a:spcAft>
                          <a:spcPts val="0"/>
                        </a:spcAft>
                      </a:pPr>
                      <a:endParaRPr lang="en-US" sz="2000" b="0" kern="100" dirty="0">
                        <a:solidFill>
                          <a:schemeClr val="tx1"/>
                        </a:solidFill>
                        <a:effectLst/>
                        <a:latin typeface="Calibri Light" panose="020F0302020204030204" pitchFamily="34" charset="0"/>
                        <a:cs typeface="Calibri Light" panose="020F0302020204030204" pitchFamily="34" charset="0"/>
                      </a:endParaRPr>
                    </a:p>
                    <a:p>
                      <a:pPr algn="just">
                        <a:spcAft>
                          <a:spcPts val="0"/>
                        </a:spcAft>
                      </a:pPr>
                      <a:r>
                        <a:rPr lang="en-US" sz="2000" b="0" kern="100" dirty="0">
                          <a:solidFill>
                            <a:schemeClr val="tx1"/>
                          </a:solidFill>
                          <a:effectLst/>
                          <a:latin typeface="Calibri Light" panose="020F0302020204030204" pitchFamily="34" charset="0"/>
                          <a:cs typeface="Calibri Light" panose="020F0302020204030204" pitchFamily="34" charset="0"/>
                        </a:rPr>
                        <a:t>do {</a:t>
                      </a:r>
                      <a:endParaRPr lang="zh-CN" sz="2000" b="0" kern="100" dirty="0">
                        <a:solidFill>
                          <a:schemeClr val="tx1"/>
                        </a:solidFill>
                        <a:effectLst/>
                        <a:latin typeface="Calibri Light" panose="020F0302020204030204" pitchFamily="34" charset="0"/>
                        <a:cs typeface="Calibri Light" panose="020F0302020204030204" pitchFamily="34" charset="0"/>
                      </a:endParaRPr>
                    </a:p>
                    <a:p>
                      <a:pPr algn="just">
                        <a:spcAft>
                          <a:spcPts val="0"/>
                        </a:spcAft>
                        <a:tabLst>
                          <a:tab pos="442913" algn="l"/>
                        </a:tabLst>
                      </a:pPr>
                      <a:r>
                        <a:rPr lang="en-US" sz="2000" b="0" kern="100" dirty="0">
                          <a:solidFill>
                            <a:schemeClr val="tx1"/>
                          </a:solidFill>
                          <a:effectLst/>
                          <a:latin typeface="Calibri Light" panose="020F0302020204030204" pitchFamily="34" charset="0"/>
                          <a:cs typeface="Calibri Light" panose="020F0302020204030204" pitchFamily="34" charset="0"/>
                        </a:rPr>
                        <a:t>		while (turn == </a:t>
                      </a:r>
                      <a:r>
                        <a:rPr lang="en-US" sz="2000" b="0" kern="100" dirty="0" err="1">
                          <a:solidFill>
                            <a:schemeClr val="tx1"/>
                          </a:solidFill>
                          <a:effectLst/>
                          <a:latin typeface="Calibri Light" panose="020F0302020204030204" pitchFamily="34" charset="0"/>
                          <a:cs typeface="Calibri Light" panose="020F0302020204030204" pitchFamily="34" charset="0"/>
                        </a:rPr>
                        <a:t>i</a:t>
                      </a:r>
                      <a:r>
                        <a:rPr lang="en-US" sz="2000" b="0" kern="100" dirty="0">
                          <a:solidFill>
                            <a:schemeClr val="tx1"/>
                          </a:solidFill>
                          <a:effectLst/>
                          <a:latin typeface="Calibri Light" panose="020F0302020204030204" pitchFamily="34" charset="0"/>
                          <a:cs typeface="Calibri Light" panose="020F0302020204030204" pitchFamily="34" charset="0"/>
                        </a:rPr>
                        <a:t>)</a:t>
                      </a:r>
                      <a:r>
                        <a:rPr lang="en-US" sz="2000" b="1" kern="100" dirty="0">
                          <a:solidFill>
                            <a:srgbClr val="FF0000"/>
                          </a:solidFill>
                          <a:effectLst/>
                          <a:latin typeface="Calibri Light" panose="020F0302020204030204" pitchFamily="34" charset="0"/>
                          <a:cs typeface="Calibri Light" panose="020F0302020204030204" pitchFamily="34" charset="0"/>
                        </a:rPr>
                        <a:t>;</a:t>
                      </a:r>
                      <a:r>
                        <a:rPr lang="en-US" sz="2000" b="0" kern="100" dirty="0">
                          <a:solidFill>
                            <a:schemeClr val="tx1"/>
                          </a:solidFill>
                          <a:effectLst/>
                          <a:latin typeface="Calibri Light" panose="020F0302020204030204" pitchFamily="34" charset="0"/>
                          <a:cs typeface="Calibri Light" panose="020F0302020204030204" pitchFamily="34" charset="0"/>
                        </a:rPr>
                        <a:t>     </a:t>
                      </a:r>
                      <a:r>
                        <a:rPr lang="en-US" sz="2000" b="0" kern="100" dirty="0">
                          <a:solidFill>
                            <a:schemeClr val="accent1">
                              <a:lumMod val="75000"/>
                            </a:schemeClr>
                          </a:solidFill>
                          <a:effectLst/>
                          <a:latin typeface="Calibri Light" panose="020F0302020204030204" pitchFamily="34" charset="0"/>
                          <a:cs typeface="Calibri Light" panose="020F0302020204030204" pitchFamily="34" charset="0"/>
                        </a:rPr>
                        <a:t>//entry section</a:t>
                      </a:r>
                      <a:endParaRPr lang="zh-CN" sz="2000" b="0" kern="100" dirty="0">
                        <a:solidFill>
                          <a:schemeClr val="accent1">
                            <a:lumMod val="75000"/>
                          </a:schemeClr>
                        </a:solidFill>
                        <a:effectLst/>
                        <a:latin typeface="Calibri Light" panose="020F0302020204030204" pitchFamily="34" charset="0"/>
                        <a:cs typeface="Calibri Light" panose="020F0302020204030204" pitchFamily="34" charset="0"/>
                      </a:endParaRPr>
                    </a:p>
                    <a:p>
                      <a:pPr algn="just">
                        <a:spcAft>
                          <a:spcPts val="0"/>
                        </a:spcAft>
                        <a:tabLst>
                          <a:tab pos="442913" algn="l"/>
                        </a:tabLst>
                      </a:pPr>
                      <a:r>
                        <a:rPr lang="en-US" sz="2000" b="0" kern="100" dirty="0">
                          <a:solidFill>
                            <a:schemeClr val="tx1"/>
                          </a:solidFill>
                          <a:effectLst/>
                          <a:latin typeface="Calibri Light" panose="020F0302020204030204" pitchFamily="34" charset="0"/>
                          <a:cs typeface="Calibri Light" panose="020F0302020204030204" pitchFamily="34" charset="0"/>
                        </a:rPr>
                        <a:t>			critical section    </a:t>
                      </a:r>
                      <a:r>
                        <a:rPr lang="en-US" sz="2000" b="0" kern="100" dirty="0">
                          <a:solidFill>
                            <a:schemeClr val="accent1">
                              <a:lumMod val="75000"/>
                            </a:schemeClr>
                          </a:solidFill>
                          <a:effectLst/>
                          <a:latin typeface="Calibri Light" panose="020F0302020204030204" pitchFamily="34" charset="0"/>
                          <a:cs typeface="Calibri Light" panose="020F0302020204030204" pitchFamily="34" charset="0"/>
                        </a:rPr>
                        <a:t>// turn is j</a:t>
                      </a:r>
                      <a:endParaRPr lang="zh-CN" sz="2000" b="0" kern="100" dirty="0">
                        <a:solidFill>
                          <a:schemeClr val="accent1">
                            <a:lumMod val="75000"/>
                          </a:schemeClr>
                        </a:solidFill>
                        <a:effectLst/>
                        <a:latin typeface="Calibri Light" panose="020F0302020204030204" pitchFamily="34" charset="0"/>
                        <a:cs typeface="Calibri Light" panose="020F0302020204030204" pitchFamily="34" charset="0"/>
                      </a:endParaRPr>
                    </a:p>
                    <a:p>
                      <a:pPr algn="just">
                        <a:spcAft>
                          <a:spcPts val="0"/>
                        </a:spcAft>
                        <a:tabLst>
                          <a:tab pos="442913" algn="l"/>
                        </a:tabLst>
                      </a:pPr>
                      <a:r>
                        <a:rPr lang="en-US" sz="2000" b="0" kern="100" dirty="0">
                          <a:solidFill>
                            <a:schemeClr val="tx1"/>
                          </a:solidFill>
                          <a:effectLst/>
                          <a:latin typeface="Calibri Light" panose="020F0302020204030204" pitchFamily="34" charset="0"/>
                          <a:cs typeface="Calibri Light" panose="020F0302020204030204" pitchFamily="34" charset="0"/>
                        </a:rPr>
                        <a:t>		turn =</a:t>
                      </a:r>
                      <a:r>
                        <a:rPr lang="en-US" sz="2000" b="0" kern="100" dirty="0" err="1">
                          <a:solidFill>
                            <a:schemeClr val="tx1"/>
                          </a:solidFill>
                          <a:effectLst/>
                          <a:latin typeface="Calibri Light" panose="020F0302020204030204" pitchFamily="34" charset="0"/>
                          <a:cs typeface="Calibri Light" panose="020F0302020204030204" pitchFamily="34" charset="0"/>
                        </a:rPr>
                        <a:t>i</a:t>
                      </a:r>
                      <a:r>
                        <a:rPr lang="en-US" sz="2000" b="0" kern="100" dirty="0">
                          <a:solidFill>
                            <a:schemeClr val="tx1"/>
                          </a:solidFill>
                          <a:effectLst/>
                          <a:latin typeface="Calibri Light" panose="020F0302020204030204" pitchFamily="34" charset="0"/>
                          <a:cs typeface="Calibri Light" panose="020F0302020204030204" pitchFamily="34" charset="0"/>
                        </a:rPr>
                        <a:t>;        </a:t>
                      </a:r>
                      <a:r>
                        <a:rPr lang="en-US" sz="2000" b="0" kern="100" dirty="0">
                          <a:solidFill>
                            <a:schemeClr val="accent1">
                              <a:lumMod val="75000"/>
                            </a:schemeClr>
                          </a:solidFill>
                          <a:effectLst/>
                          <a:latin typeface="Calibri Light" panose="020F0302020204030204" pitchFamily="34" charset="0"/>
                          <a:cs typeface="Calibri Light" panose="020F0302020204030204" pitchFamily="34" charset="0"/>
                        </a:rPr>
                        <a:t>//exit section</a:t>
                      </a:r>
                      <a:endParaRPr lang="zh-CN" sz="2000" b="0" kern="100" dirty="0">
                        <a:solidFill>
                          <a:schemeClr val="accent1">
                            <a:lumMod val="75000"/>
                          </a:schemeClr>
                        </a:solidFill>
                        <a:effectLst/>
                        <a:latin typeface="Calibri Light" panose="020F0302020204030204" pitchFamily="34" charset="0"/>
                        <a:cs typeface="Calibri Light" panose="020F0302020204030204" pitchFamily="34" charset="0"/>
                      </a:endParaRPr>
                    </a:p>
                    <a:p>
                      <a:pPr algn="just">
                        <a:spcAft>
                          <a:spcPts val="0"/>
                        </a:spcAft>
                        <a:tabLst>
                          <a:tab pos="442913" algn="l"/>
                        </a:tabLst>
                      </a:pPr>
                      <a:r>
                        <a:rPr lang="en-US" sz="2000" b="0" kern="100" dirty="0">
                          <a:solidFill>
                            <a:schemeClr val="tx1"/>
                          </a:solidFill>
                          <a:effectLst/>
                          <a:latin typeface="Calibri Light" panose="020F0302020204030204" pitchFamily="34" charset="0"/>
                          <a:cs typeface="Calibri Light" panose="020F0302020204030204" pitchFamily="34" charset="0"/>
                        </a:rPr>
                        <a:t>			remainder section</a:t>
                      </a:r>
                      <a:endParaRPr lang="zh-CN" sz="2000" b="0" kern="100" dirty="0">
                        <a:solidFill>
                          <a:schemeClr val="tx1"/>
                        </a:solidFill>
                        <a:effectLst/>
                        <a:latin typeface="Calibri Light" panose="020F0302020204030204" pitchFamily="34" charset="0"/>
                        <a:cs typeface="Calibri Light" panose="020F0302020204030204" pitchFamily="34" charset="0"/>
                      </a:endParaRPr>
                    </a:p>
                    <a:p>
                      <a:pPr algn="just">
                        <a:spcAft>
                          <a:spcPts val="0"/>
                        </a:spcAft>
                      </a:pPr>
                      <a:r>
                        <a:rPr lang="en-US" sz="2000" b="0" kern="100" dirty="0">
                          <a:solidFill>
                            <a:schemeClr val="tx1"/>
                          </a:solidFill>
                          <a:effectLst/>
                          <a:latin typeface="Calibri Light" panose="020F0302020204030204" pitchFamily="34" charset="0"/>
                          <a:cs typeface="Calibri Light" panose="020F0302020204030204" pitchFamily="34" charset="0"/>
                        </a:rPr>
                        <a:t> } while (true);</a:t>
                      </a:r>
                      <a:endParaRPr lang="zh-CN" sz="2000" b="0" kern="100" dirty="0">
                        <a:solidFill>
                          <a:schemeClr val="tx1"/>
                        </a:solidFill>
                        <a:effectLst/>
                        <a:latin typeface="Calibri Light" panose="020F0302020204030204" pitchFamily="34" charset="0"/>
                        <a:cs typeface="Calibri Light" panose="020F0302020204030204" pitchFamily="34" charset="0"/>
                      </a:endParaRPr>
                    </a:p>
                    <a:p>
                      <a:pPr algn="just">
                        <a:spcAft>
                          <a:spcPts val="0"/>
                        </a:spcAft>
                      </a:pPr>
                      <a:r>
                        <a:rPr lang="en-US" sz="2000" b="0" kern="100" dirty="0">
                          <a:solidFill>
                            <a:schemeClr val="tx1"/>
                          </a:solidFill>
                          <a:effectLst/>
                          <a:latin typeface="Calibri Light" panose="020F0302020204030204" pitchFamily="34" charset="0"/>
                          <a:cs typeface="Calibri Light" panose="020F0302020204030204" pitchFamily="34" charset="0"/>
                        </a:rPr>
                        <a:t> </a:t>
                      </a:r>
                      <a:endParaRPr lang="zh-CN" sz="2000" b="0" kern="100" dirty="0">
                        <a:solidFill>
                          <a:schemeClr val="tx1"/>
                        </a:solidFill>
                        <a:effectLst/>
                        <a:latin typeface="Calibri Light" panose="020F0302020204030204" pitchFamily="34" charset="0"/>
                        <a:ea typeface="宋体" panose="02010600030101010101" pitchFamily="2" charset="-122"/>
                        <a:cs typeface="Calibri Light" panose="020F03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69719396"/>
                  </a:ext>
                </a:extLst>
              </a:tr>
            </a:tbl>
          </a:graphicData>
        </a:graphic>
      </p:graphicFrame>
      <p:sp>
        <p:nvSpPr>
          <p:cNvPr id="5" name="TextBox 4"/>
          <p:cNvSpPr txBox="1"/>
          <p:nvPr/>
        </p:nvSpPr>
        <p:spPr>
          <a:xfrm>
            <a:off x="2890684" y="5250426"/>
            <a:ext cx="3495368" cy="1354217"/>
          </a:xfrm>
          <a:prstGeom prst="rect">
            <a:avLst/>
          </a:prstGeom>
          <a:noFill/>
        </p:spPr>
        <p:txBody>
          <a:bodyPr wrap="square" rtlCol="0">
            <a:spAutoFit/>
          </a:bodyPr>
          <a:lstStyle/>
          <a:p>
            <a:pPr>
              <a:spcBef>
                <a:spcPts val="600"/>
              </a:spcBef>
            </a:pPr>
            <a:r>
              <a:rPr lang="en-US" altLang="zh-CN" sz="2400" dirty="0">
                <a:latin typeface="Calibri Light" panose="020F0302020204030204" pitchFamily="34" charset="0"/>
                <a:cs typeface="Calibri Light" panose="020F0302020204030204" pitchFamily="34" charset="0"/>
              </a:rPr>
              <a:t>Mutual Exclusion</a:t>
            </a:r>
            <a:r>
              <a:rPr lang="zh-CN" altLang="en-US" sz="2400" dirty="0">
                <a:latin typeface="Calibri Light" panose="020F0302020204030204" pitchFamily="34" charset="0"/>
                <a:cs typeface="Calibri Light" panose="020F0302020204030204" pitchFamily="34" charset="0"/>
              </a:rPr>
              <a:t>： </a:t>
            </a:r>
            <a:r>
              <a:rPr lang="en-US" altLang="zh-CN" sz="2400" dirty="0">
                <a:latin typeface="Calibri Light" panose="020F0302020204030204" pitchFamily="34" charset="0"/>
                <a:cs typeface="Calibri Light" panose="020F0302020204030204" pitchFamily="34" charset="0"/>
              </a:rPr>
              <a:t>Yes</a:t>
            </a:r>
          </a:p>
          <a:p>
            <a:pPr>
              <a:spcBef>
                <a:spcPts val="600"/>
              </a:spcBef>
            </a:pPr>
            <a:r>
              <a:rPr lang="en-US" altLang="zh-CN" sz="2400" dirty="0">
                <a:latin typeface="Calibri Light" panose="020F0302020204030204" pitchFamily="34" charset="0"/>
                <a:cs typeface="Calibri Light" panose="020F0302020204030204" pitchFamily="34" charset="0"/>
              </a:rPr>
              <a:t>Progress</a:t>
            </a:r>
            <a:r>
              <a:rPr lang="zh-CN" altLang="en-US" sz="2400" dirty="0">
                <a:latin typeface="Calibri Light" panose="020F0302020204030204" pitchFamily="34" charset="0"/>
                <a:cs typeface="Calibri Light" panose="020F0302020204030204" pitchFamily="34" charset="0"/>
              </a:rPr>
              <a:t>： </a:t>
            </a:r>
            <a:r>
              <a:rPr lang="en-US" altLang="zh-CN" sz="2400" dirty="0">
                <a:latin typeface="Calibri Light" panose="020F0302020204030204" pitchFamily="34" charset="0"/>
                <a:cs typeface="Calibri Light" panose="020F0302020204030204" pitchFamily="34" charset="0"/>
              </a:rPr>
              <a:t>No  </a:t>
            </a:r>
          </a:p>
          <a:p>
            <a:pPr>
              <a:spcBef>
                <a:spcPts val="600"/>
              </a:spcBef>
            </a:pPr>
            <a:r>
              <a:rPr lang="en-US" altLang="zh-CN" sz="2400" dirty="0">
                <a:latin typeface="Calibri Light" panose="020F0302020204030204" pitchFamily="34" charset="0"/>
                <a:cs typeface="Calibri Light" panose="020F0302020204030204" pitchFamily="34" charset="0"/>
              </a:rPr>
              <a:t>Bounded waiting</a:t>
            </a:r>
            <a:r>
              <a:rPr lang="zh-CN" altLang="en-US" sz="2400" dirty="0">
                <a:latin typeface="Calibri Light" panose="020F0302020204030204" pitchFamily="34" charset="0"/>
                <a:cs typeface="Calibri Light" panose="020F0302020204030204" pitchFamily="34" charset="0"/>
              </a:rPr>
              <a:t>： </a:t>
            </a:r>
            <a:r>
              <a:rPr lang="en-US" altLang="zh-CN" sz="2400" dirty="0">
                <a:latin typeface="Calibri Light" panose="020F0302020204030204" pitchFamily="34" charset="0"/>
                <a:cs typeface="Calibri Light" panose="020F0302020204030204" pitchFamily="34" charset="0"/>
              </a:rPr>
              <a:t>Yes</a:t>
            </a:r>
            <a:r>
              <a:rPr lang="zh-CN" altLang="en-US" sz="2400" dirty="0">
                <a:latin typeface="Calibri Light" panose="020F0302020204030204" pitchFamily="34" charset="0"/>
                <a:cs typeface="Calibri Light" panose="020F0302020204030204" pitchFamily="34" charset="0"/>
              </a:rPr>
              <a:t> </a:t>
            </a:r>
          </a:p>
        </p:txBody>
      </p:sp>
      <p:sp>
        <p:nvSpPr>
          <p:cNvPr id="6" name="TextBox 5"/>
          <p:cNvSpPr txBox="1"/>
          <p:nvPr/>
        </p:nvSpPr>
        <p:spPr>
          <a:xfrm>
            <a:off x="351014" y="965125"/>
            <a:ext cx="5230021" cy="461665"/>
          </a:xfrm>
          <a:prstGeom prst="rect">
            <a:avLst/>
          </a:prstGeom>
          <a:noFill/>
        </p:spPr>
        <p:txBody>
          <a:bodyPr wrap="none" rtlCol="0">
            <a:spAutoFit/>
          </a:bodyPr>
          <a:lstStyle/>
          <a:p>
            <a:r>
              <a:rPr lang="en-US" altLang="zh-CN" sz="2400" i="1" dirty="0">
                <a:solidFill>
                  <a:srgbClr val="C00000"/>
                </a:solidFill>
                <a:latin typeface="Calibri Light" panose="020F0302020204030204" pitchFamily="34" charset="0"/>
                <a:cs typeface="Calibri Light" panose="020F0302020204030204" pitchFamily="34" charset="0"/>
              </a:rPr>
              <a:t>turn</a:t>
            </a:r>
            <a:r>
              <a:rPr lang="en-US" altLang="zh-CN" sz="2400" dirty="0">
                <a:latin typeface="Calibri Light" panose="020F0302020204030204" pitchFamily="34" charset="0"/>
                <a:cs typeface="Calibri Light" panose="020F0302020204030204" pitchFamily="34" charset="0"/>
              </a:rPr>
              <a:t>’s value is initialized to be either </a:t>
            </a:r>
            <a:r>
              <a:rPr lang="en-US" altLang="zh-CN" sz="2400" b="1" i="1" dirty="0" err="1">
                <a:solidFill>
                  <a:srgbClr val="C00000"/>
                </a:solidFill>
                <a:latin typeface="Calibri Light" panose="020F0302020204030204" pitchFamily="34" charset="0"/>
                <a:cs typeface="Calibri Light" panose="020F0302020204030204" pitchFamily="34" charset="0"/>
              </a:rPr>
              <a:t>i</a:t>
            </a:r>
            <a:r>
              <a:rPr lang="en-US" altLang="zh-CN" sz="2400" dirty="0">
                <a:latin typeface="Calibri Light" panose="020F0302020204030204" pitchFamily="34" charset="0"/>
                <a:cs typeface="Calibri Light" panose="020F0302020204030204" pitchFamily="34" charset="0"/>
              </a:rPr>
              <a:t> or </a:t>
            </a:r>
            <a:r>
              <a:rPr lang="en-US" altLang="zh-CN" sz="2400" b="1" i="1" dirty="0">
                <a:solidFill>
                  <a:srgbClr val="C00000"/>
                </a:solidFill>
                <a:latin typeface="Calibri Light" panose="020F0302020204030204" pitchFamily="34" charset="0"/>
                <a:cs typeface="Calibri Light" panose="020F0302020204030204" pitchFamily="34" charset="0"/>
              </a:rPr>
              <a:t>j</a:t>
            </a:r>
            <a:endParaRPr lang="zh-CN" altLang="en-US" sz="2400" b="1" i="1" dirty="0">
              <a:solidFill>
                <a:srgbClr val="C00000"/>
              </a:solidFill>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1623131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Rectangle 3"/>
          <p:cNvSpPr>
            <a:spLocks noGrp="1" noChangeArrowheads="1"/>
          </p:cNvSpPr>
          <p:nvPr>
            <p:ph idx="1"/>
          </p:nvPr>
        </p:nvSpPr>
        <p:spPr>
          <a:xfrm>
            <a:off x="457200" y="968510"/>
            <a:ext cx="8146973" cy="4944055"/>
          </a:xfrm>
        </p:spPr>
        <p:txBody>
          <a:bodyPr/>
          <a:lstStyle/>
          <a:p>
            <a:pPr marL="337129" indent="-337129">
              <a:buAutoNum type="arabicPeriod"/>
            </a:pPr>
            <a:r>
              <a:rPr lang="en-US" altLang="en-US" sz="2000" b="1" dirty="0">
                <a:solidFill>
                  <a:srgbClr val="3366FF"/>
                </a:solidFill>
              </a:rPr>
              <a:t>Mutual Exclusion: Yes </a:t>
            </a:r>
            <a:r>
              <a:rPr lang="en-US" altLang="en-US" sz="2000" dirty="0"/>
              <a:t>- If process </a:t>
            </a:r>
            <a:r>
              <a:rPr lang="en-US" altLang="en-US" sz="2000" b="1" i="1" dirty="0"/>
              <a:t>P</a:t>
            </a:r>
            <a:r>
              <a:rPr lang="en-US" altLang="en-US" sz="2000" b="1" i="1" baseline="-25000" dirty="0"/>
              <a:t>i</a:t>
            </a:r>
            <a:r>
              <a:rPr lang="en-US" altLang="en-US" sz="2000" b="1" dirty="0"/>
              <a:t> </a:t>
            </a:r>
            <a:r>
              <a:rPr lang="en-US" altLang="en-US" sz="2000" dirty="0"/>
              <a:t>is inside the critical section then </a:t>
            </a:r>
            <a:r>
              <a:rPr lang="en-US" altLang="en-US" sz="2000" b="1" i="1" dirty="0" err="1"/>
              <a:t>P</a:t>
            </a:r>
            <a:r>
              <a:rPr lang="en-US" altLang="en-US" sz="2000" b="1" i="1" baseline="-25000" dirty="0" err="1"/>
              <a:t>j</a:t>
            </a:r>
            <a:r>
              <a:rPr lang="en-US" altLang="en-US" sz="2000" dirty="0"/>
              <a:t> cannot enter the critical section because of the </a:t>
            </a:r>
            <a:r>
              <a:rPr lang="en-US" altLang="en-US" sz="2000" b="1" dirty="0">
                <a:latin typeface="Courier New" panose="02070309020205020404" pitchFamily="49" charset="0"/>
                <a:cs typeface="Courier New" panose="02070309020205020404" pitchFamily="49" charset="0"/>
              </a:rPr>
              <a:t>while</a:t>
            </a:r>
            <a:r>
              <a:rPr lang="en-US" altLang="en-US" sz="2000" dirty="0"/>
              <a:t> loop in the entry section that forces </a:t>
            </a:r>
            <a:r>
              <a:rPr lang="en-US" altLang="en-US" sz="2000" b="1" i="1" dirty="0" err="1"/>
              <a:t>P</a:t>
            </a:r>
            <a:r>
              <a:rPr lang="en-US" altLang="en-US" sz="2000" b="1" i="1" baseline="-25000" dirty="0" err="1"/>
              <a:t>j</a:t>
            </a:r>
            <a:r>
              <a:rPr lang="en-US" altLang="en-US" sz="2000" dirty="0"/>
              <a:t> to wait for </a:t>
            </a:r>
            <a:r>
              <a:rPr lang="en-US" altLang="en-US" sz="2000" b="1" i="1" dirty="0"/>
              <a:t>P</a:t>
            </a:r>
            <a:r>
              <a:rPr lang="en-US" altLang="en-US" sz="2000" b="1" i="1" baseline="-25000" dirty="0"/>
              <a:t>i</a:t>
            </a:r>
            <a:r>
              <a:rPr lang="en-US" altLang="en-US" sz="2000" dirty="0"/>
              <a:t> to exit the critical section.</a:t>
            </a:r>
          </a:p>
          <a:p>
            <a:pPr marL="730446" lvl="1" indent="-337129">
              <a:buAutoNum type="arabicPeriod"/>
            </a:pPr>
            <a:r>
              <a:rPr lang="en-US" altLang="en-US" sz="2000" dirty="0"/>
              <a:t>And vice-versa: if </a:t>
            </a:r>
            <a:r>
              <a:rPr lang="en-US" altLang="en-US" sz="2000" b="1" i="1" dirty="0" err="1"/>
              <a:t>P</a:t>
            </a:r>
            <a:r>
              <a:rPr lang="en-US" altLang="en-US" sz="2000" b="1" i="1" baseline="-25000" dirty="0" err="1"/>
              <a:t>j</a:t>
            </a:r>
            <a:r>
              <a:rPr lang="en-US" altLang="en-US" sz="2000" dirty="0"/>
              <a:t> is inside the critical section then </a:t>
            </a:r>
            <a:r>
              <a:rPr lang="en-US" altLang="en-US" sz="2000" b="1" i="1" dirty="0"/>
              <a:t>P</a:t>
            </a:r>
            <a:r>
              <a:rPr lang="en-US" altLang="en-US" sz="2000" b="1" i="1" baseline="-25000" dirty="0"/>
              <a:t>i</a:t>
            </a:r>
            <a:r>
              <a:rPr lang="en-US" altLang="en-US" sz="2000" dirty="0"/>
              <a:t> must wait in the entry section until </a:t>
            </a:r>
            <a:r>
              <a:rPr lang="en-US" altLang="en-US" sz="2000" b="1" i="1" dirty="0" err="1"/>
              <a:t>P</a:t>
            </a:r>
            <a:r>
              <a:rPr lang="en-US" altLang="en-US" sz="2000" b="1" i="1" baseline="-25000" dirty="0" err="1"/>
              <a:t>j</a:t>
            </a:r>
            <a:r>
              <a:rPr lang="en-US" altLang="en-US" sz="2000" dirty="0"/>
              <a:t> exits the critical section.</a:t>
            </a:r>
          </a:p>
          <a:p>
            <a:pPr marL="730446" lvl="1" indent="-337129">
              <a:buAutoNum type="arabicPeriod"/>
            </a:pPr>
            <a:r>
              <a:rPr lang="en-US" altLang="en-US" sz="2000" dirty="0"/>
              <a:t>What happens if both processes try to enter the critical section at the exact same time? The shared </a:t>
            </a:r>
            <a:r>
              <a:rPr lang="en-US" altLang="en-US" sz="2000" b="1" dirty="0">
                <a:latin typeface="Courier New" panose="02070309020205020404" pitchFamily="49" charset="0"/>
                <a:cs typeface="Courier New" panose="02070309020205020404" pitchFamily="49" charset="0"/>
              </a:rPr>
              <a:t>turn</a:t>
            </a:r>
            <a:r>
              <a:rPr lang="en-US" altLang="en-US" sz="2000" dirty="0"/>
              <a:t> variable can only store </a:t>
            </a:r>
            <a:r>
              <a:rPr lang="en-US" altLang="en-US" sz="2000" b="1" dirty="0" err="1">
                <a:latin typeface="Courier New" panose="02070309020205020404" pitchFamily="49" charset="0"/>
                <a:cs typeface="Courier New" panose="02070309020205020404" pitchFamily="49" charset="0"/>
              </a:rPr>
              <a:t>i</a:t>
            </a:r>
            <a:r>
              <a:rPr lang="en-US" altLang="en-US" sz="2000" dirty="0"/>
              <a:t> or </a:t>
            </a:r>
            <a:r>
              <a:rPr lang="en-US" altLang="en-US" sz="2000" b="1" dirty="0">
                <a:latin typeface="Courier New" panose="02070309020205020404" pitchFamily="49" charset="0"/>
                <a:cs typeface="Courier New" panose="02070309020205020404" pitchFamily="49" charset="0"/>
              </a:rPr>
              <a:t>j</a:t>
            </a:r>
            <a:r>
              <a:rPr lang="en-US" altLang="en-US" sz="2000" dirty="0"/>
              <a:t>, but not both, so the test of the </a:t>
            </a:r>
            <a:r>
              <a:rPr lang="en-US" altLang="en-US" sz="2000" b="1" dirty="0">
                <a:latin typeface="Courier New" panose="02070309020205020404" pitchFamily="49" charset="0"/>
                <a:cs typeface="Courier New" panose="02070309020205020404" pitchFamily="49" charset="0"/>
              </a:rPr>
              <a:t>while</a:t>
            </a:r>
            <a:r>
              <a:rPr lang="en-US" altLang="en-US" sz="2000" dirty="0"/>
              <a:t> loop will only be false for one of the two processes, not for both, and only one process will be able to enter the critical section, the other process will have to wait in the entry section.</a:t>
            </a:r>
          </a:p>
          <a:p>
            <a:pPr marL="1067575" lvl="2" indent="-337129">
              <a:buAutoNum type="arabicPeriod"/>
            </a:pPr>
            <a:r>
              <a:rPr lang="en-US" altLang="en-US" sz="2000" dirty="0"/>
              <a:t>Which process enters the critical section first is then determined by the initial value of the </a:t>
            </a:r>
            <a:r>
              <a:rPr lang="en-US" altLang="en-US" sz="2000" b="1" dirty="0">
                <a:latin typeface="Courier New" panose="02070309020205020404" pitchFamily="49" charset="0"/>
                <a:cs typeface="Courier New" panose="02070309020205020404" pitchFamily="49" charset="0"/>
              </a:rPr>
              <a:t>turn</a:t>
            </a:r>
            <a:r>
              <a:rPr lang="en-US" altLang="en-US" sz="2000" dirty="0"/>
              <a:t> variable.</a:t>
            </a:r>
          </a:p>
        </p:txBody>
      </p:sp>
      <p:sp>
        <p:nvSpPr>
          <p:cNvPr id="2" name="Title 1"/>
          <p:cNvSpPr>
            <a:spLocks noGrp="1"/>
          </p:cNvSpPr>
          <p:nvPr>
            <p:ph type="title"/>
          </p:nvPr>
        </p:nvSpPr>
        <p:spPr/>
        <p:txBody>
          <a:bodyPr/>
          <a:lstStyle/>
          <a:p>
            <a:r>
              <a:rPr lang="en-US" altLang="zh-CN" dirty="0"/>
              <a:t>Detailed Explanation on Example 1 </a:t>
            </a:r>
            <a:endParaRPr lang="zh-CN" altLang="en-US" dirty="0"/>
          </a:p>
        </p:txBody>
      </p:sp>
    </p:spTree>
    <p:extLst>
      <p:ext uri="{BB962C8B-B14F-4D97-AF65-F5344CB8AC3E}">
        <p14:creationId xmlns:p14="http://schemas.microsoft.com/office/powerpoint/2010/main" val="18968407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Rectangle 2"/>
          <p:cNvSpPr>
            <a:spLocks noGrp="1" noChangeArrowheads="1"/>
          </p:cNvSpPr>
          <p:nvPr>
            <p:ph type="title"/>
          </p:nvPr>
        </p:nvSpPr>
        <p:spPr>
          <a:xfrm>
            <a:off x="457200" y="204788"/>
            <a:ext cx="8229600" cy="576262"/>
          </a:xfrm>
        </p:spPr>
        <p:txBody>
          <a:bodyPr/>
          <a:lstStyle/>
          <a:p>
            <a:pPr eaLnBrk="1" hangingPunct="1"/>
            <a:r>
              <a:rPr lang="en-US" altLang="en-US"/>
              <a:t>Basic Concepts</a:t>
            </a:r>
          </a:p>
        </p:txBody>
      </p:sp>
      <p:sp>
        <p:nvSpPr>
          <p:cNvPr id="11266" name="Rectangle 3"/>
          <p:cNvSpPr>
            <a:spLocks noGrp="1" noChangeArrowheads="1"/>
          </p:cNvSpPr>
          <p:nvPr>
            <p:ph type="body" idx="1"/>
          </p:nvPr>
        </p:nvSpPr>
        <p:spPr>
          <a:xfrm>
            <a:off x="457200" y="1064418"/>
            <a:ext cx="4929188" cy="5057775"/>
          </a:xfrm>
        </p:spPr>
        <p:txBody>
          <a:bodyPr/>
          <a:lstStyle/>
          <a:p>
            <a:r>
              <a:rPr lang="en-US" altLang="zh-CN" dirty="0">
                <a:latin typeface="Calibri Light" panose="020F0302020204030204" pitchFamily="34" charset="0"/>
                <a:cs typeface="Calibri Light" panose="020F0302020204030204" pitchFamily="34" charset="0"/>
              </a:rPr>
              <a:t>Purpose of </a:t>
            </a:r>
            <a:r>
              <a:rPr lang="en-US" altLang="en-US" dirty="0">
                <a:latin typeface="Calibri Light" panose="020F0302020204030204" pitchFamily="34" charset="0"/>
                <a:cs typeface="Calibri Light" panose="020F0302020204030204" pitchFamily="34" charset="0"/>
              </a:rPr>
              <a:t>multiprogramming: maximum CPU utilization</a:t>
            </a:r>
          </a:p>
          <a:p>
            <a:r>
              <a:rPr lang="en-US" altLang="en-US" dirty="0">
                <a:solidFill>
                  <a:srgbClr val="FF0000"/>
                </a:solidFill>
                <a:latin typeface="Calibri Light" panose="020F0302020204030204" pitchFamily="34" charset="0"/>
                <a:cs typeface="Calibri Light" panose="020F0302020204030204" pitchFamily="34" charset="0"/>
              </a:rPr>
              <a:t>CPU–I/O</a:t>
            </a:r>
            <a:r>
              <a:rPr lang="en-US" altLang="en-US" dirty="0">
                <a:latin typeface="Calibri Light" panose="020F0302020204030204" pitchFamily="34" charset="0"/>
                <a:cs typeface="Calibri Light" panose="020F0302020204030204" pitchFamily="34" charset="0"/>
              </a:rPr>
              <a:t> Burst Cycle </a:t>
            </a:r>
          </a:p>
          <a:p>
            <a:pPr lvl="1"/>
            <a:r>
              <a:rPr lang="en-US" altLang="en-US" dirty="0">
                <a:latin typeface="Calibri Light" panose="020F0302020204030204" pitchFamily="34" charset="0"/>
                <a:cs typeface="Calibri Light" panose="020F0302020204030204" pitchFamily="34" charset="0"/>
              </a:rPr>
              <a:t>Process execution consists of a </a:t>
            </a:r>
            <a:r>
              <a:rPr lang="en-US" altLang="en-US" dirty="0">
                <a:solidFill>
                  <a:srgbClr val="3366FF"/>
                </a:solidFill>
                <a:latin typeface="Calibri Light" panose="020F0302020204030204" pitchFamily="34" charset="0"/>
                <a:cs typeface="Calibri Light" panose="020F0302020204030204" pitchFamily="34" charset="0"/>
              </a:rPr>
              <a:t>cycle</a:t>
            </a:r>
            <a:r>
              <a:rPr lang="en-US" altLang="en-US" dirty="0">
                <a:latin typeface="Calibri Light" panose="020F0302020204030204" pitchFamily="34" charset="0"/>
                <a:cs typeface="Calibri Light" panose="020F0302020204030204" pitchFamily="34" charset="0"/>
              </a:rPr>
              <a:t> of CPU execution and I/O wait</a:t>
            </a:r>
          </a:p>
          <a:p>
            <a:pPr lvl="1"/>
            <a:r>
              <a:rPr lang="en-US" altLang="en-US" dirty="0">
                <a:solidFill>
                  <a:srgbClr val="3366FF"/>
                </a:solidFill>
                <a:latin typeface="Calibri Light" panose="020F0302020204030204" pitchFamily="34" charset="0"/>
                <a:cs typeface="Calibri Light" panose="020F0302020204030204" pitchFamily="34" charset="0"/>
              </a:rPr>
              <a:t>CPU burst </a:t>
            </a:r>
            <a:r>
              <a:rPr lang="en-US" altLang="en-US" dirty="0">
                <a:latin typeface="Calibri Light" panose="020F0302020204030204" pitchFamily="34" charset="0"/>
                <a:cs typeface="Calibri Light" panose="020F0302020204030204" pitchFamily="34" charset="0"/>
              </a:rPr>
              <a:t>followed by </a:t>
            </a:r>
            <a:r>
              <a:rPr lang="en-US" altLang="en-US" dirty="0">
                <a:solidFill>
                  <a:srgbClr val="3366FF"/>
                </a:solidFill>
                <a:latin typeface="Calibri Light" panose="020F0302020204030204" pitchFamily="34" charset="0"/>
                <a:cs typeface="Calibri Light" panose="020F0302020204030204" pitchFamily="34" charset="0"/>
              </a:rPr>
              <a:t>I/O burst</a:t>
            </a:r>
            <a:endParaRPr lang="en-US" altLang="en-US" dirty="0">
              <a:latin typeface="Calibri Light" panose="020F0302020204030204" pitchFamily="34" charset="0"/>
              <a:cs typeface="Calibri Light" panose="020F0302020204030204" pitchFamily="34" charset="0"/>
            </a:endParaRPr>
          </a:p>
          <a:p>
            <a:pPr>
              <a:buFont typeface="Monotype Sorts" pitchFamily="-84" charset="2"/>
              <a:buNone/>
            </a:pPr>
            <a:endParaRPr lang="en-US" altLang="en-US" dirty="0">
              <a:latin typeface="Calibri Light" panose="020F0302020204030204" pitchFamily="34" charset="0"/>
              <a:cs typeface="Calibri Light" panose="020F0302020204030204" pitchFamily="34" charset="0"/>
            </a:endParaRPr>
          </a:p>
        </p:txBody>
      </p:sp>
      <p:pic>
        <p:nvPicPr>
          <p:cNvPr id="11267"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384787" y="1169986"/>
            <a:ext cx="2603500" cy="4846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
            <a:extLst>
              <a:ext uri="{FF2B5EF4-FFF2-40B4-BE49-F238E27FC236}">
                <a16:creationId xmlns:a16="http://schemas.microsoft.com/office/drawing/2014/main" id="{3EC542C2-B154-4080-84C9-0C3B4DB604C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91404" y="3800819"/>
            <a:ext cx="4575936" cy="27372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文本框 6">
            <a:extLst>
              <a:ext uri="{FF2B5EF4-FFF2-40B4-BE49-F238E27FC236}">
                <a16:creationId xmlns:a16="http://schemas.microsoft.com/office/drawing/2014/main" id="{A697F15F-53F2-4AE5-A4A1-16B659545F55}"/>
              </a:ext>
            </a:extLst>
          </p:cNvPr>
          <p:cNvSpPr txBox="1"/>
          <p:nvPr/>
        </p:nvSpPr>
        <p:spPr>
          <a:xfrm>
            <a:off x="1808851" y="3963202"/>
            <a:ext cx="4250426" cy="1200329"/>
          </a:xfrm>
          <a:prstGeom prst="rect">
            <a:avLst/>
          </a:prstGeom>
          <a:noFill/>
        </p:spPr>
        <p:txBody>
          <a:bodyPr wrap="square">
            <a:spAutoFit/>
          </a:bodyPr>
          <a:lstStyle/>
          <a:p>
            <a:r>
              <a:rPr lang="en-US" altLang="en-US" dirty="0">
                <a:latin typeface="Calibri Light" panose="020F0302020204030204" pitchFamily="34" charset="0"/>
              </a:rPr>
              <a:t>CPU burst distribution is of main concern: </a:t>
            </a:r>
          </a:p>
          <a:p>
            <a:pPr marL="285750" indent="-285750">
              <a:spcBef>
                <a:spcPct val="0"/>
              </a:spcBef>
              <a:buClrTx/>
              <a:buSzTx/>
              <a:buFont typeface="Arial" panose="020B0604020202020204" pitchFamily="34" charset="0"/>
              <a:buChar char="•"/>
            </a:pPr>
            <a:r>
              <a:rPr lang="en-US" altLang="zh-CN" dirty="0">
                <a:solidFill>
                  <a:srgbClr val="231F20"/>
                </a:solidFill>
                <a:latin typeface="Palatino-Roman"/>
              </a:rPr>
              <a:t>a </a:t>
            </a:r>
            <a:r>
              <a:rPr lang="en-US" altLang="zh-CN" dirty="0">
                <a:solidFill>
                  <a:srgbClr val="FF0000"/>
                </a:solidFill>
                <a:latin typeface="Palatino-Roman"/>
              </a:rPr>
              <a:t>large</a:t>
            </a:r>
            <a:r>
              <a:rPr lang="en-US" altLang="zh-CN" dirty="0">
                <a:solidFill>
                  <a:srgbClr val="231F20"/>
                </a:solidFill>
                <a:latin typeface="Palatino-Roman"/>
              </a:rPr>
              <a:t> number of </a:t>
            </a:r>
            <a:r>
              <a:rPr lang="en-US" altLang="zh-CN" dirty="0">
                <a:solidFill>
                  <a:srgbClr val="FF0000"/>
                </a:solidFill>
                <a:latin typeface="Palatino-Roman"/>
              </a:rPr>
              <a:t>short CPU bursts </a:t>
            </a:r>
            <a:r>
              <a:rPr lang="en-US" altLang="zh-CN" dirty="0">
                <a:solidFill>
                  <a:srgbClr val="231F20"/>
                </a:solidFill>
                <a:latin typeface="Palatino-Roman"/>
              </a:rPr>
              <a:t>and </a:t>
            </a:r>
          </a:p>
          <a:p>
            <a:pPr marL="285750" indent="-285750">
              <a:spcBef>
                <a:spcPct val="0"/>
              </a:spcBef>
              <a:buClrTx/>
              <a:buSzTx/>
              <a:buFont typeface="Arial" panose="020B0604020202020204" pitchFamily="34" charset="0"/>
              <a:buChar char="•"/>
            </a:pPr>
            <a:r>
              <a:rPr lang="en-US" altLang="zh-CN" dirty="0">
                <a:solidFill>
                  <a:srgbClr val="231F20"/>
                </a:solidFill>
                <a:latin typeface="Palatino-Roman"/>
              </a:rPr>
              <a:t>a </a:t>
            </a:r>
            <a:r>
              <a:rPr lang="en-US" altLang="zh-CN" dirty="0">
                <a:solidFill>
                  <a:srgbClr val="FF0000"/>
                </a:solidFill>
                <a:latin typeface="Palatino-Roman"/>
              </a:rPr>
              <a:t>small</a:t>
            </a:r>
            <a:r>
              <a:rPr lang="en-US" altLang="zh-CN" dirty="0">
                <a:solidFill>
                  <a:srgbClr val="231F20"/>
                </a:solidFill>
                <a:latin typeface="Palatino-Roman"/>
              </a:rPr>
              <a:t> number of </a:t>
            </a:r>
            <a:r>
              <a:rPr lang="en-US" altLang="zh-CN" dirty="0">
                <a:solidFill>
                  <a:srgbClr val="FF0000"/>
                </a:solidFill>
                <a:latin typeface="Palatino-Roman"/>
              </a:rPr>
              <a:t>long CPU bursts</a:t>
            </a:r>
            <a:r>
              <a:rPr lang="en-US" altLang="zh-CN" dirty="0">
                <a:solidFill>
                  <a:srgbClr val="231F20"/>
                </a:solidFill>
                <a:latin typeface="Palatino-Roman"/>
              </a:rPr>
              <a:t>.</a:t>
            </a:r>
            <a:endParaRPr kumimoji="0" lang="en-US" altLang="en-US" dirty="0">
              <a:latin typeface="Calibri Light" panose="020F0302020204030204" pitchFamily="34" charset="0"/>
              <a:ea typeface="+mn-ea"/>
            </a:endParaRPr>
          </a:p>
        </p:txBody>
      </p:sp>
    </p:spTree>
    <p:extLst>
      <p:ext uri="{BB962C8B-B14F-4D97-AF65-F5344CB8AC3E}">
        <p14:creationId xmlns:p14="http://schemas.microsoft.com/office/powerpoint/2010/main" val="36636056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Rectangle 3"/>
          <p:cNvSpPr>
            <a:spLocks noGrp="1" noChangeArrowheads="1"/>
          </p:cNvSpPr>
          <p:nvPr>
            <p:ph idx="1"/>
          </p:nvPr>
        </p:nvSpPr>
        <p:spPr>
          <a:xfrm>
            <a:off x="457200" y="854075"/>
            <a:ext cx="8229600" cy="4910602"/>
          </a:xfrm>
        </p:spPr>
        <p:txBody>
          <a:bodyPr/>
          <a:lstStyle/>
          <a:p>
            <a:pPr marL="337129" indent="-337129">
              <a:buAutoNum type="arabicPeriod" startAt="2"/>
            </a:pPr>
            <a:r>
              <a:rPr lang="en-US" altLang="en-US" sz="2000" b="1" dirty="0">
                <a:solidFill>
                  <a:srgbClr val="3366FF"/>
                </a:solidFill>
              </a:rPr>
              <a:t>Progress: No</a:t>
            </a:r>
            <a:r>
              <a:rPr lang="en-US" altLang="en-US" sz="2000" b="1" dirty="0"/>
              <a:t> </a:t>
            </a:r>
            <a:r>
              <a:rPr lang="en-US" altLang="en-US" sz="2000" dirty="0"/>
              <a:t>– If the </a:t>
            </a:r>
            <a:r>
              <a:rPr lang="en-US" altLang="en-US" sz="2000" b="1" dirty="0">
                <a:latin typeface="Courier New" panose="02070309020205020404" pitchFamily="49" charset="0"/>
                <a:cs typeface="Courier New" panose="02070309020205020404" pitchFamily="49" charset="0"/>
              </a:rPr>
              <a:t>turn</a:t>
            </a:r>
            <a:r>
              <a:rPr lang="en-US" altLang="en-US" sz="2000" dirty="0"/>
              <a:t> variable contains the value </a:t>
            </a:r>
            <a:r>
              <a:rPr lang="en-US" altLang="en-US" sz="2000" b="1" dirty="0">
                <a:latin typeface="Courier New" panose="02070309020205020404" pitchFamily="49" charset="0"/>
                <a:cs typeface="Courier New" panose="02070309020205020404" pitchFamily="49" charset="0"/>
              </a:rPr>
              <a:t>j</a:t>
            </a:r>
            <a:r>
              <a:rPr lang="en-US" altLang="en-US" sz="2000" dirty="0"/>
              <a:t> (for example) and </a:t>
            </a:r>
            <a:r>
              <a:rPr lang="en-US" altLang="en-US" sz="2000" b="1" i="1" dirty="0"/>
              <a:t>P</a:t>
            </a:r>
            <a:r>
              <a:rPr lang="en-US" altLang="en-US" sz="2000" b="1" i="1" baseline="-25000" dirty="0"/>
              <a:t>i</a:t>
            </a:r>
            <a:r>
              <a:rPr lang="en-US" altLang="en-US" sz="2000" dirty="0"/>
              <a:t> wants to enter the critical section and </a:t>
            </a:r>
            <a:r>
              <a:rPr lang="en-US" altLang="en-US" sz="2000" b="1" i="1" dirty="0" err="1"/>
              <a:t>P</a:t>
            </a:r>
            <a:r>
              <a:rPr lang="en-US" altLang="en-US" sz="2000" b="1" i="1" baseline="-25000" dirty="0" err="1"/>
              <a:t>j</a:t>
            </a:r>
            <a:r>
              <a:rPr lang="en-US" altLang="en-US" sz="2000" dirty="0"/>
              <a:t> does not want to enter the critical section (assuming there is no </a:t>
            </a:r>
            <a:r>
              <a:rPr lang="en-US" altLang="en-US" sz="2000" b="1" dirty="0">
                <a:latin typeface="Courier New" panose="02070309020205020404" pitchFamily="49" charset="0"/>
                <a:cs typeface="Courier New" panose="02070309020205020404" pitchFamily="49" charset="0"/>
              </a:rPr>
              <a:t>do{}while</a:t>
            </a:r>
            <a:r>
              <a:rPr lang="en-US" altLang="en-US" sz="2000" dirty="0"/>
              <a:t> loop around </a:t>
            </a:r>
            <a:r>
              <a:rPr lang="en-US" altLang="en-US" sz="2000" b="1" i="1" dirty="0" err="1"/>
              <a:t>P</a:t>
            </a:r>
            <a:r>
              <a:rPr lang="en-US" altLang="en-US" sz="2000" b="1" i="1" baseline="-25000" dirty="0" err="1"/>
              <a:t>j</a:t>
            </a:r>
            <a:r>
              <a:rPr lang="en-US" altLang="en-US" sz="2000" dirty="0" err="1"/>
              <a:t>’s</a:t>
            </a:r>
            <a:r>
              <a:rPr lang="en-US" altLang="en-US" sz="2000" dirty="0"/>
              <a:t> code and </a:t>
            </a:r>
            <a:r>
              <a:rPr lang="en-US" altLang="en-US" sz="2000" b="1" i="1" dirty="0" err="1"/>
              <a:t>P</a:t>
            </a:r>
            <a:r>
              <a:rPr lang="en-US" altLang="en-US" sz="2000" b="1" i="1" baseline="-25000" dirty="0" err="1"/>
              <a:t>j</a:t>
            </a:r>
            <a:r>
              <a:rPr lang="en-US" altLang="en-US" sz="2000" dirty="0"/>
              <a:t> is busy doing something else) then </a:t>
            </a:r>
            <a:r>
              <a:rPr lang="en-US" altLang="en-US" sz="2000" b="1" i="1" dirty="0"/>
              <a:t>P</a:t>
            </a:r>
            <a:r>
              <a:rPr lang="en-US" altLang="en-US" sz="2000" b="1" i="1" baseline="-25000" dirty="0"/>
              <a:t>i</a:t>
            </a:r>
            <a:r>
              <a:rPr lang="en-US" altLang="en-US" sz="2000" dirty="0"/>
              <a:t> will wait for ever, even though </a:t>
            </a:r>
            <a:r>
              <a:rPr lang="en-US" altLang="en-US" sz="2000" b="1" i="1" dirty="0" err="1"/>
              <a:t>P</a:t>
            </a:r>
            <a:r>
              <a:rPr lang="en-US" altLang="en-US" sz="2000" b="1" i="1" baseline="-25000" dirty="0" err="1"/>
              <a:t>j</a:t>
            </a:r>
            <a:r>
              <a:rPr lang="en-US" altLang="en-US" sz="2000" dirty="0"/>
              <a:t> is not inside the critical section.</a:t>
            </a:r>
          </a:p>
          <a:p>
            <a:pPr marL="730446" lvl="1" indent="-337129">
              <a:buFont typeface="+mj-lt"/>
              <a:buAutoNum type="arabicPeriod"/>
            </a:pPr>
            <a:r>
              <a:rPr lang="en-US" altLang="en-US" sz="2000" b="1" i="1" dirty="0"/>
              <a:t>P</a:t>
            </a:r>
            <a:r>
              <a:rPr lang="en-US" altLang="en-US" sz="2000" b="1" i="1" baseline="-25000" dirty="0"/>
              <a:t>i</a:t>
            </a:r>
            <a:r>
              <a:rPr lang="en-US" altLang="en-US" sz="2000" dirty="0"/>
              <a:t> can only enter the critical section after </a:t>
            </a:r>
            <a:r>
              <a:rPr lang="en-US" altLang="en-US" sz="2000" b="1" i="1" dirty="0" err="1"/>
              <a:t>P</a:t>
            </a:r>
            <a:r>
              <a:rPr lang="en-US" altLang="en-US" sz="2000" b="1" i="1" baseline="-25000" dirty="0" err="1"/>
              <a:t>j</a:t>
            </a:r>
            <a:r>
              <a:rPr lang="en-US" altLang="en-US" sz="2000" dirty="0"/>
              <a:t> has been in the critical section, and </a:t>
            </a:r>
            <a:r>
              <a:rPr lang="en-US" altLang="en-US" sz="2000" b="1" i="1" dirty="0" err="1"/>
              <a:t>P</a:t>
            </a:r>
            <a:r>
              <a:rPr lang="en-US" altLang="en-US" sz="2000" b="1" i="1" baseline="-25000" dirty="0" err="1"/>
              <a:t>j</a:t>
            </a:r>
            <a:r>
              <a:rPr lang="en-US" altLang="en-US" sz="2000" dirty="0"/>
              <a:t> can only enter the critical section after </a:t>
            </a:r>
            <a:r>
              <a:rPr lang="en-US" altLang="en-US" sz="2000" b="1" i="1" dirty="0"/>
              <a:t>P</a:t>
            </a:r>
            <a:r>
              <a:rPr lang="en-US" altLang="en-US" sz="2000" b="1" i="1" baseline="-25000" dirty="0"/>
              <a:t>i</a:t>
            </a:r>
            <a:r>
              <a:rPr lang="en-US" altLang="en-US" sz="2000" dirty="0"/>
              <a:t> has been in the critical section.</a:t>
            </a:r>
          </a:p>
          <a:p>
            <a:pPr marL="730446" lvl="2" indent="0">
              <a:buNone/>
            </a:pPr>
            <a:r>
              <a:rPr lang="en-US" altLang="en-US" sz="2000" b="1" i="1" dirty="0"/>
              <a:t>P</a:t>
            </a:r>
            <a:r>
              <a:rPr lang="en-US" altLang="en-US" sz="2000" b="1" i="1" baseline="-25000" dirty="0"/>
              <a:t>i </a:t>
            </a:r>
            <a:r>
              <a:rPr lang="en-US" altLang="en-US" sz="2000" dirty="0">
                <a:latin typeface="宋体"/>
                <a:ea typeface="宋体"/>
              </a:rPr>
              <a:t>→</a:t>
            </a:r>
            <a:r>
              <a:rPr lang="en-US" altLang="en-US" sz="2000" b="1" i="1" dirty="0"/>
              <a:t> </a:t>
            </a:r>
            <a:r>
              <a:rPr lang="en-US" altLang="en-US" sz="2000" b="1" i="1" dirty="0" err="1"/>
              <a:t>P</a:t>
            </a:r>
            <a:r>
              <a:rPr lang="en-US" altLang="en-US" sz="2000" b="1" i="1" baseline="-25000" dirty="0" err="1"/>
              <a:t>j</a:t>
            </a:r>
            <a:r>
              <a:rPr lang="en-US" altLang="en-US" sz="2000" b="1" i="1" baseline="-25000" dirty="0"/>
              <a:t> </a:t>
            </a:r>
            <a:r>
              <a:rPr lang="en-US" altLang="en-US" sz="2000" dirty="0">
                <a:latin typeface="宋体"/>
                <a:ea typeface="宋体"/>
              </a:rPr>
              <a:t>→</a:t>
            </a:r>
            <a:r>
              <a:rPr lang="en-US" altLang="en-US" sz="2000" b="1" i="1" dirty="0"/>
              <a:t> P</a:t>
            </a:r>
            <a:r>
              <a:rPr lang="en-US" altLang="en-US" sz="2000" b="1" i="1" baseline="-25000" dirty="0"/>
              <a:t>i </a:t>
            </a:r>
            <a:r>
              <a:rPr lang="en-US" altLang="en-US" sz="2000" dirty="0">
                <a:latin typeface="宋体"/>
                <a:ea typeface="宋体"/>
              </a:rPr>
              <a:t>→</a:t>
            </a:r>
            <a:r>
              <a:rPr lang="en-US" altLang="en-US" sz="2000" b="1" i="1" dirty="0"/>
              <a:t> </a:t>
            </a:r>
            <a:r>
              <a:rPr lang="en-US" altLang="en-US" sz="2000" b="1" i="1" dirty="0" err="1"/>
              <a:t>P</a:t>
            </a:r>
            <a:r>
              <a:rPr lang="en-US" altLang="en-US" sz="2000" b="1" i="1" baseline="-25000" dirty="0" err="1"/>
              <a:t>j</a:t>
            </a:r>
            <a:r>
              <a:rPr lang="en-US" altLang="en-US" sz="2000" b="1" i="1" baseline="-25000" dirty="0"/>
              <a:t> </a:t>
            </a:r>
            <a:r>
              <a:rPr lang="en-US" altLang="en-US" sz="2000" dirty="0">
                <a:latin typeface="宋体"/>
                <a:ea typeface="宋体"/>
              </a:rPr>
              <a:t>→</a:t>
            </a:r>
            <a:r>
              <a:rPr lang="en-US" altLang="en-US" sz="2000" b="1" i="1" dirty="0"/>
              <a:t> P</a:t>
            </a:r>
            <a:r>
              <a:rPr lang="en-US" altLang="en-US" sz="2000" b="1" i="1" baseline="-25000" dirty="0"/>
              <a:t>i </a:t>
            </a:r>
            <a:r>
              <a:rPr lang="en-US" altLang="en-US" sz="2000" dirty="0">
                <a:latin typeface="宋体"/>
                <a:ea typeface="宋体"/>
              </a:rPr>
              <a:t>→</a:t>
            </a:r>
            <a:r>
              <a:rPr lang="en-US" altLang="en-US" sz="2000" b="1" i="1" dirty="0"/>
              <a:t> </a:t>
            </a:r>
            <a:r>
              <a:rPr lang="en-US" altLang="en-US" sz="2000" b="1" i="1" dirty="0" err="1"/>
              <a:t>P</a:t>
            </a:r>
            <a:r>
              <a:rPr lang="en-US" altLang="en-US" sz="2000" b="1" i="1" baseline="-25000" dirty="0" err="1"/>
              <a:t>j</a:t>
            </a:r>
            <a:r>
              <a:rPr lang="en-US" altLang="en-US" sz="2000" b="1" i="1" baseline="-25000" dirty="0"/>
              <a:t> </a:t>
            </a:r>
            <a:r>
              <a:rPr lang="en-US" altLang="en-US" sz="2000" dirty="0">
                <a:latin typeface="宋体"/>
                <a:ea typeface="宋体"/>
              </a:rPr>
              <a:t>→</a:t>
            </a:r>
            <a:r>
              <a:rPr lang="en-US" altLang="en-US" sz="2000" b="1" i="1" dirty="0"/>
              <a:t> P</a:t>
            </a:r>
            <a:r>
              <a:rPr lang="en-US" altLang="en-US" sz="2000" b="1" i="1" baseline="-25000" dirty="0"/>
              <a:t>i </a:t>
            </a:r>
            <a:r>
              <a:rPr lang="en-US" altLang="en-US" sz="2000" dirty="0">
                <a:latin typeface="宋体"/>
                <a:ea typeface="宋体"/>
              </a:rPr>
              <a:t>→…</a:t>
            </a:r>
            <a:endParaRPr lang="en-US" altLang="en-US" sz="2000" dirty="0"/>
          </a:p>
          <a:p>
            <a:pPr marL="730446" lvl="1" indent="-337129">
              <a:buAutoNum type="arabicPeriod"/>
            </a:pPr>
            <a:r>
              <a:rPr lang="en-US" altLang="en-US" sz="2000" dirty="0"/>
              <a:t>If </a:t>
            </a:r>
            <a:r>
              <a:rPr lang="en-US" altLang="en-US" sz="2000" b="1" i="1" dirty="0" err="1"/>
              <a:t>P</a:t>
            </a:r>
            <a:r>
              <a:rPr lang="en-US" altLang="en-US" sz="2000" b="1" i="1" baseline="-25000" dirty="0" err="1"/>
              <a:t>j</a:t>
            </a:r>
            <a:r>
              <a:rPr lang="en-US" altLang="en-US" sz="2000" dirty="0"/>
              <a:t> does not want to enter the critical section again then </a:t>
            </a:r>
            <a:r>
              <a:rPr lang="en-US" altLang="en-US" sz="2000" b="1" i="1" dirty="0"/>
              <a:t>P</a:t>
            </a:r>
            <a:r>
              <a:rPr lang="en-US" altLang="en-US" sz="2000" b="1" i="1" baseline="-25000" dirty="0"/>
              <a:t>i</a:t>
            </a:r>
            <a:r>
              <a:rPr lang="en-US" altLang="en-US" sz="2000" dirty="0"/>
              <a:t> is going to get stuck and wait for ever in the entry section for </a:t>
            </a:r>
            <a:r>
              <a:rPr lang="en-US" altLang="en-US" sz="2000" b="1" i="1" dirty="0" err="1"/>
              <a:t>P</a:t>
            </a:r>
            <a:r>
              <a:rPr lang="en-US" altLang="en-US" sz="2000" b="1" i="1" baseline="-25000" dirty="0" err="1"/>
              <a:t>j</a:t>
            </a:r>
            <a:r>
              <a:rPr lang="en-US" altLang="en-US" sz="2000" dirty="0"/>
              <a:t> to exit the critical section, which </a:t>
            </a:r>
            <a:r>
              <a:rPr lang="en-US" altLang="en-US" sz="2000" b="1" i="1" dirty="0" err="1"/>
              <a:t>P</a:t>
            </a:r>
            <a:r>
              <a:rPr lang="en-US" altLang="en-US" sz="2000" b="1" i="1" baseline="-25000" dirty="0" err="1"/>
              <a:t>j</a:t>
            </a:r>
            <a:r>
              <a:rPr lang="en-US" altLang="en-US" sz="2000" dirty="0"/>
              <a:t> is never going to do.</a:t>
            </a:r>
          </a:p>
          <a:p>
            <a:pPr marL="730446" lvl="2" indent="0">
              <a:buNone/>
            </a:pPr>
            <a:r>
              <a:rPr lang="en-US" altLang="en-US" sz="2000" b="1" i="1" dirty="0"/>
              <a:t>P</a:t>
            </a:r>
            <a:r>
              <a:rPr lang="en-US" altLang="en-US" sz="2000" b="1" i="1" baseline="-25000" dirty="0"/>
              <a:t>i </a:t>
            </a:r>
            <a:r>
              <a:rPr lang="en-US" altLang="en-US" sz="2000" dirty="0">
                <a:latin typeface="宋体"/>
                <a:ea typeface="宋体"/>
              </a:rPr>
              <a:t>→</a:t>
            </a:r>
            <a:r>
              <a:rPr lang="en-US" altLang="en-US" sz="2000" b="1" i="1" dirty="0"/>
              <a:t> </a:t>
            </a:r>
            <a:r>
              <a:rPr lang="en-US" altLang="en-US" sz="2000" b="1" i="1" dirty="0" err="1"/>
              <a:t>P</a:t>
            </a:r>
            <a:r>
              <a:rPr lang="en-US" altLang="en-US" sz="2000" b="1" i="1" baseline="-25000" dirty="0" err="1"/>
              <a:t>j</a:t>
            </a:r>
            <a:r>
              <a:rPr lang="en-US" altLang="en-US" sz="2000" b="1" i="1" baseline="-25000" dirty="0"/>
              <a:t> </a:t>
            </a:r>
            <a:r>
              <a:rPr lang="en-US" altLang="en-US" sz="2000" dirty="0">
                <a:latin typeface="宋体"/>
                <a:ea typeface="宋体"/>
              </a:rPr>
              <a:t>→</a:t>
            </a:r>
            <a:r>
              <a:rPr lang="en-US" altLang="en-US" sz="2000" b="1" i="1" dirty="0"/>
              <a:t> P</a:t>
            </a:r>
            <a:r>
              <a:rPr lang="en-US" altLang="en-US" sz="2000" b="1" i="1" baseline="-25000" dirty="0"/>
              <a:t>i </a:t>
            </a:r>
            <a:r>
              <a:rPr lang="en-US" altLang="en-US" sz="2000" dirty="0">
                <a:latin typeface="宋体"/>
                <a:ea typeface="宋体"/>
              </a:rPr>
              <a:t>→</a:t>
            </a:r>
            <a:r>
              <a:rPr lang="en-US" altLang="en-US" sz="2000" b="1" i="1" dirty="0"/>
              <a:t> P</a:t>
            </a:r>
            <a:r>
              <a:rPr lang="en-US" altLang="en-US" sz="2000" b="1" i="1" baseline="-25000" dirty="0"/>
              <a:t>i </a:t>
            </a:r>
            <a:r>
              <a:rPr lang="en-US" altLang="en-US" sz="2000" dirty="0"/>
              <a:t> again and gets stuck for ever.</a:t>
            </a:r>
          </a:p>
        </p:txBody>
      </p:sp>
      <p:sp>
        <p:nvSpPr>
          <p:cNvPr id="3" name="Title 1">
            <a:extLst>
              <a:ext uri="{FF2B5EF4-FFF2-40B4-BE49-F238E27FC236}">
                <a16:creationId xmlns:a16="http://schemas.microsoft.com/office/drawing/2014/main" id="{504DD2BD-E0FC-DC41-8B84-371FB1A995A7}"/>
              </a:ext>
            </a:extLst>
          </p:cNvPr>
          <p:cNvSpPr>
            <a:spLocks noGrp="1"/>
          </p:cNvSpPr>
          <p:nvPr>
            <p:ph type="title"/>
          </p:nvPr>
        </p:nvSpPr>
        <p:spPr>
          <a:xfrm>
            <a:off x="457200" y="277813"/>
            <a:ext cx="8229600" cy="576262"/>
          </a:xfrm>
        </p:spPr>
        <p:txBody>
          <a:bodyPr/>
          <a:lstStyle/>
          <a:p>
            <a:r>
              <a:rPr lang="en-US" altLang="zh-CN" sz="2800" dirty="0"/>
              <a:t>Detailed Explanation on Example 1 (Continue) </a:t>
            </a:r>
            <a:endParaRPr lang="zh-CN" altLang="en-US" sz="2800" dirty="0"/>
          </a:p>
        </p:txBody>
      </p:sp>
    </p:spTree>
    <p:extLst>
      <p:ext uri="{BB962C8B-B14F-4D97-AF65-F5344CB8AC3E}">
        <p14:creationId xmlns:p14="http://schemas.microsoft.com/office/powerpoint/2010/main" val="55277091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Rectangle 3"/>
          <p:cNvSpPr>
            <a:spLocks noGrp="1" noChangeArrowheads="1"/>
          </p:cNvSpPr>
          <p:nvPr>
            <p:ph idx="1"/>
          </p:nvPr>
        </p:nvSpPr>
        <p:spPr>
          <a:xfrm>
            <a:off x="457200" y="968509"/>
            <a:ext cx="8229600" cy="5122475"/>
          </a:xfrm>
        </p:spPr>
        <p:txBody>
          <a:bodyPr/>
          <a:lstStyle/>
          <a:p>
            <a:pPr marL="337129" indent="-337129">
              <a:buFont typeface="+mj-lt"/>
              <a:buAutoNum type="arabicPeriod" startAt="3"/>
            </a:pPr>
            <a:r>
              <a:rPr lang="en-US" altLang="en-US" sz="2000" b="1" dirty="0">
                <a:solidFill>
                  <a:srgbClr val="3366FF"/>
                </a:solidFill>
              </a:rPr>
              <a:t>Bounded Waiting: Yes </a:t>
            </a:r>
            <a:r>
              <a:rPr lang="en-US" altLang="en-US" sz="2000" dirty="0"/>
              <a:t>-  There is a bound of 1 time on the number of times that </a:t>
            </a:r>
            <a:r>
              <a:rPr lang="en-US" altLang="en-US" sz="2000" b="1" i="1" dirty="0" err="1"/>
              <a:t>P</a:t>
            </a:r>
            <a:r>
              <a:rPr lang="en-US" altLang="en-US" sz="2000" b="1" i="1" baseline="-25000" dirty="0" err="1"/>
              <a:t>j</a:t>
            </a:r>
            <a:r>
              <a:rPr lang="en-US" altLang="en-US" sz="2000" dirty="0"/>
              <a:t> (for example) is allowed to enter the critical section after </a:t>
            </a:r>
            <a:r>
              <a:rPr lang="en-US" altLang="en-US" sz="2000" b="1" i="1" dirty="0"/>
              <a:t>P</a:t>
            </a:r>
            <a:r>
              <a:rPr lang="en-US" altLang="en-US" sz="2000" b="1" i="1" baseline="-25000" dirty="0"/>
              <a:t>i</a:t>
            </a:r>
            <a:r>
              <a:rPr lang="en-US" altLang="en-US" sz="2000" dirty="0"/>
              <a:t> has made a request to enter its critical section and before that request is granted, because when </a:t>
            </a:r>
            <a:r>
              <a:rPr lang="en-US" altLang="en-US" sz="2000" b="1" i="1" dirty="0" err="1"/>
              <a:t>P</a:t>
            </a:r>
            <a:r>
              <a:rPr lang="en-US" altLang="en-US" sz="2000" b="1" i="1" baseline="-25000" dirty="0" err="1"/>
              <a:t>j</a:t>
            </a:r>
            <a:r>
              <a:rPr lang="en-US" altLang="en-US" sz="2000" dirty="0"/>
              <a:t> exits the critical section it changes the </a:t>
            </a:r>
            <a:r>
              <a:rPr lang="en-US" altLang="en-US" sz="2000" b="1" dirty="0">
                <a:latin typeface="Courier New" panose="02070309020205020404" pitchFamily="49" charset="0"/>
                <a:cs typeface="Courier New" panose="02070309020205020404" pitchFamily="49" charset="0"/>
              </a:rPr>
              <a:t>turn</a:t>
            </a:r>
            <a:r>
              <a:rPr lang="en-US" altLang="en-US" sz="2000" dirty="0"/>
              <a:t> variable to be </a:t>
            </a:r>
            <a:r>
              <a:rPr lang="en-US" altLang="en-US" sz="2000" b="1" dirty="0" err="1">
                <a:latin typeface="Courier New" panose="02070309020205020404" pitchFamily="49" charset="0"/>
                <a:cs typeface="Courier New" panose="02070309020205020404" pitchFamily="49" charset="0"/>
              </a:rPr>
              <a:t>i</a:t>
            </a:r>
            <a:r>
              <a:rPr lang="en-US" altLang="en-US" sz="2000" dirty="0"/>
              <a:t>, which then immediately allows </a:t>
            </a:r>
            <a:r>
              <a:rPr lang="en-US" altLang="en-US" sz="2000" b="1" i="1" dirty="0"/>
              <a:t>P</a:t>
            </a:r>
            <a:r>
              <a:rPr lang="en-US" altLang="en-US" sz="2000" b="1" i="1" baseline="-25000" dirty="0"/>
              <a:t>i</a:t>
            </a:r>
            <a:r>
              <a:rPr lang="en-US" altLang="en-US" sz="2000" dirty="0"/>
              <a:t> to enter the critical section.</a:t>
            </a:r>
          </a:p>
          <a:p>
            <a:pPr marL="730446" lvl="1" indent="-337129">
              <a:buFont typeface="+mj-lt"/>
              <a:buAutoNum type="arabicPeriod"/>
            </a:pPr>
            <a:r>
              <a:rPr lang="en-US" altLang="en-US" sz="2000" dirty="0"/>
              <a:t>Even if we assume that </a:t>
            </a:r>
            <a:r>
              <a:rPr lang="en-US" altLang="en-US" sz="2000" b="1" i="1" dirty="0" err="1"/>
              <a:t>P</a:t>
            </a:r>
            <a:r>
              <a:rPr lang="en-US" altLang="en-US" sz="2000" b="1" i="1" baseline="-25000" dirty="0" err="1"/>
              <a:t>j</a:t>
            </a:r>
            <a:r>
              <a:rPr lang="en-US" altLang="en-US" sz="2000" dirty="0"/>
              <a:t> is very fast and </a:t>
            </a:r>
            <a:r>
              <a:rPr lang="en-US" altLang="en-US" sz="2000" b="1" i="1" dirty="0"/>
              <a:t>P</a:t>
            </a:r>
            <a:r>
              <a:rPr lang="en-US" altLang="en-US" sz="2000" b="1" i="1" baseline="-25000" dirty="0"/>
              <a:t>i</a:t>
            </a:r>
            <a:r>
              <a:rPr lang="en-US" altLang="en-US" sz="2000" dirty="0"/>
              <a:t> is very slow (for example), it is not possible for </a:t>
            </a:r>
            <a:r>
              <a:rPr lang="en-US" altLang="en-US" sz="2000" b="1" i="1" dirty="0" err="1"/>
              <a:t>P</a:t>
            </a:r>
            <a:r>
              <a:rPr lang="en-US" altLang="en-US" sz="2000" b="1" i="1" baseline="-25000" dirty="0" err="1"/>
              <a:t>j</a:t>
            </a:r>
            <a:r>
              <a:rPr lang="en-US" altLang="en-US" sz="2000" dirty="0"/>
              <a:t> to beat </a:t>
            </a:r>
            <a:r>
              <a:rPr lang="en-US" altLang="en-US" sz="2000" b="1" i="1" dirty="0"/>
              <a:t>P</a:t>
            </a:r>
            <a:r>
              <a:rPr lang="en-US" altLang="en-US" sz="2000" b="1" i="1" baseline="-25000" dirty="0"/>
              <a:t>i</a:t>
            </a:r>
            <a:r>
              <a:rPr lang="en-US" altLang="en-US" sz="2000" dirty="0"/>
              <a:t> to the race and exit the critical section and immediately re-enter it again before </a:t>
            </a:r>
            <a:r>
              <a:rPr lang="en-US" altLang="en-US" sz="2000" b="1" i="1" dirty="0"/>
              <a:t>P</a:t>
            </a:r>
            <a:r>
              <a:rPr lang="en-US" altLang="en-US" sz="2000" b="1" i="1" baseline="-25000" dirty="0"/>
              <a:t>i</a:t>
            </a:r>
            <a:r>
              <a:rPr lang="en-US" altLang="en-US" sz="2000" dirty="0"/>
              <a:t> is allowed to take its turn inside the critical section.</a:t>
            </a:r>
          </a:p>
          <a:p>
            <a:pPr marL="730446" lvl="1" indent="-337129">
              <a:buFont typeface="+mj-lt"/>
              <a:buAutoNum type="arabicPeriod"/>
            </a:pPr>
            <a:r>
              <a:rPr lang="en-US" altLang="en-US" sz="2000" dirty="0"/>
              <a:t>In other words, it is not possible for </a:t>
            </a:r>
            <a:r>
              <a:rPr lang="en-US" altLang="en-US" sz="2000" b="1" i="1" dirty="0" err="1"/>
              <a:t>P</a:t>
            </a:r>
            <a:r>
              <a:rPr lang="en-US" altLang="en-US" sz="2000" b="1" i="1" baseline="-25000" dirty="0" err="1"/>
              <a:t>j</a:t>
            </a:r>
            <a:r>
              <a:rPr lang="en-US" altLang="en-US" sz="2000" dirty="0"/>
              <a:t> to prevent </a:t>
            </a:r>
            <a:r>
              <a:rPr lang="en-US" altLang="en-US" sz="2000" b="1" i="1" dirty="0"/>
              <a:t>P</a:t>
            </a:r>
            <a:r>
              <a:rPr lang="en-US" altLang="en-US" sz="2000" b="1" i="1" baseline="-25000" dirty="0"/>
              <a:t>i</a:t>
            </a:r>
            <a:r>
              <a:rPr lang="en-US" altLang="en-US" sz="2000" dirty="0"/>
              <a:t> from going into the critical section by going in and out of the critical section as fast as possible.</a:t>
            </a:r>
          </a:p>
          <a:p>
            <a:pPr marL="730446" lvl="1" indent="-337129">
              <a:buFont typeface="+mj-lt"/>
              <a:buAutoNum type="arabicPeriod"/>
            </a:pPr>
            <a:r>
              <a:rPr lang="en-US" altLang="en-US" sz="2000" dirty="0"/>
              <a:t>So </a:t>
            </a:r>
            <a:r>
              <a:rPr lang="en-US" altLang="en-US" sz="2000" b="1" i="1" dirty="0"/>
              <a:t>P</a:t>
            </a:r>
            <a:r>
              <a:rPr lang="en-US" altLang="en-US" sz="2000" b="1" i="1" baseline="-25000" dirty="0"/>
              <a:t>i</a:t>
            </a:r>
            <a:r>
              <a:rPr lang="en-US" altLang="en-US" sz="2000" dirty="0"/>
              <a:t> is guaranteed to be able to enter the critical section at some point in the future (right after </a:t>
            </a:r>
            <a:r>
              <a:rPr lang="en-US" altLang="en-US" sz="2000" b="1" i="1" dirty="0" err="1"/>
              <a:t>P</a:t>
            </a:r>
            <a:r>
              <a:rPr lang="en-US" altLang="en-US" sz="2000" b="1" i="1" baseline="-25000" dirty="0" err="1"/>
              <a:t>j</a:t>
            </a:r>
            <a:r>
              <a:rPr lang="en-US" altLang="en-US" sz="2000" dirty="0"/>
              <a:t> is finished) and will not have to wait for ever, even if </a:t>
            </a:r>
            <a:r>
              <a:rPr lang="en-US" altLang="en-US" sz="2000" b="1" i="1" dirty="0" err="1"/>
              <a:t>P</a:t>
            </a:r>
            <a:r>
              <a:rPr lang="en-US" altLang="en-US" sz="2000" b="1" i="1" baseline="-25000" dirty="0" err="1"/>
              <a:t>j</a:t>
            </a:r>
            <a:r>
              <a:rPr lang="en-US" altLang="en-US" sz="2000" dirty="0"/>
              <a:t> wants to re-enter the critical section all the time.</a:t>
            </a:r>
          </a:p>
        </p:txBody>
      </p:sp>
      <p:sp>
        <p:nvSpPr>
          <p:cNvPr id="2" name="Title 1"/>
          <p:cNvSpPr>
            <a:spLocks noGrp="1"/>
          </p:cNvSpPr>
          <p:nvPr>
            <p:ph type="title"/>
          </p:nvPr>
        </p:nvSpPr>
        <p:spPr/>
        <p:txBody>
          <a:bodyPr/>
          <a:lstStyle/>
          <a:p>
            <a:r>
              <a:rPr lang="en-US" altLang="zh-CN" sz="2800" dirty="0"/>
              <a:t>Detailed Explanation on Example 1 (Continue) </a:t>
            </a:r>
            <a:endParaRPr lang="zh-CN" altLang="en-US" sz="2800" dirty="0"/>
          </a:p>
        </p:txBody>
      </p:sp>
    </p:spTree>
    <p:extLst>
      <p:ext uri="{BB962C8B-B14F-4D97-AF65-F5344CB8AC3E}">
        <p14:creationId xmlns:p14="http://schemas.microsoft.com/office/powerpoint/2010/main" val="341267387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998538" y="214313"/>
            <a:ext cx="7688262" cy="576262"/>
          </a:xfrm>
        </p:spPr>
        <p:txBody>
          <a:bodyPr/>
          <a:lstStyle/>
          <a:p>
            <a:pPr eaLnBrk="1" hangingPunct="1"/>
            <a:r>
              <a:rPr lang="en-US" altLang="en-US"/>
              <a:t>Peterson</a:t>
            </a:r>
            <a:r>
              <a:rPr lang="ja-JP" altLang="en-US"/>
              <a:t>’</a:t>
            </a:r>
            <a:r>
              <a:rPr lang="en-US" altLang="ja-JP"/>
              <a:t>s Solution</a:t>
            </a:r>
            <a:endParaRPr lang="en-US" altLang="en-US"/>
          </a:p>
        </p:txBody>
      </p:sp>
      <p:sp>
        <p:nvSpPr>
          <p:cNvPr id="15363" name="Rectangle 3"/>
          <p:cNvSpPr>
            <a:spLocks noGrp="1" noChangeArrowheads="1"/>
          </p:cNvSpPr>
          <p:nvPr>
            <p:ph idx="1"/>
          </p:nvPr>
        </p:nvSpPr>
        <p:spPr>
          <a:xfrm>
            <a:off x="297455" y="925952"/>
            <a:ext cx="8846545" cy="5016829"/>
          </a:xfrm>
        </p:spPr>
        <p:txBody>
          <a:bodyPr/>
          <a:lstStyle/>
          <a:p>
            <a:pPr>
              <a:tabLst>
                <a:tab pos="739775" algn="l"/>
                <a:tab pos="1020763" algn="l"/>
                <a:tab pos="1257300" algn="l"/>
              </a:tabLst>
            </a:pPr>
            <a:r>
              <a:rPr lang="en-US" altLang="en-US" dirty="0"/>
              <a:t>It is a classic software-based solution to the critical-section problem</a:t>
            </a:r>
          </a:p>
          <a:p>
            <a:pPr lvl="1">
              <a:tabLst>
                <a:tab pos="739775" algn="l"/>
                <a:tab pos="1020763" algn="l"/>
                <a:tab pos="1257300" algn="l"/>
              </a:tabLst>
            </a:pPr>
            <a:r>
              <a:rPr lang="en-US" altLang="en-US" dirty="0"/>
              <a:t>Good algorithmic description of solving the problem</a:t>
            </a:r>
          </a:p>
          <a:p>
            <a:pPr>
              <a:tabLst>
                <a:tab pos="739775" algn="l"/>
                <a:tab pos="1020763" algn="l"/>
                <a:tab pos="1257300" algn="l"/>
              </a:tabLst>
            </a:pPr>
            <a:r>
              <a:rPr lang="en-US" altLang="en-US" dirty="0"/>
              <a:t>Solution for two processes by using two variables:</a:t>
            </a:r>
          </a:p>
          <a:p>
            <a:pPr marL="722313" lvl="2" indent="-279400">
              <a:tabLst>
                <a:tab pos="633413" algn="l"/>
                <a:tab pos="739775" algn="l"/>
                <a:tab pos="1257300" algn="l"/>
              </a:tabLst>
            </a:pPr>
            <a:r>
              <a:rPr lang="en-US" altLang="en-US" dirty="0"/>
              <a:t>int </a:t>
            </a:r>
            <a:r>
              <a:rPr lang="en-US" altLang="en-US" dirty="0">
                <a:solidFill>
                  <a:srgbClr val="C00000"/>
                </a:solidFill>
              </a:rPr>
              <a:t>turn</a:t>
            </a:r>
            <a:r>
              <a:rPr lang="en-US" altLang="en-US" dirty="0"/>
              <a:t>; // indicates whose turn it is to enter the critical section.</a:t>
            </a:r>
          </a:p>
          <a:p>
            <a:pPr marL="722313" lvl="2" indent="-279400">
              <a:tabLst>
                <a:tab pos="1257300" algn="l"/>
                <a:tab pos="3141663" algn="l"/>
                <a:tab pos="3230563" algn="l"/>
              </a:tabLst>
            </a:pPr>
            <a:r>
              <a:rPr lang="en-US" altLang="en-US" dirty="0"/>
              <a:t>Boolean </a:t>
            </a:r>
            <a:r>
              <a:rPr lang="en-US" altLang="en-US" dirty="0">
                <a:solidFill>
                  <a:srgbClr val="C00000"/>
                </a:solidFill>
              </a:rPr>
              <a:t>flag</a:t>
            </a:r>
            <a:r>
              <a:rPr lang="en-US" altLang="en-US" dirty="0"/>
              <a:t>[2] </a:t>
            </a:r>
            <a:r>
              <a:rPr lang="en-US" altLang="en-US" sz="1800" dirty="0"/>
              <a:t>// indicate if a process is ready to enter the critical  section. </a:t>
            </a:r>
          </a:p>
          <a:p>
            <a:pPr marL="1065213" lvl="3" indent="-279400">
              <a:tabLst>
                <a:tab pos="1257300" algn="l"/>
                <a:tab pos="3141663" algn="l"/>
                <a:tab pos="3230563" algn="l"/>
              </a:tabLst>
            </a:pPr>
            <a:r>
              <a:rPr lang="en-US" altLang="en-US" dirty="0"/>
              <a:t>flag[</a:t>
            </a:r>
            <a:r>
              <a:rPr lang="en-US" altLang="en-US" dirty="0" err="1"/>
              <a:t>i</a:t>
            </a:r>
            <a:r>
              <a:rPr lang="en-US" altLang="en-US" dirty="0"/>
              <a:t>] = </a:t>
            </a:r>
            <a:r>
              <a:rPr lang="en-US" altLang="en-US" i="1" dirty="0"/>
              <a:t>true</a:t>
            </a:r>
            <a:r>
              <a:rPr lang="en-US" altLang="en-US" dirty="0"/>
              <a:t>  implies that process P</a:t>
            </a:r>
            <a:r>
              <a:rPr lang="en-US" altLang="en-US" baseline="-25000" dirty="0"/>
              <a:t>i</a:t>
            </a:r>
            <a:r>
              <a:rPr lang="en-US" altLang="en-US" dirty="0"/>
              <a:t> is ready! </a:t>
            </a:r>
          </a:p>
          <a:p>
            <a:pPr marL="1065213" lvl="3" indent="-279400">
              <a:tabLst>
                <a:tab pos="1257300" algn="l"/>
                <a:tab pos="3141663" algn="l"/>
                <a:tab pos="3230563" algn="l"/>
              </a:tabLst>
            </a:pPr>
            <a:r>
              <a:rPr lang="en-US" altLang="en-US" dirty="0"/>
              <a:t>It is initialized to </a:t>
            </a:r>
            <a:r>
              <a:rPr lang="en-US" altLang="zh-CN" dirty="0">
                <a:solidFill>
                  <a:srgbClr val="C00000"/>
                </a:solidFill>
              </a:rPr>
              <a:t>FALSE</a:t>
            </a:r>
            <a:r>
              <a:rPr lang="en-US" altLang="en-US" dirty="0"/>
              <a:t>.</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1264198" y="1250646"/>
            <a:ext cx="3813572" cy="962025"/>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wrap="none" lIns="64002" tIns="32001" rIns="64002" bIns="32001"/>
          <a:lstStyle/>
          <a:p>
            <a:pPr>
              <a:defRPr/>
            </a:pPr>
            <a:endParaRPr lang="en-US">
              <a:solidFill>
                <a:schemeClr val="tx1"/>
              </a:solidFill>
              <a:latin typeface="Verdana" charset="0"/>
            </a:endParaRPr>
          </a:p>
        </p:txBody>
      </p:sp>
      <p:sp>
        <p:nvSpPr>
          <p:cNvPr id="7" name="Rectangle 6"/>
          <p:cNvSpPr/>
          <p:nvPr/>
        </p:nvSpPr>
        <p:spPr bwMode="auto">
          <a:xfrm>
            <a:off x="1286101" y="2514296"/>
            <a:ext cx="2120034" cy="387350"/>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wrap="none" lIns="64002" tIns="32001" rIns="64002" bIns="32001"/>
          <a:lstStyle/>
          <a:p>
            <a:pPr>
              <a:defRPr/>
            </a:pPr>
            <a:endParaRPr lang="en-US">
              <a:solidFill>
                <a:schemeClr val="tx1"/>
              </a:solidFill>
              <a:latin typeface="Verdana" charset="0"/>
            </a:endParaRPr>
          </a:p>
        </p:txBody>
      </p:sp>
      <p:sp>
        <p:nvSpPr>
          <p:cNvPr id="16388" name="Rectangle 2"/>
          <p:cNvSpPr>
            <a:spLocks noGrp="1" noChangeArrowheads="1"/>
          </p:cNvSpPr>
          <p:nvPr>
            <p:ph type="title"/>
          </p:nvPr>
        </p:nvSpPr>
        <p:spPr>
          <a:xfrm>
            <a:off x="457200" y="277813"/>
            <a:ext cx="8291513" cy="576262"/>
          </a:xfrm>
        </p:spPr>
        <p:txBody>
          <a:bodyPr/>
          <a:lstStyle/>
          <a:p>
            <a:pPr eaLnBrk="1" hangingPunct="1"/>
            <a:r>
              <a:rPr lang="en-US" altLang="en-US" dirty="0"/>
              <a:t>Algorithm for Process </a:t>
            </a:r>
            <a:r>
              <a:rPr lang="en-US" altLang="en-US" dirty="0">
                <a:solidFill>
                  <a:srgbClr val="0000FF"/>
                </a:solidFill>
              </a:rPr>
              <a:t>P</a:t>
            </a:r>
            <a:r>
              <a:rPr lang="en-US" altLang="en-US" baseline="-25000" dirty="0">
                <a:solidFill>
                  <a:srgbClr val="0000FF"/>
                </a:solidFill>
              </a:rPr>
              <a:t>i </a:t>
            </a:r>
            <a:r>
              <a:rPr lang="en-US" altLang="en-US" dirty="0">
                <a:solidFill>
                  <a:srgbClr val="0000FF"/>
                </a:solidFill>
              </a:rPr>
              <a:t>&amp; </a:t>
            </a:r>
            <a:r>
              <a:rPr lang="en-US" altLang="en-US" dirty="0" err="1">
                <a:solidFill>
                  <a:srgbClr val="0000FF"/>
                </a:solidFill>
              </a:rPr>
              <a:t>P</a:t>
            </a:r>
            <a:r>
              <a:rPr lang="en-US" altLang="en-US" baseline="-25000" dirty="0" err="1">
                <a:solidFill>
                  <a:srgbClr val="0000FF"/>
                </a:solidFill>
              </a:rPr>
              <a:t>j</a:t>
            </a:r>
            <a:endParaRPr lang="en-US" altLang="en-US" baseline="-25000" dirty="0">
              <a:solidFill>
                <a:srgbClr val="0000FF"/>
              </a:solidFill>
            </a:endParaRPr>
          </a:p>
        </p:txBody>
      </p:sp>
      <p:sp>
        <p:nvSpPr>
          <p:cNvPr id="16389" name="Rectangle 3"/>
          <p:cNvSpPr>
            <a:spLocks noGrp="1" noChangeArrowheads="1"/>
          </p:cNvSpPr>
          <p:nvPr>
            <p:ph idx="1"/>
          </p:nvPr>
        </p:nvSpPr>
        <p:spPr>
          <a:xfrm>
            <a:off x="278150" y="927011"/>
            <a:ext cx="5878175" cy="2760393"/>
          </a:xfrm>
          <a:solidFill>
            <a:schemeClr val="accent3">
              <a:lumMod val="95000"/>
            </a:schemeClr>
          </a:solidFill>
        </p:spPr>
        <p:txBody>
          <a:bodyPr/>
          <a:lstStyle/>
          <a:p>
            <a:pPr>
              <a:buFont typeface="Monotype Sorts" pitchFamily="-84" charset="2"/>
              <a:buNone/>
            </a:pPr>
            <a:r>
              <a:rPr lang="en-US" altLang="en-US" sz="2000" b="1" dirty="0">
                <a:solidFill>
                  <a:srgbClr val="000000"/>
                </a:solidFill>
                <a:latin typeface="Courier New" panose="02070309020205020404" pitchFamily="49" charset="0"/>
                <a:cs typeface="Courier New" panose="02070309020205020404" pitchFamily="49" charset="0"/>
              </a:rPr>
              <a:t>do { </a:t>
            </a:r>
          </a:p>
          <a:p>
            <a:pPr>
              <a:buFont typeface="Monotype Sorts" pitchFamily="-84" charset="2"/>
              <a:buNone/>
            </a:pPr>
            <a:r>
              <a:rPr lang="en-US" altLang="en-US" sz="2000" b="1" dirty="0">
                <a:solidFill>
                  <a:srgbClr val="000000"/>
                </a:solidFill>
                <a:latin typeface="Courier New" panose="02070309020205020404" pitchFamily="49" charset="0"/>
                <a:cs typeface="Courier New" panose="02070309020205020404" pitchFamily="49" charset="0"/>
              </a:rPr>
              <a:t>		flag[</a:t>
            </a:r>
            <a:r>
              <a:rPr lang="en-US" altLang="en-US" sz="2000" b="1" dirty="0" err="1">
                <a:solidFill>
                  <a:srgbClr val="000000"/>
                </a:solidFill>
                <a:latin typeface="Courier New" panose="02070309020205020404" pitchFamily="49" charset="0"/>
                <a:cs typeface="Courier New" panose="02070309020205020404" pitchFamily="49" charset="0"/>
              </a:rPr>
              <a:t>i</a:t>
            </a:r>
            <a:r>
              <a:rPr lang="en-US" altLang="en-US" sz="2000" b="1" dirty="0">
                <a:solidFill>
                  <a:srgbClr val="000000"/>
                </a:solidFill>
                <a:latin typeface="Courier New" panose="02070309020205020404" pitchFamily="49" charset="0"/>
                <a:cs typeface="Courier New" panose="02070309020205020404" pitchFamily="49" charset="0"/>
              </a:rPr>
              <a:t>] = true; //ready</a:t>
            </a:r>
          </a:p>
          <a:p>
            <a:pPr>
              <a:buFont typeface="Monotype Sorts" pitchFamily="-84" charset="2"/>
              <a:buNone/>
            </a:pPr>
            <a:r>
              <a:rPr lang="en-US" altLang="en-US" sz="2000" b="1" dirty="0">
                <a:solidFill>
                  <a:srgbClr val="000000"/>
                </a:solidFill>
                <a:latin typeface="Courier New" panose="02070309020205020404" pitchFamily="49" charset="0"/>
                <a:cs typeface="Courier New" panose="02070309020205020404" pitchFamily="49" charset="0"/>
              </a:rPr>
              <a:t>		turn = j; //allow </a:t>
            </a:r>
            <a:r>
              <a:rPr lang="en-US" altLang="en-US" sz="2000" b="1" dirty="0" err="1">
                <a:solidFill>
                  <a:srgbClr val="000000"/>
                </a:solidFill>
                <a:latin typeface="Courier New" panose="02070309020205020404" pitchFamily="49" charset="0"/>
                <a:cs typeface="Courier New" panose="02070309020205020404" pitchFamily="49" charset="0"/>
              </a:rPr>
              <a:t>P</a:t>
            </a:r>
            <a:r>
              <a:rPr lang="en-US" altLang="en-US" sz="2000" b="1" baseline="-25000" dirty="0" err="1">
                <a:solidFill>
                  <a:srgbClr val="000000"/>
                </a:solidFill>
                <a:latin typeface="Courier New" panose="02070309020205020404" pitchFamily="49" charset="0"/>
                <a:cs typeface="Courier New" panose="02070309020205020404" pitchFamily="49" charset="0"/>
              </a:rPr>
              <a:t>j</a:t>
            </a:r>
            <a:r>
              <a:rPr lang="en-US" altLang="en-US" sz="2000" b="1" dirty="0">
                <a:solidFill>
                  <a:srgbClr val="000000"/>
                </a:solidFill>
                <a:latin typeface="Courier New" panose="02070309020205020404" pitchFamily="49" charset="0"/>
                <a:cs typeface="Courier New" panose="02070309020205020404" pitchFamily="49" charset="0"/>
              </a:rPr>
              <a:t> to enter</a:t>
            </a:r>
          </a:p>
          <a:p>
            <a:pPr>
              <a:buFont typeface="Monotype Sorts" pitchFamily="-84" charset="2"/>
              <a:buNone/>
            </a:pPr>
            <a:r>
              <a:rPr lang="en-US" altLang="en-US" sz="2000" b="1" dirty="0">
                <a:solidFill>
                  <a:srgbClr val="000000"/>
                </a:solidFill>
                <a:latin typeface="Courier New" panose="02070309020205020404" pitchFamily="49" charset="0"/>
                <a:cs typeface="Courier New" panose="02070309020205020404" pitchFamily="49" charset="0"/>
              </a:rPr>
              <a:t>		</a:t>
            </a:r>
            <a:r>
              <a:rPr lang="en-US" altLang="en-US" sz="2000" b="1" dirty="0">
                <a:solidFill>
                  <a:srgbClr val="00B050"/>
                </a:solidFill>
                <a:latin typeface="Courier New" panose="02070309020205020404" pitchFamily="49" charset="0"/>
                <a:cs typeface="Courier New" panose="02070309020205020404" pitchFamily="49" charset="0"/>
              </a:rPr>
              <a:t>while (flag[j] &amp;&amp; turn = = j); </a:t>
            </a:r>
          </a:p>
          <a:p>
            <a:pPr>
              <a:buFont typeface="Monotype Sorts" pitchFamily="-84" charset="2"/>
              <a:buNone/>
            </a:pPr>
            <a:r>
              <a:rPr lang="en-US" altLang="en-US" sz="2000" b="1" dirty="0">
                <a:solidFill>
                  <a:srgbClr val="000000"/>
                </a:solidFill>
                <a:latin typeface="Courier New" panose="02070309020205020404" pitchFamily="49" charset="0"/>
                <a:cs typeface="Courier New" panose="02070309020205020404" pitchFamily="49" charset="0"/>
              </a:rPr>
              <a:t>		</a:t>
            </a:r>
            <a:r>
              <a:rPr lang="en-US" altLang="en-US" sz="2000" b="1" dirty="0">
                <a:solidFill>
                  <a:srgbClr val="FF0000"/>
                </a:solidFill>
                <a:latin typeface="Courier New" panose="02070309020205020404" pitchFamily="49" charset="0"/>
                <a:cs typeface="Courier New" panose="02070309020205020404" pitchFamily="49" charset="0"/>
              </a:rPr>
              <a:t>critical section </a:t>
            </a:r>
          </a:p>
          <a:p>
            <a:pPr>
              <a:buFont typeface="Monotype Sorts" pitchFamily="-84" charset="2"/>
              <a:buNone/>
            </a:pPr>
            <a:r>
              <a:rPr lang="en-US" altLang="en-US" sz="2000" b="1" dirty="0">
                <a:solidFill>
                  <a:srgbClr val="000000"/>
                </a:solidFill>
                <a:latin typeface="Courier New" panose="02070309020205020404" pitchFamily="49" charset="0"/>
                <a:cs typeface="Courier New" panose="02070309020205020404" pitchFamily="49" charset="0"/>
              </a:rPr>
              <a:t>		flag[</a:t>
            </a:r>
            <a:r>
              <a:rPr lang="en-US" altLang="en-US" sz="2000" b="1" dirty="0" err="1">
                <a:solidFill>
                  <a:srgbClr val="000000"/>
                </a:solidFill>
                <a:latin typeface="Courier New" panose="02070309020205020404" pitchFamily="49" charset="0"/>
                <a:cs typeface="Courier New" panose="02070309020205020404" pitchFamily="49" charset="0"/>
              </a:rPr>
              <a:t>i</a:t>
            </a:r>
            <a:r>
              <a:rPr lang="en-US" altLang="en-US" sz="2000" b="1" dirty="0">
                <a:solidFill>
                  <a:srgbClr val="000000"/>
                </a:solidFill>
                <a:latin typeface="Courier New" panose="02070309020205020404" pitchFamily="49" charset="0"/>
                <a:cs typeface="Courier New" panose="02070309020205020404" pitchFamily="49" charset="0"/>
              </a:rPr>
              <a:t>] = false; </a:t>
            </a:r>
            <a:r>
              <a:rPr lang="en-US" altLang="en-US" sz="2000" b="1" dirty="0">
                <a:solidFill>
                  <a:schemeClr val="accent1">
                    <a:lumMod val="75000"/>
                  </a:schemeClr>
                </a:solidFill>
                <a:latin typeface="Courier New" panose="02070309020205020404" pitchFamily="49" charset="0"/>
                <a:cs typeface="Courier New" panose="02070309020205020404" pitchFamily="49" charset="0"/>
              </a:rPr>
              <a:t>//exit</a:t>
            </a:r>
          </a:p>
          <a:p>
            <a:pPr>
              <a:buFont typeface="Monotype Sorts" pitchFamily="-84" charset="2"/>
              <a:buNone/>
            </a:pPr>
            <a:r>
              <a:rPr lang="en-US" altLang="en-US" sz="2000" b="1" dirty="0">
                <a:solidFill>
                  <a:srgbClr val="000000"/>
                </a:solidFill>
                <a:latin typeface="Courier New" panose="02070309020205020404" pitchFamily="49" charset="0"/>
                <a:cs typeface="Courier New" panose="02070309020205020404" pitchFamily="49" charset="0"/>
              </a:rPr>
              <a:t>		remainder section </a:t>
            </a:r>
          </a:p>
          <a:p>
            <a:pPr>
              <a:buFont typeface="Monotype Sorts" pitchFamily="-84" charset="2"/>
              <a:buNone/>
            </a:pPr>
            <a:r>
              <a:rPr lang="en-US" altLang="en-US" sz="2000" b="1" dirty="0">
                <a:solidFill>
                  <a:srgbClr val="000000"/>
                </a:solidFill>
                <a:latin typeface="Courier New" panose="02070309020205020404" pitchFamily="49" charset="0"/>
                <a:cs typeface="Courier New" panose="02070309020205020404" pitchFamily="49" charset="0"/>
              </a:rPr>
              <a:t>} while (true); </a:t>
            </a:r>
          </a:p>
          <a:p>
            <a:pPr>
              <a:buFont typeface="Monotype Sorts" pitchFamily="-84" charset="2"/>
              <a:buNone/>
            </a:pPr>
            <a:endParaRPr lang="en-US" altLang="en-US" sz="1600" dirty="0">
              <a:solidFill>
                <a:srgbClr val="0000FF"/>
              </a:solidFill>
            </a:endParaRPr>
          </a:p>
        </p:txBody>
      </p:sp>
      <p:sp>
        <p:nvSpPr>
          <p:cNvPr id="8" name="Rectangle 7"/>
          <p:cNvSpPr/>
          <p:nvPr/>
        </p:nvSpPr>
        <p:spPr bwMode="auto">
          <a:xfrm>
            <a:off x="1321706" y="4114621"/>
            <a:ext cx="3813572" cy="962025"/>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wrap="none" lIns="64002" tIns="32001" rIns="64002" bIns="32001"/>
          <a:lstStyle/>
          <a:p>
            <a:pPr>
              <a:defRPr/>
            </a:pPr>
            <a:endParaRPr lang="en-US">
              <a:solidFill>
                <a:schemeClr val="tx1"/>
              </a:solidFill>
              <a:latin typeface="Verdana" charset="0"/>
            </a:endParaRPr>
          </a:p>
        </p:txBody>
      </p:sp>
      <p:sp>
        <p:nvSpPr>
          <p:cNvPr id="9" name="Rectangle 8"/>
          <p:cNvSpPr/>
          <p:nvPr/>
        </p:nvSpPr>
        <p:spPr bwMode="auto">
          <a:xfrm>
            <a:off x="1343609" y="5378271"/>
            <a:ext cx="2120034" cy="387350"/>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wrap="none" lIns="64002" tIns="32001" rIns="64002" bIns="32001"/>
          <a:lstStyle/>
          <a:p>
            <a:pPr>
              <a:defRPr/>
            </a:pPr>
            <a:endParaRPr lang="en-US">
              <a:solidFill>
                <a:schemeClr val="tx1"/>
              </a:solidFill>
              <a:latin typeface="Verdana" charset="0"/>
            </a:endParaRPr>
          </a:p>
        </p:txBody>
      </p:sp>
      <p:sp>
        <p:nvSpPr>
          <p:cNvPr id="10" name="Rectangle 3"/>
          <p:cNvSpPr txBox="1">
            <a:spLocks noChangeArrowheads="1"/>
          </p:cNvSpPr>
          <p:nvPr/>
        </p:nvSpPr>
        <p:spPr bwMode="auto">
          <a:xfrm>
            <a:off x="278150" y="3847262"/>
            <a:ext cx="5833346" cy="2760393"/>
          </a:xfrm>
          <a:prstGeom prst="rect">
            <a:avLst/>
          </a:prstGeom>
          <a:solidFill>
            <a:schemeClr val="accent1">
              <a:lumMod val="20000"/>
              <a:lumOff val="80000"/>
            </a:schemeClr>
          </a:solidFill>
          <a:ln>
            <a:noFill/>
          </a:ln>
        </p:spPr>
        <p:txBody>
          <a:bodyPr vert="horz" wrap="square" lIns="91435" tIns="45718" rIns="91435" bIns="45718" numCol="1" anchor="t" anchorCtr="0" compatLnSpc="1">
            <a:prstTxWarp prst="textNoShape">
              <a:avLst/>
            </a:prstTxWarp>
          </a:bodyPr>
          <a:lstStyle>
            <a:lvl1pPr marL="341313" indent="-341313" algn="l" rtl="0" eaLnBrk="0" fontAlgn="base" hangingPunct="0">
              <a:spcBef>
                <a:spcPct val="35000"/>
              </a:spcBef>
              <a:spcAft>
                <a:spcPct val="0"/>
              </a:spcAft>
              <a:buClr>
                <a:srgbClr val="993300"/>
              </a:buClr>
              <a:buSzPct val="90000"/>
              <a:buFont typeface="Monotype Sorts" pitchFamily="-84" charset="2"/>
              <a:buChar char="n"/>
              <a:defRPr kumimoji="1">
                <a:solidFill>
                  <a:schemeClr val="tx1"/>
                </a:solidFill>
                <a:latin typeface="+mn-lt"/>
                <a:ea typeface="MS PGothic" pitchFamily="34" charset="-128"/>
                <a:cs typeface="MS PGothic" charset="0"/>
              </a:defRPr>
            </a:lvl1pPr>
            <a:lvl2pPr marL="741363" indent="-284163" algn="l" rtl="0" eaLnBrk="0" fontAlgn="base" hangingPunct="0">
              <a:spcBef>
                <a:spcPct val="35000"/>
              </a:spcBef>
              <a:spcAft>
                <a:spcPct val="0"/>
              </a:spcAft>
              <a:buClr>
                <a:srgbClr val="CC6600"/>
              </a:buClr>
              <a:buSzPct val="80000"/>
              <a:buFont typeface="Monotype Sorts" pitchFamily="-84" charset="2"/>
              <a:buChar char="l"/>
              <a:defRPr kumimoji="1">
                <a:solidFill>
                  <a:schemeClr val="tx1"/>
                </a:solidFill>
                <a:latin typeface="+mn-lt"/>
                <a:ea typeface="MS PGothic" pitchFamily="34" charset="-128"/>
                <a:cs typeface="MS PGothic" charset="0"/>
              </a:defRPr>
            </a:lvl2pPr>
            <a:lvl3pPr marL="1084263" indent="-227013" algn="l" rtl="0" eaLnBrk="0" fontAlgn="base" hangingPunct="0">
              <a:spcBef>
                <a:spcPct val="35000"/>
              </a:spcBef>
              <a:spcAft>
                <a:spcPct val="0"/>
              </a:spcAft>
              <a:buClr>
                <a:srgbClr val="009900"/>
              </a:buClr>
              <a:buSzPct val="75000"/>
              <a:buFont typeface="Webdings" panose="05030102010509060703" pitchFamily="18" charset="2"/>
              <a:buChar char="4"/>
              <a:defRPr kumimoji="1">
                <a:solidFill>
                  <a:schemeClr val="tx1"/>
                </a:solidFill>
                <a:latin typeface="+mn-lt"/>
                <a:ea typeface="MS PGothic" pitchFamily="34" charset="-128"/>
                <a:cs typeface="MS PGothic" charset="0"/>
              </a:defRPr>
            </a:lvl3pPr>
            <a:lvl4pPr marL="1427163" indent="-227013" algn="l" rtl="0" eaLnBrk="0" fontAlgn="base" hangingPunct="0">
              <a:spcBef>
                <a:spcPct val="35000"/>
              </a:spcBef>
              <a:spcAft>
                <a:spcPct val="0"/>
              </a:spcAft>
              <a:buClr>
                <a:schemeClr val="hlink"/>
              </a:buClr>
              <a:buSzPct val="75000"/>
              <a:buChar char="–"/>
              <a:defRPr kumimoji="1">
                <a:solidFill>
                  <a:schemeClr val="tx1"/>
                </a:solidFill>
                <a:latin typeface="+mn-lt"/>
                <a:ea typeface="MS PGothic" pitchFamily="34" charset="-128"/>
                <a:cs typeface="MS PGothic" charset="0"/>
              </a:defRPr>
            </a:lvl4pPr>
            <a:lvl5pPr marL="1770063" indent="-227013" algn="l" rtl="0" eaLnBrk="0" fontAlgn="base" hangingPunct="0">
              <a:spcBef>
                <a:spcPct val="35000"/>
              </a:spcBef>
              <a:spcAft>
                <a:spcPct val="0"/>
              </a:spcAft>
              <a:buClr>
                <a:srgbClr val="FF0066"/>
              </a:buClr>
              <a:buSzPct val="75000"/>
              <a:buChar char="»"/>
              <a:defRPr kumimoji="1">
                <a:solidFill>
                  <a:schemeClr val="tx1"/>
                </a:solidFill>
                <a:latin typeface="+mn-lt"/>
                <a:ea typeface="MS PGothic" pitchFamily="34" charset="-128"/>
                <a:cs typeface="MS PGothic" charset="0"/>
              </a:defRPr>
            </a:lvl5pPr>
            <a:lvl6pPr marL="2228738" indent="-228589"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6pPr>
            <a:lvl7pPr marL="2685915" indent="-228589"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7pPr>
            <a:lvl8pPr marL="3143093" indent="-228589"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8pPr>
            <a:lvl9pPr marL="3600270" indent="-228589"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9pPr>
          </a:lstStyle>
          <a:p>
            <a:pPr>
              <a:spcBef>
                <a:spcPts val="300"/>
              </a:spcBef>
              <a:buFont typeface="Monotype Sorts" pitchFamily="-84" charset="2"/>
              <a:buNone/>
            </a:pPr>
            <a:r>
              <a:rPr lang="en-US" altLang="en-US" sz="2000" b="1" kern="0" dirty="0">
                <a:solidFill>
                  <a:srgbClr val="000000"/>
                </a:solidFill>
                <a:latin typeface="Courier New" panose="02070309020205020404" pitchFamily="49" charset="0"/>
                <a:cs typeface="Courier New" panose="02070309020205020404" pitchFamily="49" charset="0"/>
              </a:rPr>
              <a:t>do { </a:t>
            </a:r>
          </a:p>
          <a:p>
            <a:pPr>
              <a:spcBef>
                <a:spcPts val="300"/>
              </a:spcBef>
              <a:buFont typeface="Monotype Sorts" pitchFamily="-84" charset="2"/>
              <a:buNone/>
            </a:pPr>
            <a:r>
              <a:rPr lang="en-US" altLang="en-US" sz="2000" b="1" kern="0" dirty="0">
                <a:solidFill>
                  <a:srgbClr val="000000"/>
                </a:solidFill>
                <a:latin typeface="Courier New" panose="02070309020205020404" pitchFamily="49" charset="0"/>
                <a:cs typeface="Courier New" panose="02070309020205020404" pitchFamily="49" charset="0"/>
              </a:rPr>
              <a:t>		flag[j] = true; //ready</a:t>
            </a:r>
          </a:p>
          <a:p>
            <a:pPr>
              <a:spcBef>
                <a:spcPts val="300"/>
              </a:spcBef>
              <a:buFont typeface="Monotype Sorts" pitchFamily="-84" charset="2"/>
              <a:buNone/>
            </a:pPr>
            <a:r>
              <a:rPr lang="en-US" altLang="en-US" sz="2000" b="1" kern="0" dirty="0">
                <a:solidFill>
                  <a:srgbClr val="000000"/>
                </a:solidFill>
                <a:latin typeface="Courier New" panose="02070309020205020404" pitchFamily="49" charset="0"/>
                <a:cs typeface="Courier New" panose="02070309020205020404" pitchFamily="49" charset="0"/>
              </a:rPr>
              <a:t>		turn = </a:t>
            </a:r>
            <a:r>
              <a:rPr lang="en-US" altLang="en-US" sz="2000" b="1" kern="0" dirty="0" err="1">
                <a:solidFill>
                  <a:srgbClr val="000000"/>
                </a:solidFill>
                <a:latin typeface="Courier New" panose="02070309020205020404" pitchFamily="49" charset="0"/>
                <a:cs typeface="Courier New" panose="02070309020205020404" pitchFamily="49" charset="0"/>
              </a:rPr>
              <a:t>i</a:t>
            </a:r>
            <a:r>
              <a:rPr lang="en-US" altLang="en-US" sz="2000" b="1" kern="0" dirty="0">
                <a:solidFill>
                  <a:srgbClr val="000000"/>
                </a:solidFill>
                <a:latin typeface="Courier New" panose="02070309020205020404" pitchFamily="49" charset="0"/>
                <a:cs typeface="Courier New" panose="02070309020205020404" pitchFamily="49" charset="0"/>
              </a:rPr>
              <a:t>; //allow P</a:t>
            </a:r>
            <a:r>
              <a:rPr lang="en-US" altLang="en-US" sz="2000" b="1" kern="0" baseline="-25000" dirty="0">
                <a:solidFill>
                  <a:srgbClr val="000000"/>
                </a:solidFill>
                <a:latin typeface="Courier New" panose="02070309020205020404" pitchFamily="49" charset="0"/>
                <a:cs typeface="Courier New" panose="02070309020205020404" pitchFamily="49" charset="0"/>
              </a:rPr>
              <a:t>i</a:t>
            </a:r>
            <a:r>
              <a:rPr lang="en-US" altLang="en-US" sz="2000" b="1" kern="0" dirty="0">
                <a:solidFill>
                  <a:srgbClr val="000000"/>
                </a:solidFill>
                <a:latin typeface="Courier New" panose="02070309020205020404" pitchFamily="49" charset="0"/>
                <a:cs typeface="Courier New" panose="02070309020205020404" pitchFamily="49" charset="0"/>
              </a:rPr>
              <a:t> to enter</a:t>
            </a:r>
          </a:p>
          <a:p>
            <a:pPr>
              <a:spcBef>
                <a:spcPts val="300"/>
              </a:spcBef>
              <a:buFont typeface="Monotype Sorts" pitchFamily="-84" charset="2"/>
              <a:buNone/>
            </a:pPr>
            <a:r>
              <a:rPr lang="en-US" altLang="en-US" sz="2000" b="1" kern="0" dirty="0">
                <a:solidFill>
                  <a:srgbClr val="000000"/>
                </a:solidFill>
                <a:latin typeface="Courier New" panose="02070309020205020404" pitchFamily="49" charset="0"/>
                <a:cs typeface="Courier New" panose="02070309020205020404" pitchFamily="49" charset="0"/>
              </a:rPr>
              <a:t>		</a:t>
            </a:r>
            <a:r>
              <a:rPr lang="en-US" altLang="en-US" sz="2000" b="1" kern="0" dirty="0">
                <a:solidFill>
                  <a:srgbClr val="00B050"/>
                </a:solidFill>
                <a:latin typeface="Courier New" panose="02070309020205020404" pitchFamily="49" charset="0"/>
                <a:cs typeface="Courier New" panose="02070309020205020404" pitchFamily="49" charset="0"/>
              </a:rPr>
              <a:t>while (flag[</a:t>
            </a:r>
            <a:r>
              <a:rPr lang="en-US" altLang="en-US" sz="2000" b="1" kern="0" dirty="0" err="1">
                <a:solidFill>
                  <a:srgbClr val="00B050"/>
                </a:solidFill>
                <a:latin typeface="Courier New" panose="02070309020205020404" pitchFamily="49" charset="0"/>
                <a:cs typeface="Courier New" panose="02070309020205020404" pitchFamily="49" charset="0"/>
              </a:rPr>
              <a:t>i</a:t>
            </a:r>
            <a:r>
              <a:rPr lang="en-US" altLang="en-US" sz="2000" b="1" kern="0" dirty="0">
                <a:solidFill>
                  <a:srgbClr val="00B050"/>
                </a:solidFill>
                <a:latin typeface="Courier New" panose="02070309020205020404" pitchFamily="49" charset="0"/>
                <a:cs typeface="Courier New" panose="02070309020205020404" pitchFamily="49" charset="0"/>
              </a:rPr>
              <a:t>] &amp;&amp; turn = = </a:t>
            </a:r>
            <a:r>
              <a:rPr lang="en-US" altLang="en-US" sz="2000" b="1" kern="0" dirty="0" err="1">
                <a:solidFill>
                  <a:srgbClr val="00B050"/>
                </a:solidFill>
                <a:latin typeface="Courier New" panose="02070309020205020404" pitchFamily="49" charset="0"/>
                <a:cs typeface="Courier New" panose="02070309020205020404" pitchFamily="49" charset="0"/>
              </a:rPr>
              <a:t>i</a:t>
            </a:r>
            <a:r>
              <a:rPr lang="en-US" altLang="en-US" sz="2000" b="1" kern="0" dirty="0">
                <a:solidFill>
                  <a:srgbClr val="00B050"/>
                </a:solidFill>
                <a:latin typeface="Courier New" panose="02070309020205020404" pitchFamily="49" charset="0"/>
                <a:cs typeface="Courier New" panose="02070309020205020404" pitchFamily="49" charset="0"/>
              </a:rPr>
              <a:t>); </a:t>
            </a:r>
          </a:p>
          <a:p>
            <a:pPr>
              <a:spcBef>
                <a:spcPts val="300"/>
              </a:spcBef>
              <a:buFont typeface="Monotype Sorts" pitchFamily="-84" charset="2"/>
              <a:buNone/>
            </a:pPr>
            <a:r>
              <a:rPr lang="en-US" altLang="en-US" sz="2000" b="1" kern="0" dirty="0">
                <a:solidFill>
                  <a:srgbClr val="000000"/>
                </a:solidFill>
                <a:latin typeface="Courier New" panose="02070309020205020404" pitchFamily="49" charset="0"/>
                <a:cs typeface="Courier New" panose="02070309020205020404" pitchFamily="49" charset="0"/>
              </a:rPr>
              <a:t>		</a:t>
            </a:r>
            <a:r>
              <a:rPr lang="en-US" altLang="en-US" sz="2000" b="1" kern="0" dirty="0">
                <a:solidFill>
                  <a:srgbClr val="FF0000"/>
                </a:solidFill>
                <a:latin typeface="Courier New" panose="02070309020205020404" pitchFamily="49" charset="0"/>
                <a:cs typeface="Courier New" panose="02070309020205020404" pitchFamily="49" charset="0"/>
              </a:rPr>
              <a:t>critical section </a:t>
            </a:r>
          </a:p>
          <a:p>
            <a:pPr>
              <a:spcBef>
                <a:spcPts val="300"/>
              </a:spcBef>
              <a:buFont typeface="Monotype Sorts" pitchFamily="-84" charset="2"/>
              <a:buNone/>
            </a:pPr>
            <a:r>
              <a:rPr lang="en-US" altLang="en-US" sz="2000" b="1" kern="0" dirty="0">
                <a:solidFill>
                  <a:srgbClr val="000000"/>
                </a:solidFill>
                <a:latin typeface="Courier New" panose="02070309020205020404" pitchFamily="49" charset="0"/>
                <a:cs typeface="Courier New" panose="02070309020205020404" pitchFamily="49" charset="0"/>
              </a:rPr>
              <a:t>		flag[j] = false; </a:t>
            </a:r>
            <a:r>
              <a:rPr lang="en-US" altLang="en-US" sz="2000" b="1" kern="0" dirty="0">
                <a:solidFill>
                  <a:schemeClr val="accent1">
                    <a:lumMod val="75000"/>
                  </a:schemeClr>
                </a:solidFill>
                <a:latin typeface="Courier New" panose="02070309020205020404" pitchFamily="49" charset="0"/>
                <a:cs typeface="Courier New" panose="02070309020205020404" pitchFamily="49" charset="0"/>
              </a:rPr>
              <a:t>//exit</a:t>
            </a:r>
          </a:p>
          <a:p>
            <a:pPr>
              <a:spcBef>
                <a:spcPts val="300"/>
              </a:spcBef>
              <a:buFont typeface="Monotype Sorts" pitchFamily="-84" charset="2"/>
              <a:buNone/>
            </a:pPr>
            <a:r>
              <a:rPr lang="en-US" altLang="en-US" sz="2000" b="1" kern="0" dirty="0">
                <a:solidFill>
                  <a:srgbClr val="000000"/>
                </a:solidFill>
                <a:latin typeface="Courier New" panose="02070309020205020404" pitchFamily="49" charset="0"/>
                <a:cs typeface="Courier New" panose="02070309020205020404" pitchFamily="49" charset="0"/>
              </a:rPr>
              <a:t>		remainder section </a:t>
            </a:r>
          </a:p>
          <a:p>
            <a:pPr>
              <a:spcBef>
                <a:spcPts val="300"/>
              </a:spcBef>
              <a:buFont typeface="Monotype Sorts" pitchFamily="-84" charset="2"/>
              <a:buNone/>
            </a:pPr>
            <a:r>
              <a:rPr lang="en-US" altLang="en-US" sz="2000" b="1" kern="0" dirty="0">
                <a:solidFill>
                  <a:srgbClr val="000000"/>
                </a:solidFill>
                <a:latin typeface="Courier New" panose="02070309020205020404" pitchFamily="49" charset="0"/>
                <a:cs typeface="Courier New" panose="02070309020205020404" pitchFamily="49" charset="0"/>
              </a:rPr>
              <a:t>} while (true); </a:t>
            </a:r>
          </a:p>
          <a:p>
            <a:pPr>
              <a:buFont typeface="Monotype Sorts" pitchFamily="-84" charset="2"/>
              <a:buNone/>
            </a:pPr>
            <a:endParaRPr lang="en-US" altLang="en-US" sz="1600" kern="0" dirty="0">
              <a:solidFill>
                <a:srgbClr val="0000FF"/>
              </a:solidFill>
            </a:endParaRPr>
          </a:p>
        </p:txBody>
      </p:sp>
      <p:sp>
        <p:nvSpPr>
          <p:cNvPr id="2" name="Rectangle 1"/>
          <p:cNvSpPr/>
          <p:nvPr/>
        </p:nvSpPr>
        <p:spPr>
          <a:xfrm>
            <a:off x="4751292" y="809298"/>
            <a:ext cx="429926" cy="461665"/>
          </a:xfrm>
          <a:prstGeom prst="rect">
            <a:avLst/>
          </a:prstGeom>
        </p:spPr>
        <p:txBody>
          <a:bodyPr wrap="none">
            <a:spAutoFit/>
          </a:bodyPr>
          <a:lstStyle/>
          <a:p>
            <a:r>
              <a:rPr lang="en-US" altLang="en-US" sz="2400" i="1" dirty="0">
                <a:solidFill>
                  <a:srgbClr val="0000FF"/>
                </a:solidFill>
                <a:latin typeface="Times New Roman" panose="02020603050405020304" pitchFamily="18" charset="0"/>
                <a:cs typeface="Times New Roman" panose="02020603050405020304" pitchFamily="18" charset="0"/>
              </a:rPr>
              <a:t>P</a:t>
            </a:r>
            <a:r>
              <a:rPr lang="en-US" altLang="en-US" sz="2400" i="1" baseline="-25000" dirty="0">
                <a:solidFill>
                  <a:srgbClr val="0000FF"/>
                </a:solidFill>
                <a:latin typeface="Times New Roman" panose="02020603050405020304" pitchFamily="18" charset="0"/>
                <a:cs typeface="Times New Roman" panose="02020603050405020304" pitchFamily="18" charset="0"/>
              </a:rPr>
              <a:t>i</a:t>
            </a:r>
            <a:endParaRPr lang="en-US" sz="2400" i="1" dirty="0">
              <a:latin typeface="Times New Roman" panose="02020603050405020304" pitchFamily="18" charset="0"/>
              <a:cs typeface="Times New Roman" panose="02020603050405020304" pitchFamily="18" charset="0"/>
            </a:endParaRPr>
          </a:p>
        </p:txBody>
      </p:sp>
      <p:sp>
        <p:nvSpPr>
          <p:cNvPr id="3" name="Rectangle 2"/>
          <p:cNvSpPr/>
          <p:nvPr/>
        </p:nvSpPr>
        <p:spPr>
          <a:xfrm>
            <a:off x="4701401" y="3760340"/>
            <a:ext cx="429926" cy="461665"/>
          </a:xfrm>
          <a:prstGeom prst="rect">
            <a:avLst/>
          </a:prstGeom>
        </p:spPr>
        <p:txBody>
          <a:bodyPr wrap="none">
            <a:spAutoFit/>
          </a:bodyPr>
          <a:lstStyle/>
          <a:p>
            <a:r>
              <a:rPr lang="en-US" altLang="en-US" sz="2400" i="1" dirty="0" err="1">
                <a:solidFill>
                  <a:srgbClr val="0000FF"/>
                </a:solidFill>
                <a:latin typeface="Times New Roman" panose="02020603050405020304" pitchFamily="18" charset="0"/>
                <a:cs typeface="Times New Roman" panose="02020603050405020304" pitchFamily="18" charset="0"/>
              </a:rPr>
              <a:t>P</a:t>
            </a:r>
            <a:r>
              <a:rPr lang="en-US" altLang="en-US" sz="2400" i="1" baseline="-25000" dirty="0" err="1">
                <a:solidFill>
                  <a:srgbClr val="0000FF"/>
                </a:solidFill>
                <a:latin typeface="Times New Roman" panose="02020603050405020304" pitchFamily="18" charset="0"/>
                <a:cs typeface="Times New Roman" panose="02020603050405020304" pitchFamily="18" charset="0"/>
              </a:rPr>
              <a:t>j</a:t>
            </a:r>
            <a:endParaRPr lang="en-US" sz="2400" i="1" dirty="0">
              <a:latin typeface="Times New Roman" panose="02020603050405020304" pitchFamily="18" charset="0"/>
              <a:cs typeface="Times New Roman" panose="02020603050405020304" pitchFamily="18" charset="0"/>
            </a:endParaRPr>
          </a:p>
        </p:txBody>
      </p:sp>
      <p:sp>
        <p:nvSpPr>
          <p:cNvPr id="4" name="Rectangle 3"/>
          <p:cNvSpPr/>
          <p:nvPr/>
        </p:nvSpPr>
        <p:spPr bwMode="auto">
          <a:xfrm>
            <a:off x="1212604" y="1203989"/>
            <a:ext cx="4759690" cy="1065212"/>
          </a:xfrm>
          <a:prstGeom prst="rect">
            <a:avLst/>
          </a:prstGeom>
          <a:no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Verdana" charset="0"/>
            </a:endParaRPr>
          </a:p>
        </p:txBody>
      </p:sp>
      <p:sp>
        <p:nvSpPr>
          <p:cNvPr id="13" name="Rectangle 12"/>
          <p:cNvSpPr/>
          <p:nvPr/>
        </p:nvSpPr>
        <p:spPr bwMode="auto">
          <a:xfrm>
            <a:off x="1198471" y="2677169"/>
            <a:ext cx="4020274" cy="297413"/>
          </a:xfrm>
          <a:prstGeom prst="rect">
            <a:avLst/>
          </a:prstGeom>
          <a:no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Verdana" charset="0"/>
            </a:endParaRPr>
          </a:p>
        </p:txBody>
      </p:sp>
      <p:sp>
        <p:nvSpPr>
          <p:cNvPr id="14" name="Rectangle 13"/>
          <p:cNvSpPr/>
          <p:nvPr/>
        </p:nvSpPr>
        <p:spPr bwMode="auto">
          <a:xfrm>
            <a:off x="1198470" y="4162247"/>
            <a:ext cx="4634621" cy="1105862"/>
          </a:xfrm>
          <a:prstGeom prst="rect">
            <a:avLst/>
          </a:prstGeom>
          <a:no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Verdana" charset="0"/>
            </a:endParaRPr>
          </a:p>
        </p:txBody>
      </p:sp>
      <p:sp>
        <p:nvSpPr>
          <p:cNvPr id="15" name="Rectangle 14"/>
          <p:cNvSpPr/>
          <p:nvPr/>
        </p:nvSpPr>
        <p:spPr bwMode="auto">
          <a:xfrm>
            <a:off x="1198471" y="5583094"/>
            <a:ext cx="4020274" cy="292690"/>
          </a:xfrm>
          <a:prstGeom prst="rect">
            <a:avLst/>
          </a:prstGeom>
          <a:no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Verdana" charset="0"/>
            </a:endParaRPr>
          </a:p>
        </p:txBody>
      </p:sp>
      <p:sp>
        <p:nvSpPr>
          <p:cNvPr id="5" name="TextBox 4"/>
          <p:cNvSpPr txBox="1"/>
          <p:nvPr/>
        </p:nvSpPr>
        <p:spPr>
          <a:xfrm>
            <a:off x="6174996" y="1468966"/>
            <a:ext cx="3150221" cy="369332"/>
          </a:xfrm>
          <a:prstGeom prst="rect">
            <a:avLst/>
          </a:prstGeom>
          <a:noFill/>
        </p:spPr>
        <p:txBody>
          <a:bodyPr wrap="none" rtlCol="0">
            <a:spAutoFit/>
          </a:bodyPr>
          <a:lstStyle/>
          <a:p>
            <a:r>
              <a:rPr lang="en-US" dirty="0">
                <a:solidFill>
                  <a:schemeClr val="accent1">
                    <a:lumMod val="75000"/>
                  </a:schemeClr>
                </a:solidFill>
              </a:rPr>
              <a:t>Ask for entry permission</a:t>
            </a:r>
          </a:p>
        </p:txBody>
      </p:sp>
      <p:sp>
        <p:nvSpPr>
          <p:cNvPr id="17" name="TextBox 16"/>
          <p:cNvSpPr txBox="1"/>
          <p:nvPr/>
        </p:nvSpPr>
        <p:spPr>
          <a:xfrm>
            <a:off x="6174996" y="4514630"/>
            <a:ext cx="3048983" cy="369332"/>
          </a:xfrm>
          <a:prstGeom prst="rect">
            <a:avLst/>
          </a:prstGeom>
          <a:noFill/>
        </p:spPr>
        <p:txBody>
          <a:bodyPr wrap="square" rtlCol="0">
            <a:spAutoFit/>
          </a:bodyPr>
          <a:lstStyle/>
          <a:p>
            <a:r>
              <a:rPr lang="en-US" dirty="0">
                <a:solidFill>
                  <a:schemeClr val="accent1">
                    <a:lumMod val="75000"/>
                  </a:schemeClr>
                </a:solidFill>
              </a:rPr>
              <a:t>Ask for entry permission</a:t>
            </a:r>
          </a:p>
        </p:txBody>
      </p:sp>
      <p:sp>
        <p:nvSpPr>
          <p:cNvPr id="16" name="Curved Right Arrow 15"/>
          <p:cNvSpPr/>
          <p:nvPr/>
        </p:nvSpPr>
        <p:spPr bwMode="auto">
          <a:xfrm flipV="1">
            <a:off x="869298" y="1971788"/>
            <a:ext cx="329173" cy="297413"/>
          </a:xfrm>
          <a:prstGeom prst="curved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Verdana" charset="0"/>
            </a:endParaRPr>
          </a:p>
        </p:txBody>
      </p:sp>
      <p:sp>
        <p:nvSpPr>
          <p:cNvPr id="23" name="Curved Right Arrow 22"/>
          <p:cNvSpPr/>
          <p:nvPr/>
        </p:nvSpPr>
        <p:spPr bwMode="auto">
          <a:xfrm flipV="1">
            <a:off x="868527" y="4926751"/>
            <a:ext cx="329173" cy="297413"/>
          </a:xfrm>
          <a:prstGeom prst="curved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Verdana" charset="0"/>
            </a:endParaRPr>
          </a:p>
        </p:txBody>
      </p:sp>
      <p:sp>
        <p:nvSpPr>
          <p:cNvPr id="22" name="TextBox 21"/>
          <p:cNvSpPr txBox="1"/>
          <p:nvPr/>
        </p:nvSpPr>
        <p:spPr>
          <a:xfrm>
            <a:off x="6202567" y="2822521"/>
            <a:ext cx="2907384" cy="1077218"/>
          </a:xfrm>
          <a:prstGeom prst="rect">
            <a:avLst/>
          </a:prstGeom>
          <a:noFill/>
        </p:spPr>
        <p:txBody>
          <a:bodyPr wrap="square" rtlCol="0">
            <a:spAutoFit/>
          </a:bodyPr>
          <a:lstStyle/>
          <a:p>
            <a:pPr>
              <a:spcBef>
                <a:spcPts val="600"/>
              </a:spcBef>
            </a:pPr>
            <a:r>
              <a:rPr lang="en-US" altLang="zh-CN" dirty="0"/>
              <a:t>Mutual Exclusion</a:t>
            </a:r>
            <a:r>
              <a:rPr lang="zh-CN" altLang="en-US" dirty="0"/>
              <a:t>： </a:t>
            </a:r>
            <a:r>
              <a:rPr lang="en-US" altLang="zh-CN" dirty="0">
                <a:solidFill>
                  <a:srgbClr val="FF0000"/>
                </a:solidFill>
              </a:rPr>
              <a:t>Yes</a:t>
            </a:r>
          </a:p>
          <a:p>
            <a:pPr>
              <a:spcBef>
                <a:spcPts val="600"/>
              </a:spcBef>
            </a:pPr>
            <a:r>
              <a:rPr lang="en-US" altLang="zh-CN" dirty="0"/>
              <a:t>Progress</a:t>
            </a:r>
            <a:r>
              <a:rPr lang="zh-CN" altLang="en-US" dirty="0"/>
              <a:t>： </a:t>
            </a:r>
            <a:r>
              <a:rPr lang="en-US" altLang="zh-CN" dirty="0">
                <a:solidFill>
                  <a:srgbClr val="FF0000"/>
                </a:solidFill>
              </a:rPr>
              <a:t>Yes</a:t>
            </a:r>
            <a:r>
              <a:rPr lang="en-US" altLang="zh-CN" dirty="0"/>
              <a:t>  </a:t>
            </a:r>
          </a:p>
          <a:p>
            <a:pPr>
              <a:spcBef>
                <a:spcPts val="600"/>
              </a:spcBef>
            </a:pPr>
            <a:r>
              <a:rPr lang="en-US" altLang="zh-CN" dirty="0"/>
              <a:t>Bounded waiting</a:t>
            </a:r>
            <a:r>
              <a:rPr lang="zh-CN" altLang="en-US" dirty="0"/>
              <a:t>： </a:t>
            </a:r>
            <a:r>
              <a:rPr lang="en-US" altLang="zh-CN" dirty="0">
                <a:solidFill>
                  <a:srgbClr val="FF0000"/>
                </a:solidFill>
              </a:rPr>
              <a:t>Yes</a:t>
            </a:r>
            <a:r>
              <a:rPr lang="zh-CN" altLang="en-US" dirty="0"/>
              <a:t> </a:t>
            </a:r>
          </a:p>
        </p:txBody>
      </p:sp>
      <p:sp>
        <p:nvSpPr>
          <p:cNvPr id="12" name="Right Brace 11"/>
          <p:cNvSpPr/>
          <p:nvPr/>
        </p:nvSpPr>
        <p:spPr bwMode="auto">
          <a:xfrm>
            <a:off x="6017123" y="1227317"/>
            <a:ext cx="278404" cy="1008682"/>
          </a:xfrm>
          <a:prstGeom prst="rightBrace">
            <a:avLst/>
          </a:prstGeom>
          <a:no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Verdana" charset="0"/>
            </a:endParaRPr>
          </a:p>
        </p:txBody>
      </p:sp>
      <p:sp>
        <p:nvSpPr>
          <p:cNvPr id="24" name="Right Brace 23"/>
          <p:cNvSpPr/>
          <p:nvPr/>
        </p:nvSpPr>
        <p:spPr bwMode="auto">
          <a:xfrm>
            <a:off x="5910328" y="4201983"/>
            <a:ext cx="278404" cy="1008682"/>
          </a:xfrm>
          <a:prstGeom prst="rightBrace">
            <a:avLst/>
          </a:prstGeom>
          <a:no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Verdana"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1100138" y="277813"/>
            <a:ext cx="7586662" cy="576262"/>
          </a:xfrm>
        </p:spPr>
        <p:txBody>
          <a:bodyPr/>
          <a:lstStyle/>
          <a:p>
            <a:pPr eaLnBrk="1" hangingPunct="1"/>
            <a:r>
              <a:rPr lang="en-US" altLang="en-US"/>
              <a:t>Synchronization Hardware</a:t>
            </a:r>
          </a:p>
        </p:txBody>
      </p:sp>
      <p:sp>
        <p:nvSpPr>
          <p:cNvPr id="18435" name="Rectangle 3"/>
          <p:cNvSpPr>
            <a:spLocks noGrp="1" noChangeArrowheads="1"/>
          </p:cNvSpPr>
          <p:nvPr>
            <p:ph idx="1"/>
          </p:nvPr>
        </p:nvSpPr>
        <p:spPr>
          <a:xfrm>
            <a:off x="269670" y="901326"/>
            <a:ext cx="8604660" cy="4783854"/>
          </a:xfrm>
        </p:spPr>
        <p:txBody>
          <a:bodyPr/>
          <a:lstStyle/>
          <a:p>
            <a:pPr>
              <a:tabLst>
                <a:tab pos="739775" algn="l"/>
                <a:tab pos="1020763" algn="l"/>
                <a:tab pos="1257300" algn="l"/>
              </a:tabLst>
            </a:pPr>
            <a:r>
              <a:rPr lang="en-US" altLang="en-US" dirty="0"/>
              <a:t>Software-based solutions (such as Peterson’s) are not guaranteed to work on modern computer architecture</a:t>
            </a:r>
          </a:p>
          <a:p>
            <a:pPr>
              <a:tabLst>
                <a:tab pos="739775" algn="l"/>
                <a:tab pos="1020763" algn="l"/>
                <a:tab pos="1257300" algn="l"/>
              </a:tabLst>
            </a:pPr>
            <a:r>
              <a:rPr lang="en-US" altLang="en-US" dirty="0"/>
              <a:t>Many systems provide </a:t>
            </a:r>
            <a:r>
              <a:rPr lang="en-US" altLang="en-US" b="1" dirty="0"/>
              <a:t>hardware support </a:t>
            </a:r>
            <a:r>
              <a:rPr lang="en-US" altLang="en-US" dirty="0"/>
              <a:t>for implementing the critical section code.</a:t>
            </a:r>
          </a:p>
          <a:p>
            <a:pPr lvl="1">
              <a:tabLst>
                <a:tab pos="739775" algn="l"/>
                <a:tab pos="1020763" algn="l"/>
                <a:tab pos="1257300" algn="l"/>
              </a:tabLst>
            </a:pPr>
            <a:r>
              <a:rPr lang="en-US" altLang="en-US" b="1" dirty="0"/>
              <a:t>Uniprocessors</a:t>
            </a:r>
            <a:r>
              <a:rPr lang="en-US" altLang="en-US" dirty="0"/>
              <a:t> – could disable interrupts</a:t>
            </a:r>
          </a:p>
          <a:p>
            <a:pPr lvl="2">
              <a:tabLst>
                <a:tab pos="739775" algn="l"/>
                <a:tab pos="1020763" algn="l"/>
                <a:tab pos="1257300" algn="l"/>
              </a:tabLst>
            </a:pPr>
            <a:r>
              <a:rPr lang="en-US" altLang="en-US" dirty="0"/>
              <a:t>Currently running code would execute without preemption</a:t>
            </a:r>
          </a:p>
          <a:p>
            <a:pPr lvl="3">
              <a:tabLst>
                <a:tab pos="739775" algn="l"/>
                <a:tab pos="1020763" algn="l"/>
                <a:tab pos="1257300" algn="l"/>
              </a:tabLst>
            </a:pPr>
            <a:r>
              <a:rPr lang="en-US" altLang="en-US" b="1" dirty="0"/>
              <a:t>too inefficient</a:t>
            </a:r>
            <a:endParaRPr lang="en-US" altLang="en-US" dirty="0"/>
          </a:p>
          <a:p>
            <a:pPr lvl="1">
              <a:tabLst>
                <a:tab pos="739775" algn="l"/>
                <a:tab pos="1020763" algn="l"/>
                <a:tab pos="1257300" algn="l"/>
              </a:tabLst>
            </a:pPr>
            <a:r>
              <a:rPr lang="en-US" altLang="en-US" dirty="0"/>
              <a:t>Modern machines provide special atomic hardware instructions</a:t>
            </a:r>
          </a:p>
          <a:p>
            <a:pPr lvl="2">
              <a:tabLst>
                <a:tab pos="739775" algn="l"/>
                <a:tab pos="1020763" algn="l"/>
                <a:tab pos="1257300" algn="l"/>
              </a:tabLst>
            </a:pPr>
            <a:r>
              <a:rPr lang="en-US" altLang="en-US" b="1" dirty="0"/>
              <a:t>Atomic</a:t>
            </a:r>
            <a:r>
              <a:rPr lang="en-US" altLang="en-US" dirty="0"/>
              <a:t> = non-interruptible</a:t>
            </a:r>
            <a:r>
              <a:rPr lang="zh-CN" altLang="en-US" dirty="0"/>
              <a:t>， </a:t>
            </a:r>
            <a:r>
              <a:rPr lang="en-US" altLang="zh-CN" dirty="0"/>
              <a:t>the atomic hardware instruction will do the following work</a:t>
            </a:r>
            <a:endParaRPr lang="en-US" altLang="en-US" dirty="0"/>
          </a:p>
          <a:p>
            <a:pPr marL="1485900" lvl="3" indent="-342900">
              <a:buFont typeface="+mj-lt"/>
              <a:buAutoNum type="arabicPeriod"/>
              <a:tabLst>
                <a:tab pos="739775" algn="l"/>
                <a:tab pos="1020763" algn="l"/>
                <a:tab pos="1257300" algn="l"/>
              </a:tabLst>
            </a:pPr>
            <a:r>
              <a:rPr lang="en-US" altLang="en-US" dirty="0"/>
              <a:t>Test memory </a:t>
            </a:r>
            <a:r>
              <a:rPr lang="en-US" altLang="en-US" i="1" dirty="0"/>
              <a:t>word</a:t>
            </a:r>
            <a:r>
              <a:rPr lang="en-US" altLang="en-US" dirty="0"/>
              <a:t> and set value</a:t>
            </a:r>
          </a:p>
          <a:p>
            <a:pPr marL="1485900" lvl="3" indent="-342900">
              <a:buFont typeface="+mj-lt"/>
              <a:buAutoNum type="arabicPeriod"/>
              <a:tabLst>
                <a:tab pos="739775" algn="l"/>
                <a:tab pos="1020763" algn="l"/>
                <a:tab pos="1257300" algn="l"/>
              </a:tabLst>
            </a:pPr>
            <a:r>
              <a:rPr lang="en-US" altLang="en-US" dirty="0"/>
              <a:t>Swap contents of two memory </a:t>
            </a:r>
            <a:r>
              <a:rPr lang="en-US" altLang="en-US" i="1" dirty="0"/>
              <a:t>words</a:t>
            </a:r>
          </a:p>
          <a:p>
            <a:pPr marL="1085850" lvl="2" indent="-285750">
              <a:tabLst>
                <a:tab pos="739775" algn="l"/>
                <a:tab pos="1020763" algn="l"/>
                <a:tab pos="1257300" algn="l"/>
              </a:tabLst>
            </a:pPr>
            <a:r>
              <a:rPr lang="en-US" altLang="en-US" dirty="0"/>
              <a:t>E.g., </a:t>
            </a:r>
            <a:r>
              <a:rPr lang="en-US" altLang="en-US" dirty="0" err="1"/>
              <a:t>test_and_set</a:t>
            </a:r>
            <a:r>
              <a:rPr lang="en-US" altLang="en-US" dirty="0"/>
              <a:t> instruction in the next page</a:t>
            </a:r>
          </a:p>
          <a:p>
            <a:pPr>
              <a:tabLst>
                <a:tab pos="739775" algn="l"/>
                <a:tab pos="1020763" algn="l"/>
                <a:tab pos="1257300" algn="l"/>
              </a:tabLst>
            </a:pPr>
            <a:endParaRPr lang="en-US" altLang="en-US" b="1"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1287463" y="161925"/>
            <a:ext cx="7399337" cy="576263"/>
          </a:xfrm>
        </p:spPr>
        <p:txBody>
          <a:bodyPr/>
          <a:lstStyle/>
          <a:p>
            <a:pPr eaLnBrk="1" hangingPunct="1"/>
            <a:r>
              <a:rPr lang="en-US" altLang="en-US" dirty="0"/>
              <a:t>Atomic </a:t>
            </a:r>
            <a:r>
              <a:rPr lang="en-US" altLang="en-US" dirty="0" err="1"/>
              <a:t>test_and_set</a:t>
            </a:r>
            <a:r>
              <a:rPr lang="en-US" altLang="en-US" dirty="0"/>
              <a:t>  Instruction </a:t>
            </a:r>
          </a:p>
        </p:txBody>
      </p:sp>
      <p:sp>
        <p:nvSpPr>
          <p:cNvPr id="20483" name="Rectangle 3"/>
          <p:cNvSpPr>
            <a:spLocks noGrp="1" noChangeArrowheads="1"/>
          </p:cNvSpPr>
          <p:nvPr>
            <p:ph idx="1"/>
          </p:nvPr>
        </p:nvSpPr>
        <p:spPr>
          <a:xfrm>
            <a:off x="364073" y="3047745"/>
            <a:ext cx="8680775" cy="3474079"/>
          </a:xfrm>
        </p:spPr>
        <p:txBody>
          <a:bodyPr/>
          <a:lstStyle/>
          <a:p>
            <a:pPr>
              <a:lnSpc>
                <a:spcPct val="90000"/>
              </a:lnSpc>
              <a:buFont typeface="Monotype Sorts" pitchFamily="-84" charset="2"/>
              <a:buAutoNum type="arabicPeriod"/>
              <a:tabLst>
                <a:tab pos="739775" algn="l"/>
                <a:tab pos="1020763" algn="l"/>
                <a:tab pos="1257300" algn="l"/>
              </a:tabLst>
            </a:pPr>
            <a:r>
              <a:rPr lang="en-US" altLang="en-US" dirty="0">
                <a:solidFill>
                  <a:srgbClr val="FF0000"/>
                </a:solidFill>
              </a:rPr>
              <a:t>The C code here is just to explain how the hardware instruction works</a:t>
            </a:r>
            <a:r>
              <a:rPr lang="en-US" altLang="en-US" dirty="0"/>
              <a:t>.</a:t>
            </a:r>
          </a:p>
          <a:p>
            <a:pPr>
              <a:lnSpc>
                <a:spcPct val="90000"/>
              </a:lnSpc>
              <a:buFont typeface="Monotype Sorts" pitchFamily="-84" charset="2"/>
              <a:buAutoNum type="arabicPeriod"/>
              <a:tabLst>
                <a:tab pos="739775" algn="l"/>
                <a:tab pos="1020763" algn="l"/>
                <a:tab pos="1257300" algn="l"/>
              </a:tabLst>
            </a:pPr>
            <a:r>
              <a:rPr lang="en-US" altLang="en-US" dirty="0"/>
              <a:t>This instruction is executed </a:t>
            </a:r>
            <a:r>
              <a:rPr lang="en-US" altLang="en-US" dirty="0">
                <a:solidFill>
                  <a:srgbClr val="FF0000"/>
                </a:solidFill>
              </a:rPr>
              <a:t>atomically</a:t>
            </a:r>
            <a:r>
              <a:rPr lang="en-US" altLang="en-US" dirty="0"/>
              <a:t> by CPU as a single hardware instruction.</a:t>
            </a:r>
          </a:p>
          <a:p>
            <a:pPr>
              <a:lnSpc>
                <a:spcPct val="90000"/>
              </a:lnSpc>
              <a:buFont typeface="Monotype Sorts" pitchFamily="-84" charset="2"/>
              <a:buAutoNum type="arabicPeriod"/>
              <a:tabLst>
                <a:tab pos="739775" algn="l"/>
                <a:tab pos="1020763" algn="l"/>
                <a:tab pos="1257300" algn="l"/>
              </a:tabLst>
            </a:pPr>
            <a:r>
              <a:rPr lang="en-US" altLang="en-US" dirty="0"/>
              <a:t>In practice, </a:t>
            </a:r>
            <a:r>
              <a:rPr lang="en-US" altLang="en-US" i="1" dirty="0">
                <a:solidFill>
                  <a:srgbClr val="C00000"/>
                </a:solidFill>
              </a:rPr>
              <a:t>target</a:t>
            </a:r>
            <a:r>
              <a:rPr lang="en-US" altLang="en-US" dirty="0"/>
              <a:t> is a pointer to the lock itself, shared by all the processes that want to acquire the lock.</a:t>
            </a:r>
          </a:p>
          <a:p>
            <a:pPr marL="622300" lvl="2" indent="-266700">
              <a:lnSpc>
                <a:spcPct val="90000"/>
              </a:lnSpc>
              <a:tabLst>
                <a:tab pos="739775" algn="l"/>
                <a:tab pos="1020763" algn="l"/>
                <a:tab pos="1257300" algn="l"/>
              </a:tabLst>
            </a:pPr>
            <a:r>
              <a:rPr lang="en-US" altLang="en-US" dirty="0"/>
              <a:t>If target if </a:t>
            </a:r>
            <a:r>
              <a:rPr lang="en-US" altLang="zh-CN" i="1" dirty="0">
                <a:solidFill>
                  <a:srgbClr val="C00000"/>
                </a:solidFill>
              </a:rPr>
              <a:t>FALSE</a:t>
            </a:r>
            <a:r>
              <a:rPr lang="en-US" altLang="en-US" dirty="0"/>
              <a:t>, the return value of </a:t>
            </a:r>
            <a:r>
              <a:rPr lang="en-US" altLang="en-US" i="1" dirty="0" err="1">
                <a:solidFill>
                  <a:srgbClr val="C00000"/>
                </a:solidFill>
              </a:rPr>
              <a:t>rv</a:t>
            </a:r>
            <a:r>
              <a:rPr lang="en-US" altLang="en-US" dirty="0"/>
              <a:t> is </a:t>
            </a:r>
            <a:r>
              <a:rPr lang="en-US" altLang="zh-CN" i="1" dirty="0">
                <a:solidFill>
                  <a:srgbClr val="C00000"/>
                </a:solidFill>
              </a:rPr>
              <a:t>FALSE</a:t>
            </a:r>
            <a:r>
              <a:rPr lang="en-US" altLang="en-US" dirty="0"/>
              <a:t>, means lock is </a:t>
            </a:r>
            <a:r>
              <a:rPr lang="en-US" altLang="en-US" i="1" dirty="0">
                <a:solidFill>
                  <a:srgbClr val="C00000"/>
                </a:solidFill>
              </a:rPr>
              <a:t>FALSE</a:t>
            </a:r>
            <a:r>
              <a:rPr lang="en-US" altLang="en-US" dirty="0"/>
              <a:t> (available), target’s new value is </a:t>
            </a:r>
            <a:r>
              <a:rPr lang="en-US" altLang="en-US" i="1" dirty="0">
                <a:solidFill>
                  <a:srgbClr val="C00000"/>
                </a:solidFill>
              </a:rPr>
              <a:t>TRUE</a:t>
            </a:r>
          </a:p>
          <a:p>
            <a:pPr marL="622300" lvl="2" indent="-266700">
              <a:lnSpc>
                <a:spcPct val="90000"/>
              </a:lnSpc>
              <a:tabLst>
                <a:tab pos="739775" algn="l"/>
                <a:tab pos="1020763" algn="l"/>
                <a:tab pos="1257300" algn="l"/>
              </a:tabLst>
            </a:pPr>
            <a:r>
              <a:rPr lang="en-US" altLang="en-US" dirty="0"/>
              <a:t>If </a:t>
            </a:r>
            <a:r>
              <a:rPr lang="en-US" altLang="en-US" i="1" dirty="0">
                <a:solidFill>
                  <a:srgbClr val="C00000"/>
                </a:solidFill>
              </a:rPr>
              <a:t>target</a:t>
            </a:r>
            <a:r>
              <a:rPr lang="en-US" altLang="en-US" dirty="0"/>
              <a:t> is true, the return value of </a:t>
            </a:r>
            <a:r>
              <a:rPr lang="en-US" altLang="en-US" i="1" dirty="0" err="1">
                <a:solidFill>
                  <a:srgbClr val="C00000"/>
                </a:solidFill>
              </a:rPr>
              <a:t>rv</a:t>
            </a:r>
            <a:r>
              <a:rPr lang="en-US" altLang="en-US" dirty="0"/>
              <a:t> is </a:t>
            </a:r>
            <a:r>
              <a:rPr lang="en-US" altLang="zh-CN" i="1" dirty="0">
                <a:solidFill>
                  <a:srgbClr val="C00000"/>
                </a:solidFill>
              </a:rPr>
              <a:t>TRUE</a:t>
            </a:r>
            <a:r>
              <a:rPr lang="en-US" altLang="en-US" dirty="0"/>
              <a:t>, means lock is </a:t>
            </a:r>
            <a:r>
              <a:rPr lang="en-US" altLang="en-US" i="1" dirty="0">
                <a:solidFill>
                  <a:srgbClr val="C00000"/>
                </a:solidFill>
              </a:rPr>
              <a:t>TRUE</a:t>
            </a:r>
            <a:r>
              <a:rPr lang="en-US" altLang="en-US" dirty="0"/>
              <a:t> (locked)</a:t>
            </a:r>
          </a:p>
        </p:txBody>
      </p:sp>
      <p:sp>
        <p:nvSpPr>
          <p:cNvPr id="2" name="Rectangle 1"/>
          <p:cNvSpPr/>
          <p:nvPr/>
        </p:nvSpPr>
        <p:spPr>
          <a:xfrm>
            <a:off x="1064746" y="1269831"/>
            <a:ext cx="6199654" cy="1759777"/>
          </a:xfrm>
          <a:prstGeom prst="rect">
            <a:avLst/>
          </a:prstGeom>
          <a:solidFill>
            <a:schemeClr val="accent1">
              <a:lumMod val="20000"/>
              <a:lumOff val="80000"/>
            </a:schemeClr>
          </a:solidFill>
        </p:spPr>
        <p:txBody>
          <a:bodyPr wrap="square">
            <a:spAutoFit/>
          </a:bodyPr>
          <a:lstStyle/>
          <a:p>
            <a:pPr>
              <a:lnSpc>
                <a:spcPct val="90000"/>
              </a:lnSpc>
              <a:buFont typeface="Monotype Sorts" pitchFamily="-84" charset="2"/>
              <a:buNone/>
              <a:tabLst>
                <a:tab pos="739775" algn="l"/>
                <a:tab pos="1020763" algn="l"/>
                <a:tab pos="1257300" algn="l"/>
              </a:tabLst>
            </a:pPr>
            <a:r>
              <a:rPr lang="en-US" altLang="en-US" sz="2000" b="1" dirty="0" err="1">
                <a:solidFill>
                  <a:srgbClr val="000000"/>
                </a:solidFill>
                <a:latin typeface="Courier New" panose="02070309020205020404" pitchFamily="49" charset="0"/>
                <a:cs typeface="Courier New" panose="02070309020205020404" pitchFamily="49" charset="0"/>
              </a:rPr>
              <a:t>boolean</a:t>
            </a:r>
            <a:r>
              <a:rPr lang="en-US" altLang="en-US" sz="2000" b="1" dirty="0">
                <a:solidFill>
                  <a:srgbClr val="000000"/>
                </a:solidFill>
                <a:latin typeface="Courier New" panose="02070309020205020404" pitchFamily="49" charset="0"/>
                <a:cs typeface="Courier New" panose="02070309020205020404" pitchFamily="49" charset="0"/>
              </a:rPr>
              <a:t> </a:t>
            </a:r>
            <a:r>
              <a:rPr lang="en-US" altLang="en-US" sz="2000" b="1" dirty="0" err="1">
                <a:solidFill>
                  <a:srgbClr val="000000"/>
                </a:solidFill>
                <a:latin typeface="Courier New" panose="02070309020205020404" pitchFamily="49" charset="0"/>
                <a:cs typeface="Courier New" panose="02070309020205020404" pitchFamily="49" charset="0"/>
              </a:rPr>
              <a:t>test_and_set</a:t>
            </a:r>
            <a:r>
              <a:rPr lang="en-US" altLang="en-US" sz="2000" b="1" dirty="0">
                <a:solidFill>
                  <a:srgbClr val="000000"/>
                </a:solidFill>
                <a:latin typeface="Courier New" panose="02070309020205020404" pitchFamily="49" charset="0"/>
                <a:cs typeface="Courier New" panose="02070309020205020404" pitchFamily="49" charset="0"/>
              </a:rPr>
              <a:t> (</a:t>
            </a:r>
            <a:r>
              <a:rPr lang="en-US" altLang="en-US" sz="2000" b="1" dirty="0" err="1">
                <a:solidFill>
                  <a:srgbClr val="000000"/>
                </a:solidFill>
                <a:latin typeface="Courier New" panose="02070309020205020404" pitchFamily="49" charset="0"/>
                <a:cs typeface="Courier New" panose="02070309020205020404" pitchFamily="49" charset="0"/>
              </a:rPr>
              <a:t>boolean</a:t>
            </a:r>
            <a:r>
              <a:rPr lang="en-US" altLang="en-US" sz="2000" b="1" dirty="0">
                <a:solidFill>
                  <a:srgbClr val="000000"/>
                </a:solidFill>
                <a:latin typeface="Courier New" panose="02070309020205020404" pitchFamily="49" charset="0"/>
                <a:cs typeface="Courier New" panose="02070309020205020404" pitchFamily="49" charset="0"/>
              </a:rPr>
              <a:t> *target)</a:t>
            </a:r>
          </a:p>
          <a:p>
            <a:pPr>
              <a:lnSpc>
                <a:spcPct val="90000"/>
              </a:lnSpc>
              <a:buFont typeface="Monotype Sorts" pitchFamily="-84" charset="2"/>
              <a:buNone/>
              <a:tabLst>
                <a:tab pos="739775" algn="l"/>
                <a:tab pos="1020763" algn="l"/>
                <a:tab pos="1257300" algn="l"/>
              </a:tabLst>
            </a:pPr>
            <a:r>
              <a:rPr lang="en-US" altLang="en-US" sz="2000" b="1" dirty="0">
                <a:solidFill>
                  <a:srgbClr val="000000"/>
                </a:solidFill>
                <a:latin typeface="Courier New" panose="02070309020205020404" pitchFamily="49" charset="0"/>
                <a:cs typeface="Courier New" panose="02070309020205020404" pitchFamily="49" charset="0"/>
              </a:rPr>
              <a:t>{</a:t>
            </a:r>
          </a:p>
          <a:p>
            <a:pPr>
              <a:lnSpc>
                <a:spcPct val="90000"/>
              </a:lnSpc>
              <a:buFont typeface="Monotype Sorts" pitchFamily="-84" charset="2"/>
              <a:buNone/>
              <a:tabLst>
                <a:tab pos="739775" algn="l"/>
                <a:tab pos="1020763" algn="l"/>
                <a:tab pos="1257300" algn="l"/>
              </a:tabLst>
            </a:pPr>
            <a:r>
              <a:rPr lang="en-US" altLang="en-US" sz="2000" b="1" dirty="0">
                <a:solidFill>
                  <a:srgbClr val="000000"/>
                </a:solidFill>
                <a:latin typeface="Courier New" panose="02070309020205020404" pitchFamily="49" charset="0"/>
                <a:cs typeface="Courier New" panose="02070309020205020404" pitchFamily="49" charset="0"/>
              </a:rPr>
              <a:t>       </a:t>
            </a:r>
            <a:r>
              <a:rPr lang="en-US" altLang="en-US" sz="2000" b="1" dirty="0" err="1">
                <a:solidFill>
                  <a:srgbClr val="000000"/>
                </a:solidFill>
                <a:latin typeface="Courier New" panose="02070309020205020404" pitchFamily="49" charset="0"/>
                <a:cs typeface="Courier New" panose="02070309020205020404" pitchFamily="49" charset="0"/>
              </a:rPr>
              <a:t>boolean</a:t>
            </a:r>
            <a:r>
              <a:rPr lang="en-US" altLang="en-US" sz="2000" b="1" dirty="0">
                <a:solidFill>
                  <a:srgbClr val="000000"/>
                </a:solidFill>
                <a:latin typeface="Courier New" panose="02070309020205020404" pitchFamily="49" charset="0"/>
                <a:cs typeface="Courier New" panose="02070309020205020404" pitchFamily="49" charset="0"/>
              </a:rPr>
              <a:t> </a:t>
            </a:r>
            <a:r>
              <a:rPr lang="en-US" altLang="en-US" sz="2000" b="1" dirty="0" err="1">
                <a:solidFill>
                  <a:srgbClr val="000000"/>
                </a:solidFill>
                <a:latin typeface="Courier New" panose="02070309020205020404" pitchFamily="49" charset="0"/>
                <a:cs typeface="Courier New" panose="02070309020205020404" pitchFamily="49" charset="0"/>
              </a:rPr>
              <a:t>rv</a:t>
            </a:r>
            <a:r>
              <a:rPr lang="en-US" altLang="en-US" sz="2000" b="1" dirty="0">
                <a:solidFill>
                  <a:srgbClr val="000000"/>
                </a:solidFill>
                <a:latin typeface="Courier New" panose="02070309020205020404" pitchFamily="49" charset="0"/>
                <a:cs typeface="Courier New" panose="02070309020205020404" pitchFamily="49" charset="0"/>
              </a:rPr>
              <a:t> = *target;</a:t>
            </a:r>
          </a:p>
          <a:p>
            <a:pPr>
              <a:lnSpc>
                <a:spcPct val="90000"/>
              </a:lnSpc>
              <a:buFont typeface="Monotype Sorts" pitchFamily="-84" charset="2"/>
              <a:buNone/>
              <a:tabLst>
                <a:tab pos="739775" algn="l"/>
                <a:tab pos="1020763" algn="l"/>
                <a:tab pos="1257300" algn="l"/>
              </a:tabLst>
            </a:pPr>
            <a:r>
              <a:rPr lang="en-US" altLang="en-US" sz="2000" b="1" dirty="0">
                <a:solidFill>
                  <a:srgbClr val="000000"/>
                </a:solidFill>
                <a:latin typeface="Courier New" panose="02070309020205020404" pitchFamily="49" charset="0"/>
                <a:cs typeface="Courier New" panose="02070309020205020404" pitchFamily="49" charset="0"/>
              </a:rPr>
              <a:t>       *target = </a:t>
            </a:r>
            <a:r>
              <a:rPr lang="en-US" altLang="en-US" sz="2000" b="1" dirty="0">
                <a:solidFill>
                  <a:srgbClr val="0000FF"/>
                </a:solidFill>
                <a:latin typeface="Courier New" panose="02070309020205020404" pitchFamily="49" charset="0"/>
                <a:cs typeface="Courier New" panose="02070309020205020404" pitchFamily="49" charset="0"/>
              </a:rPr>
              <a:t>TRUE</a:t>
            </a:r>
            <a:r>
              <a:rPr lang="en-US" altLang="en-US" sz="2000" b="1" dirty="0">
                <a:solidFill>
                  <a:srgbClr val="000000"/>
                </a:solidFill>
                <a:latin typeface="Courier New" panose="02070309020205020404" pitchFamily="49" charset="0"/>
                <a:cs typeface="Courier New" panose="02070309020205020404" pitchFamily="49" charset="0"/>
              </a:rPr>
              <a:t>;</a:t>
            </a:r>
          </a:p>
          <a:p>
            <a:pPr>
              <a:lnSpc>
                <a:spcPct val="90000"/>
              </a:lnSpc>
              <a:buFont typeface="Monotype Sorts" pitchFamily="-84" charset="2"/>
              <a:buNone/>
              <a:tabLst>
                <a:tab pos="739775" algn="l"/>
                <a:tab pos="1020763" algn="l"/>
                <a:tab pos="1257300" algn="l"/>
              </a:tabLst>
            </a:pPr>
            <a:r>
              <a:rPr lang="en-US" altLang="en-US" sz="2000" b="1" dirty="0">
                <a:solidFill>
                  <a:srgbClr val="000000"/>
                </a:solidFill>
                <a:latin typeface="Courier New" panose="02070309020205020404" pitchFamily="49" charset="0"/>
                <a:cs typeface="Courier New" panose="02070309020205020404" pitchFamily="49" charset="0"/>
              </a:rPr>
              <a:t>       return </a:t>
            </a:r>
            <a:r>
              <a:rPr lang="en-US" altLang="en-US" sz="2000" b="1" dirty="0" err="1">
                <a:solidFill>
                  <a:srgbClr val="000000"/>
                </a:solidFill>
                <a:latin typeface="Courier New" panose="02070309020205020404" pitchFamily="49" charset="0"/>
                <a:cs typeface="Courier New" panose="02070309020205020404" pitchFamily="49" charset="0"/>
              </a:rPr>
              <a:t>rv</a:t>
            </a:r>
            <a:r>
              <a:rPr lang="en-US" altLang="en-US" sz="2000" b="1" dirty="0">
                <a:solidFill>
                  <a:srgbClr val="000000"/>
                </a:solidFill>
                <a:latin typeface="Courier New" panose="02070309020205020404" pitchFamily="49" charset="0"/>
                <a:cs typeface="Courier New" panose="02070309020205020404" pitchFamily="49" charset="0"/>
              </a:rPr>
              <a:t>:</a:t>
            </a:r>
          </a:p>
          <a:p>
            <a:pPr>
              <a:lnSpc>
                <a:spcPct val="90000"/>
              </a:lnSpc>
              <a:buFont typeface="Monotype Sorts" pitchFamily="-84" charset="2"/>
              <a:buNone/>
              <a:tabLst>
                <a:tab pos="739775" algn="l"/>
                <a:tab pos="1020763" algn="l"/>
                <a:tab pos="1257300" algn="l"/>
              </a:tabLst>
            </a:pPr>
            <a:r>
              <a:rPr lang="en-US" altLang="en-US" sz="2000" b="1" dirty="0">
                <a:solidFill>
                  <a:srgbClr val="000000"/>
                </a:solidFill>
                <a:latin typeface="Courier New" panose="02070309020205020404" pitchFamily="49" charset="0"/>
                <a:cs typeface="Courier New" panose="02070309020205020404" pitchFamily="49" charset="0"/>
              </a:rPr>
              <a:t>}</a:t>
            </a:r>
            <a:endParaRPr lang="en-US" sz="2000" dirty="0"/>
          </a:p>
        </p:txBody>
      </p:sp>
      <p:sp>
        <p:nvSpPr>
          <p:cNvPr id="3" name="Rectangle 2"/>
          <p:cNvSpPr/>
          <p:nvPr/>
        </p:nvSpPr>
        <p:spPr>
          <a:xfrm>
            <a:off x="364073" y="910062"/>
            <a:ext cx="1401346" cy="341632"/>
          </a:xfrm>
          <a:prstGeom prst="rect">
            <a:avLst/>
          </a:prstGeom>
        </p:spPr>
        <p:txBody>
          <a:bodyPr wrap="none">
            <a:spAutoFit/>
          </a:bodyPr>
          <a:lstStyle/>
          <a:p>
            <a:pPr>
              <a:lnSpc>
                <a:spcPct val="90000"/>
              </a:lnSpc>
              <a:buFont typeface="Monotype Sorts" pitchFamily="-84" charset="2"/>
              <a:buNone/>
              <a:tabLst>
                <a:tab pos="739775" algn="l"/>
                <a:tab pos="1020763" algn="l"/>
                <a:tab pos="1257300" algn="l"/>
              </a:tabLst>
            </a:pPr>
            <a:r>
              <a:rPr lang="en-US" altLang="en-US" dirty="0"/>
              <a:t>Definition:</a:t>
            </a:r>
            <a:endParaRPr lang="en-US" altLang="en-US" b="1" dirty="0">
              <a:solidFill>
                <a:srgbClr val="000000"/>
              </a:solidFill>
              <a:latin typeface="Courier New" panose="02070309020205020404" pitchFamily="49" charset="0"/>
              <a:cs typeface="Courier New" panose="02070309020205020404" pitchFamily="49" charset="0"/>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bwMode="auto">
          <a:xfrm>
            <a:off x="1652530" y="2363915"/>
            <a:ext cx="3033630" cy="379244"/>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wrap="none" lIns="64002" tIns="32001" rIns="64002" bIns="32001"/>
          <a:lstStyle/>
          <a:p>
            <a:pPr>
              <a:defRPr/>
            </a:pPr>
            <a:endParaRPr lang="en-US">
              <a:solidFill>
                <a:schemeClr val="tx1"/>
              </a:solidFill>
              <a:latin typeface="Verdana" charset="0"/>
            </a:endParaRPr>
          </a:p>
        </p:txBody>
      </p:sp>
      <p:sp>
        <p:nvSpPr>
          <p:cNvPr id="6" name="Rectangle 5"/>
          <p:cNvSpPr/>
          <p:nvPr/>
        </p:nvSpPr>
        <p:spPr bwMode="auto">
          <a:xfrm>
            <a:off x="1652530" y="1431806"/>
            <a:ext cx="3033630" cy="379244"/>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wrap="none" lIns="64002" tIns="32001" rIns="64002" bIns="32001"/>
          <a:lstStyle/>
          <a:p>
            <a:pPr>
              <a:defRPr/>
            </a:pPr>
            <a:endParaRPr lang="en-US">
              <a:solidFill>
                <a:schemeClr val="tx1"/>
              </a:solidFill>
              <a:latin typeface="Verdana" charset="0"/>
            </a:endParaRPr>
          </a:p>
        </p:txBody>
      </p:sp>
      <p:sp>
        <p:nvSpPr>
          <p:cNvPr id="19460" name="Title 1"/>
          <p:cNvSpPr>
            <a:spLocks noGrp="1"/>
          </p:cNvSpPr>
          <p:nvPr>
            <p:ph type="title"/>
          </p:nvPr>
        </p:nvSpPr>
        <p:spPr>
          <a:xfrm>
            <a:off x="1193800" y="119063"/>
            <a:ext cx="8154988" cy="576262"/>
          </a:xfrm>
        </p:spPr>
        <p:txBody>
          <a:bodyPr/>
          <a:lstStyle/>
          <a:p>
            <a:r>
              <a:rPr lang="en-US" altLang="en-US" sz="2400"/>
              <a:t>Solution to Critical-section Problem Using Locks</a:t>
            </a:r>
          </a:p>
        </p:txBody>
      </p:sp>
      <p:sp>
        <p:nvSpPr>
          <p:cNvPr id="19461" name="Content Placeholder 2"/>
          <p:cNvSpPr>
            <a:spLocks noGrp="1"/>
          </p:cNvSpPr>
          <p:nvPr>
            <p:ph idx="1"/>
          </p:nvPr>
        </p:nvSpPr>
        <p:spPr>
          <a:xfrm>
            <a:off x="1030826" y="1066701"/>
            <a:ext cx="5758269" cy="2594428"/>
          </a:xfrm>
        </p:spPr>
        <p:txBody>
          <a:bodyPr/>
          <a:lstStyle/>
          <a:p>
            <a:pPr>
              <a:buFont typeface="Monotype Sorts" pitchFamily="-84" charset="2"/>
              <a:buNone/>
            </a:pPr>
            <a:r>
              <a:rPr lang="en-US" altLang="en-US" sz="1400" b="1" dirty="0">
                <a:solidFill>
                  <a:srgbClr val="000000"/>
                </a:solidFill>
                <a:latin typeface="Courier New" panose="02070309020205020404" pitchFamily="49" charset="0"/>
                <a:cs typeface="Courier New" panose="02070309020205020404" pitchFamily="49" charset="0"/>
              </a:rPr>
              <a:t>	</a:t>
            </a:r>
            <a:r>
              <a:rPr lang="en-US" altLang="en-US" sz="2400" b="1" dirty="0">
                <a:solidFill>
                  <a:srgbClr val="000000"/>
                </a:solidFill>
                <a:latin typeface="Courier New" panose="02070309020205020404" pitchFamily="49" charset="0"/>
                <a:cs typeface="Courier New" panose="02070309020205020404" pitchFamily="49" charset="0"/>
              </a:rPr>
              <a:t>do { </a:t>
            </a:r>
          </a:p>
          <a:p>
            <a:pPr>
              <a:buFont typeface="Monotype Sorts" pitchFamily="-84" charset="2"/>
              <a:buNone/>
            </a:pPr>
            <a:r>
              <a:rPr lang="en-US" altLang="en-US" sz="2400" b="1" dirty="0">
                <a:solidFill>
                  <a:srgbClr val="000000"/>
                </a:solidFill>
                <a:latin typeface="Courier New" panose="02070309020205020404" pitchFamily="49" charset="0"/>
                <a:cs typeface="Courier New" panose="02070309020205020404" pitchFamily="49" charset="0"/>
              </a:rPr>
              <a:t>		</a:t>
            </a:r>
            <a:r>
              <a:rPr lang="en-US" altLang="en-US" sz="2400" b="1" dirty="0">
                <a:solidFill>
                  <a:srgbClr val="FF0000"/>
                </a:solidFill>
                <a:latin typeface="Courier New" panose="02070309020205020404" pitchFamily="49" charset="0"/>
                <a:cs typeface="Courier New" panose="02070309020205020404" pitchFamily="49" charset="0"/>
              </a:rPr>
              <a:t>acquire lock </a:t>
            </a:r>
          </a:p>
          <a:p>
            <a:pPr>
              <a:buFont typeface="Monotype Sorts" pitchFamily="-84" charset="2"/>
              <a:buNone/>
            </a:pPr>
            <a:r>
              <a:rPr lang="en-US" altLang="en-US" sz="2400" b="1" dirty="0">
                <a:solidFill>
                  <a:srgbClr val="000000"/>
                </a:solidFill>
                <a:latin typeface="Courier New" panose="02070309020205020404" pitchFamily="49" charset="0"/>
                <a:cs typeface="Courier New" panose="02070309020205020404" pitchFamily="49" charset="0"/>
              </a:rPr>
              <a:t>		critical section </a:t>
            </a:r>
          </a:p>
          <a:p>
            <a:pPr>
              <a:buFont typeface="Monotype Sorts" pitchFamily="-84" charset="2"/>
              <a:buNone/>
            </a:pPr>
            <a:r>
              <a:rPr lang="en-US" altLang="en-US" sz="2400" b="1" dirty="0">
                <a:solidFill>
                  <a:srgbClr val="000000"/>
                </a:solidFill>
                <a:latin typeface="Courier New" panose="02070309020205020404" pitchFamily="49" charset="0"/>
                <a:cs typeface="Courier New" panose="02070309020205020404" pitchFamily="49" charset="0"/>
              </a:rPr>
              <a:t>		</a:t>
            </a:r>
            <a:r>
              <a:rPr lang="en-US" altLang="en-US" sz="2400" b="1" dirty="0">
                <a:solidFill>
                  <a:srgbClr val="00B050"/>
                </a:solidFill>
                <a:latin typeface="Courier New" panose="02070309020205020404" pitchFamily="49" charset="0"/>
                <a:cs typeface="Courier New" panose="02070309020205020404" pitchFamily="49" charset="0"/>
              </a:rPr>
              <a:t>release lock </a:t>
            </a:r>
          </a:p>
          <a:p>
            <a:pPr>
              <a:buFont typeface="Monotype Sorts" pitchFamily="-84" charset="2"/>
              <a:buNone/>
            </a:pPr>
            <a:r>
              <a:rPr lang="en-US" altLang="en-US" sz="2400" b="1" dirty="0">
                <a:solidFill>
                  <a:srgbClr val="000000"/>
                </a:solidFill>
                <a:latin typeface="Courier New" panose="02070309020205020404" pitchFamily="49" charset="0"/>
                <a:cs typeface="Courier New" panose="02070309020205020404" pitchFamily="49" charset="0"/>
              </a:rPr>
              <a:t>		remainder section </a:t>
            </a:r>
          </a:p>
          <a:p>
            <a:pPr>
              <a:buFont typeface="Monotype Sorts" pitchFamily="-84" charset="2"/>
              <a:buNone/>
            </a:pPr>
            <a:r>
              <a:rPr lang="en-US" altLang="en-US" sz="2400" b="1" dirty="0">
                <a:solidFill>
                  <a:srgbClr val="000000"/>
                </a:solidFill>
                <a:latin typeface="Courier New" panose="02070309020205020404" pitchFamily="49" charset="0"/>
                <a:cs typeface="Courier New" panose="02070309020205020404" pitchFamily="49" charset="0"/>
              </a:rPr>
              <a:t>	}  while (TRUE);</a:t>
            </a:r>
          </a:p>
        </p:txBody>
      </p:sp>
      <p:sp>
        <p:nvSpPr>
          <p:cNvPr id="8" name="TextBox 7">
            <a:extLst>
              <a:ext uri="{FF2B5EF4-FFF2-40B4-BE49-F238E27FC236}">
                <a16:creationId xmlns:a16="http://schemas.microsoft.com/office/drawing/2014/main" id="{788A8F3E-15FB-4261-B900-DA92BC00FB15}"/>
              </a:ext>
            </a:extLst>
          </p:cNvPr>
          <p:cNvSpPr txBox="1"/>
          <p:nvPr/>
        </p:nvSpPr>
        <p:spPr>
          <a:xfrm>
            <a:off x="315681" y="3891301"/>
            <a:ext cx="8740958" cy="2594428"/>
          </a:xfrm>
          <a:prstGeom prst="rect">
            <a:avLst/>
          </a:prstGeom>
          <a:noFill/>
        </p:spPr>
        <p:txBody>
          <a:bodyPr wrap="square">
            <a:spAutoFit/>
          </a:bodyPr>
          <a:lstStyle/>
          <a:p>
            <a:pPr marL="285750" indent="-285750">
              <a:lnSpc>
                <a:spcPct val="114000"/>
              </a:lnSpc>
              <a:buFont typeface="Wingdings" panose="05000000000000000000" pitchFamily="2" charset="2"/>
              <a:buChar char="n"/>
            </a:pPr>
            <a:r>
              <a:rPr lang="en-US" altLang="en-US" sz="2400" dirty="0">
                <a:solidFill>
                  <a:srgbClr val="000000"/>
                </a:solidFill>
                <a:latin typeface="Calibri Light" panose="020F0302020204030204" pitchFamily="34" charset="0"/>
                <a:cs typeface="Calibri Light" panose="020F0302020204030204" pitchFamily="34" charset="0"/>
              </a:rPr>
              <a:t>Use the idea of locking</a:t>
            </a:r>
            <a:endParaRPr lang="en-US" altLang="en-US" sz="2400" i="1" dirty="0">
              <a:solidFill>
                <a:srgbClr val="000000"/>
              </a:solidFill>
              <a:latin typeface="Calibri Light" panose="020F0302020204030204" pitchFamily="34" charset="0"/>
              <a:cs typeface="Calibri Light" panose="020F0302020204030204" pitchFamily="34" charset="0"/>
            </a:endParaRPr>
          </a:p>
          <a:p>
            <a:pPr marL="741363" lvl="1" indent="-285750">
              <a:lnSpc>
                <a:spcPct val="114000"/>
              </a:lnSpc>
              <a:buFont typeface="Wingdings" panose="05000000000000000000" pitchFamily="2" charset="2"/>
              <a:buChar char="n"/>
            </a:pPr>
            <a:r>
              <a:rPr lang="en-US" altLang="en-US" sz="2400" dirty="0">
                <a:latin typeface="Calibri Light" panose="020F0302020204030204" pitchFamily="34" charset="0"/>
                <a:cs typeface="Calibri Light" panose="020F0302020204030204" pitchFamily="34" charset="0"/>
              </a:rPr>
              <a:t>Protecting critical regions via locks</a:t>
            </a:r>
          </a:p>
          <a:p>
            <a:pPr marL="285750" indent="-285750">
              <a:lnSpc>
                <a:spcPct val="114000"/>
              </a:lnSpc>
              <a:buFont typeface="Wingdings" panose="05000000000000000000" pitchFamily="2" charset="2"/>
              <a:buChar char="n"/>
            </a:pPr>
            <a:r>
              <a:rPr lang="en-US" altLang="en-US" sz="2400" dirty="0">
                <a:solidFill>
                  <a:srgbClr val="000000"/>
                </a:solidFill>
                <a:latin typeface="Calibri Light" panose="020F0302020204030204" pitchFamily="34" charset="0"/>
                <a:cs typeface="Calibri Light" panose="020F0302020204030204" pitchFamily="34" charset="0"/>
              </a:rPr>
              <a:t>A process that wants to enter the critical section must first get the lock.</a:t>
            </a:r>
          </a:p>
          <a:p>
            <a:pPr marL="285750" indent="-285750">
              <a:lnSpc>
                <a:spcPct val="114000"/>
              </a:lnSpc>
              <a:buFont typeface="Wingdings" panose="05000000000000000000" pitchFamily="2" charset="2"/>
              <a:buChar char="n"/>
            </a:pPr>
            <a:r>
              <a:rPr lang="en-US" altLang="en-US" sz="2400" dirty="0">
                <a:solidFill>
                  <a:srgbClr val="000000"/>
                </a:solidFill>
                <a:latin typeface="Calibri Light" panose="020F0302020204030204" pitchFamily="34" charset="0"/>
                <a:cs typeface="Calibri Light" panose="020F0302020204030204" pitchFamily="34" charset="0"/>
              </a:rPr>
              <a:t>If the lock is already acquired by another process, the process will wait until the lock becomes available.</a:t>
            </a:r>
          </a:p>
        </p:txBody>
      </p:sp>
      <p:sp>
        <p:nvSpPr>
          <p:cNvPr id="3" name="文本框 2">
            <a:extLst>
              <a:ext uri="{FF2B5EF4-FFF2-40B4-BE49-F238E27FC236}">
                <a16:creationId xmlns:a16="http://schemas.microsoft.com/office/drawing/2014/main" id="{96F35F23-0997-E1AC-2995-472273AACD48}"/>
              </a:ext>
            </a:extLst>
          </p:cNvPr>
          <p:cNvSpPr txBox="1"/>
          <p:nvPr/>
        </p:nvSpPr>
        <p:spPr>
          <a:xfrm>
            <a:off x="5234040" y="1436762"/>
            <a:ext cx="2257430" cy="461665"/>
          </a:xfrm>
          <a:prstGeom prst="rect">
            <a:avLst/>
          </a:prstGeom>
          <a:noFill/>
        </p:spPr>
        <p:txBody>
          <a:bodyPr wrap="square">
            <a:spAutoFit/>
          </a:bodyPr>
          <a:lstStyle/>
          <a:p>
            <a:r>
              <a:rPr lang="en-US" altLang="en-US" sz="2400" dirty="0">
                <a:solidFill>
                  <a:srgbClr val="FF0000"/>
                </a:solidFill>
                <a:latin typeface="Calibri Light" panose="020F0302020204030204" pitchFamily="34" charset="0"/>
                <a:cs typeface="Calibri Light" panose="020F0302020204030204" pitchFamily="34" charset="0"/>
              </a:rPr>
              <a:t>entry</a:t>
            </a:r>
            <a:r>
              <a:rPr lang="en-US" altLang="en-US" sz="2400" dirty="0">
                <a:solidFill>
                  <a:srgbClr val="000000"/>
                </a:solidFill>
                <a:latin typeface="Calibri Light" panose="020F0302020204030204" pitchFamily="34" charset="0"/>
                <a:cs typeface="Calibri Light" panose="020F0302020204030204" pitchFamily="34" charset="0"/>
              </a:rPr>
              <a:t> section</a:t>
            </a:r>
            <a:endParaRPr lang="zh-CN" altLang="en-US" sz="2400" dirty="0"/>
          </a:p>
        </p:txBody>
      </p:sp>
      <p:sp>
        <p:nvSpPr>
          <p:cNvPr id="5" name="文本框 4">
            <a:extLst>
              <a:ext uri="{FF2B5EF4-FFF2-40B4-BE49-F238E27FC236}">
                <a16:creationId xmlns:a16="http://schemas.microsoft.com/office/drawing/2014/main" id="{B7EC6164-B649-C297-6865-351FA7E9ED40}"/>
              </a:ext>
            </a:extLst>
          </p:cNvPr>
          <p:cNvSpPr txBox="1"/>
          <p:nvPr/>
        </p:nvSpPr>
        <p:spPr>
          <a:xfrm>
            <a:off x="5234040" y="2318931"/>
            <a:ext cx="2257430" cy="461665"/>
          </a:xfrm>
          <a:prstGeom prst="rect">
            <a:avLst/>
          </a:prstGeom>
          <a:noFill/>
        </p:spPr>
        <p:txBody>
          <a:bodyPr wrap="square">
            <a:spAutoFit/>
          </a:bodyPr>
          <a:lstStyle/>
          <a:p>
            <a:r>
              <a:rPr lang="en-US" altLang="en-US" sz="2400" dirty="0">
                <a:solidFill>
                  <a:srgbClr val="FF0000"/>
                </a:solidFill>
                <a:latin typeface="Calibri Light" panose="020F0302020204030204" pitchFamily="34" charset="0"/>
                <a:cs typeface="Calibri Light" panose="020F0302020204030204" pitchFamily="34" charset="0"/>
              </a:rPr>
              <a:t>exit</a:t>
            </a:r>
            <a:r>
              <a:rPr lang="en-US" altLang="en-US" sz="2400" dirty="0">
                <a:solidFill>
                  <a:srgbClr val="000000"/>
                </a:solidFill>
                <a:latin typeface="Calibri Light" panose="020F0302020204030204" pitchFamily="34" charset="0"/>
                <a:cs typeface="Calibri Light" panose="020F0302020204030204" pitchFamily="34" charset="0"/>
              </a:rPr>
              <a:t> section</a:t>
            </a:r>
            <a:endParaRPr lang="zh-CN" altLang="en-US" sz="2400"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849313" y="161925"/>
            <a:ext cx="7837487" cy="576263"/>
          </a:xfrm>
        </p:spPr>
        <p:txBody>
          <a:bodyPr/>
          <a:lstStyle/>
          <a:p>
            <a:pPr eaLnBrk="1" hangingPunct="1"/>
            <a:r>
              <a:rPr lang="en-US" altLang="en-US"/>
              <a:t>Solution using test_and_set()</a:t>
            </a:r>
          </a:p>
        </p:txBody>
      </p:sp>
      <p:sp>
        <p:nvSpPr>
          <p:cNvPr id="18435" name="Rectangle 3"/>
          <p:cNvSpPr>
            <a:spLocks noGrp="1" noChangeArrowheads="1"/>
          </p:cNvSpPr>
          <p:nvPr>
            <p:ph idx="1"/>
          </p:nvPr>
        </p:nvSpPr>
        <p:spPr>
          <a:xfrm>
            <a:off x="341853" y="893547"/>
            <a:ext cx="5775774" cy="700109"/>
          </a:xfrm>
        </p:spPr>
        <p:txBody>
          <a:bodyPr/>
          <a:lstStyle/>
          <a:p>
            <a:pPr>
              <a:lnSpc>
                <a:spcPct val="90000"/>
              </a:lnSpc>
              <a:buFont typeface="Wingdings" panose="05000000000000000000" pitchFamily="2" charset="2"/>
              <a:buChar char="p"/>
              <a:tabLst>
                <a:tab pos="742278" algn="l"/>
                <a:tab pos="1023411" algn="l"/>
                <a:tab pos="1258984" algn="l"/>
              </a:tabLst>
              <a:defRPr/>
            </a:pPr>
            <a:r>
              <a:rPr lang="en-US" dirty="0">
                <a:ea typeface="ＭＳ Ｐゴシック" charset="0"/>
                <a:cs typeface="ＭＳ Ｐゴシック" charset="0"/>
              </a:rPr>
              <a:t>Shared Boolean variable </a:t>
            </a:r>
            <a:r>
              <a:rPr lang="en-US" b="1" dirty="0">
                <a:solidFill>
                  <a:srgbClr val="FF0000"/>
                </a:solidFill>
                <a:ea typeface="ＭＳ Ｐゴシック" charset="0"/>
                <a:cs typeface="ＭＳ Ｐゴシック" charset="0"/>
              </a:rPr>
              <a:t>lock</a:t>
            </a:r>
            <a:r>
              <a:rPr lang="en-US" dirty="0">
                <a:ea typeface="ＭＳ Ｐゴシック" charset="0"/>
                <a:cs typeface="ＭＳ Ｐゴシック" charset="0"/>
              </a:rPr>
              <a:t>, initialized to </a:t>
            </a:r>
            <a:r>
              <a:rPr lang="en-US" dirty="0">
                <a:solidFill>
                  <a:srgbClr val="FF0000"/>
                </a:solidFill>
                <a:ea typeface="ＭＳ Ｐゴシック" charset="0"/>
                <a:cs typeface="ＭＳ Ｐゴシック" charset="0"/>
              </a:rPr>
              <a:t>FALSE</a:t>
            </a:r>
          </a:p>
          <a:p>
            <a:pPr>
              <a:lnSpc>
                <a:spcPct val="90000"/>
              </a:lnSpc>
              <a:buFont typeface="Wingdings" panose="05000000000000000000" pitchFamily="2" charset="2"/>
              <a:buChar char="p"/>
              <a:tabLst>
                <a:tab pos="742278" algn="l"/>
                <a:tab pos="1023411" algn="l"/>
                <a:tab pos="1258984" algn="l"/>
              </a:tabLst>
              <a:defRPr/>
            </a:pPr>
            <a:r>
              <a:rPr lang="en-US" dirty="0">
                <a:ea typeface="ＭＳ Ｐゴシック" charset="0"/>
                <a:cs typeface="ＭＳ Ｐゴシック" charset="0"/>
              </a:rPr>
              <a:t>Solution using </a:t>
            </a:r>
            <a:r>
              <a:rPr lang="en-US" dirty="0" err="1">
                <a:ea typeface="ＭＳ Ｐゴシック" charset="0"/>
                <a:cs typeface="ＭＳ Ｐゴシック" charset="0"/>
              </a:rPr>
              <a:t>test_and_set</a:t>
            </a:r>
            <a:r>
              <a:rPr lang="en-US" dirty="0">
                <a:ea typeface="ＭＳ Ｐゴシック" charset="0"/>
                <a:cs typeface="ＭＳ Ｐゴシック" charset="0"/>
              </a:rPr>
              <a:t>:</a:t>
            </a:r>
            <a:endParaRPr lang="en-US" b="1" dirty="0">
              <a:latin typeface="Courier New"/>
              <a:ea typeface="ＭＳ Ｐゴシック" charset="0"/>
              <a:cs typeface="Courier New"/>
            </a:endParaRPr>
          </a:p>
        </p:txBody>
      </p:sp>
      <p:sp>
        <p:nvSpPr>
          <p:cNvPr id="2" name="Rectangle 1"/>
          <p:cNvSpPr/>
          <p:nvPr/>
        </p:nvSpPr>
        <p:spPr>
          <a:xfrm>
            <a:off x="173126" y="4033519"/>
            <a:ext cx="5944502" cy="2800767"/>
          </a:xfrm>
          <a:prstGeom prst="rect">
            <a:avLst/>
          </a:prstGeom>
        </p:spPr>
        <p:txBody>
          <a:bodyPr wrap="square">
            <a:spAutoFit/>
          </a:bodyPr>
          <a:lstStyle/>
          <a:p>
            <a:pPr marL="285750" indent="-285750">
              <a:buFont typeface="Arial" panose="020B0604020202020204" pitchFamily="34" charset="0"/>
              <a:buChar char="•"/>
            </a:pPr>
            <a:r>
              <a:rPr lang="en-US" sz="2200" dirty="0">
                <a:latin typeface="Calibri Light" panose="020F0302020204030204" pitchFamily="34" charset="0"/>
                <a:ea typeface="ＭＳ Ｐゴシック" charset="0"/>
                <a:cs typeface="Calibri Light" panose="020F0302020204030204" pitchFamily="34" charset="0"/>
              </a:rPr>
              <a:t>When lock = true, keep </a:t>
            </a:r>
            <a:r>
              <a:rPr lang="en-US" sz="2200" dirty="0">
                <a:solidFill>
                  <a:srgbClr val="FF0000"/>
                </a:solidFill>
                <a:latin typeface="Calibri Light" panose="020F0302020204030204" pitchFamily="34" charset="0"/>
                <a:ea typeface="ＭＳ Ｐゴシック" charset="0"/>
                <a:cs typeface="Calibri Light" panose="020F0302020204030204" pitchFamily="34" charset="0"/>
              </a:rPr>
              <a:t>while</a:t>
            </a:r>
            <a:r>
              <a:rPr lang="en-US" sz="2200" dirty="0">
                <a:latin typeface="Calibri Light" panose="020F0302020204030204" pitchFamily="34" charset="0"/>
                <a:ea typeface="ＭＳ Ｐゴシック" charset="0"/>
                <a:cs typeface="Calibri Light" panose="020F0302020204030204" pitchFamily="34" charset="0"/>
              </a:rPr>
              <a:t> looping.</a:t>
            </a:r>
            <a:endParaRPr lang="en-US" sz="2200" dirty="0">
              <a:latin typeface="Calibri Light" panose="020F0302020204030204" pitchFamily="34" charset="0"/>
              <a:cs typeface="Calibri Light" panose="020F0302020204030204" pitchFamily="34" charset="0"/>
            </a:endParaRPr>
          </a:p>
          <a:p>
            <a:pPr marL="285750" indent="-285750">
              <a:buFont typeface="Arial" panose="020B0604020202020204" pitchFamily="34" charset="0"/>
              <a:buChar char="•"/>
            </a:pPr>
            <a:r>
              <a:rPr lang="en-US" sz="2200" dirty="0">
                <a:latin typeface="Calibri Light" panose="020F0302020204030204" pitchFamily="34" charset="0"/>
                <a:ea typeface="ＭＳ Ｐゴシック" charset="0"/>
                <a:cs typeface="Calibri Light" panose="020F0302020204030204" pitchFamily="34" charset="0"/>
              </a:rPr>
              <a:t>When lock = FALSE, process can enter the critical section</a:t>
            </a:r>
          </a:p>
          <a:p>
            <a:pPr marL="285750" indent="-285750">
              <a:buFont typeface="Arial" panose="020B0604020202020204" pitchFamily="34" charset="0"/>
              <a:buChar char="•"/>
            </a:pPr>
            <a:r>
              <a:rPr lang="en-US" sz="2200" dirty="0">
                <a:latin typeface="Calibri Light" panose="020F0302020204030204" pitchFamily="34" charset="0"/>
                <a:ea typeface="ＭＳ Ｐゴシック" charset="0"/>
                <a:cs typeface="Calibri Light" panose="020F0302020204030204" pitchFamily="34" charset="0"/>
              </a:rPr>
              <a:t>And set lock = TRUE, </a:t>
            </a:r>
            <a:r>
              <a:rPr lang="en-US" sz="2200" dirty="0">
                <a:solidFill>
                  <a:srgbClr val="FF0000"/>
                </a:solidFill>
                <a:latin typeface="Calibri Light" panose="020F0302020204030204" pitchFamily="34" charset="0"/>
                <a:ea typeface="ＭＳ Ｐゴシック" charset="0"/>
                <a:cs typeface="Calibri Light" panose="020F0302020204030204" pitchFamily="34" charset="0"/>
              </a:rPr>
              <a:t>block</a:t>
            </a:r>
            <a:r>
              <a:rPr lang="en-US" sz="2200" dirty="0">
                <a:latin typeface="Calibri Light" panose="020F0302020204030204" pitchFamily="34" charset="0"/>
                <a:ea typeface="ＭＳ Ｐゴシック" charset="0"/>
                <a:cs typeface="Calibri Light" panose="020F0302020204030204" pitchFamily="34" charset="0"/>
              </a:rPr>
              <a:t> other processes to enter. </a:t>
            </a:r>
          </a:p>
          <a:p>
            <a:pPr marL="285750" indent="-285750">
              <a:buFont typeface="Arial" panose="020B0604020202020204" pitchFamily="34" charset="0"/>
              <a:buChar char="•"/>
            </a:pPr>
            <a:r>
              <a:rPr lang="en-US" sz="2200" dirty="0">
                <a:latin typeface="Calibri Light" panose="020F0302020204030204" pitchFamily="34" charset="0"/>
                <a:ea typeface="ＭＳ Ｐゴシック" charset="0"/>
                <a:cs typeface="Calibri Light" panose="020F0302020204030204" pitchFamily="34" charset="0"/>
              </a:rPr>
              <a:t>After finish the critical section, reset lock = FALSE, to allow other processes to enter the critical section.</a:t>
            </a:r>
          </a:p>
        </p:txBody>
      </p:sp>
      <p:sp>
        <p:nvSpPr>
          <p:cNvPr id="3" name="Rectangle 2"/>
          <p:cNvSpPr/>
          <p:nvPr/>
        </p:nvSpPr>
        <p:spPr>
          <a:xfrm>
            <a:off x="849313" y="2015693"/>
            <a:ext cx="5135175" cy="2031325"/>
          </a:xfrm>
          <a:prstGeom prst="rect">
            <a:avLst/>
          </a:prstGeom>
          <a:solidFill>
            <a:schemeClr val="accent1">
              <a:lumMod val="20000"/>
              <a:lumOff val="80000"/>
            </a:schemeClr>
          </a:solidFill>
        </p:spPr>
        <p:txBody>
          <a:bodyPr wrap="square">
            <a:spAutoFit/>
          </a:bodyPr>
          <a:lstStyle/>
          <a:p>
            <a:pPr marL="0" indent="0">
              <a:buFont typeface="Monotype Sorts" pitchFamily="-84" charset="2"/>
              <a:buNone/>
              <a:defRPr/>
            </a:pPr>
            <a:r>
              <a:rPr lang="en-US" altLang="en-US" b="1" dirty="0">
                <a:solidFill>
                  <a:srgbClr val="000000"/>
                </a:solidFill>
                <a:latin typeface="Courier New" pitchFamily="49" charset="0"/>
                <a:cs typeface="Courier New" pitchFamily="49" charset="0"/>
              </a:rPr>
              <a:t>do {</a:t>
            </a:r>
            <a:br>
              <a:rPr lang="en-US" altLang="en-US" b="1" dirty="0">
                <a:solidFill>
                  <a:srgbClr val="000000"/>
                </a:solidFill>
                <a:latin typeface="Courier New" pitchFamily="49" charset="0"/>
                <a:cs typeface="Courier New" pitchFamily="49" charset="0"/>
              </a:rPr>
            </a:br>
            <a:r>
              <a:rPr lang="en-US" altLang="en-US" b="1" dirty="0">
                <a:solidFill>
                  <a:srgbClr val="000000"/>
                </a:solidFill>
                <a:latin typeface="Courier New" pitchFamily="49" charset="0"/>
                <a:cs typeface="Courier New" pitchFamily="49" charset="0"/>
              </a:rPr>
              <a:t>        </a:t>
            </a:r>
            <a:r>
              <a:rPr lang="en-US" altLang="en-US" b="1" dirty="0">
                <a:latin typeface="Courier New" pitchFamily="49" charset="0"/>
                <a:cs typeface="Courier New" pitchFamily="49" charset="0"/>
              </a:rPr>
              <a:t>while</a:t>
            </a:r>
            <a:r>
              <a:rPr lang="en-US" altLang="en-US" b="1" dirty="0">
                <a:solidFill>
                  <a:srgbClr val="000000"/>
                </a:solidFill>
                <a:latin typeface="Courier New" pitchFamily="49" charset="0"/>
                <a:cs typeface="Courier New" pitchFamily="49" charset="0"/>
              </a:rPr>
              <a:t> (</a:t>
            </a:r>
            <a:r>
              <a:rPr lang="en-US" altLang="en-US" b="1" dirty="0" err="1">
                <a:solidFill>
                  <a:srgbClr val="000000"/>
                </a:solidFill>
                <a:latin typeface="Courier New" pitchFamily="49" charset="0"/>
                <a:cs typeface="Courier New" pitchFamily="49" charset="0"/>
              </a:rPr>
              <a:t>test_and_set</a:t>
            </a:r>
            <a:r>
              <a:rPr lang="en-US" altLang="en-US" b="1" dirty="0">
                <a:solidFill>
                  <a:srgbClr val="000000"/>
                </a:solidFill>
                <a:latin typeface="Courier New" pitchFamily="49" charset="0"/>
                <a:cs typeface="Courier New" pitchFamily="49" charset="0"/>
              </a:rPr>
              <a:t>(&amp;lock)) </a:t>
            </a:r>
          </a:p>
          <a:p>
            <a:pPr marL="0" indent="0">
              <a:buFont typeface="Monotype Sorts" pitchFamily="-84" charset="2"/>
              <a:buNone/>
              <a:defRPr/>
            </a:pPr>
            <a:r>
              <a:rPr lang="en-US" altLang="en-US" b="1" dirty="0">
                <a:solidFill>
                  <a:srgbClr val="000000"/>
                </a:solidFill>
                <a:latin typeface="Courier New" pitchFamily="49" charset="0"/>
                <a:cs typeface="Courier New" pitchFamily="49" charset="0"/>
              </a:rPr>
              <a:t>		; /* do nothing */ </a:t>
            </a:r>
          </a:p>
          <a:p>
            <a:pPr marL="0" indent="0">
              <a:buFont typeface="Monotype Sorts" pitchFamily="-84" charset="2"/>
              <a:buNone/>
              <a:defRPr/>
            </a:pPr>
            <a:r>
              <a:rPr lang="en-US" altLang="en-US" b="1" dirty="0">
                <a:solidFill>
                  <a:srgbClr val="000000"/>
                </a:solidFill>
                <a:latin typeface="Courier New" pitchFamily="49" charset="0"/>
                <a:cs typeface="Courier New" pitchFamily="49" charset="0"/>
              </a:rPr>
              <a:t>        /* critical section */ </a:t>
            </a:r>
          </a:p>
          <a:p>
            <a:pPr marL="0" indent="0">
              <a:buFont typeface="Monotype Sorts" pitchFamily="-84" charset="2"/>
              <a:buNone/>
              <a:defRPr/>
            </a:pPr>
            <a:r>
              <a:rPr lang="en-US" altLang="en-US" b="1" dirty="0">
                <a:solidFill>
                  <a:srgbClr val="000000"/>
                </a:solidFill>
                <a:latin typeface="Courier New" pitchFamily="49" charset="0"/>
                <a:cs typeface="Courier New" pitchFamily="49" charset="0"/>
              </a:rPr>
              <a:t>        </a:t>
            </a:r>
            <a:r>
              <a:rPr lang="en-US" altLang="en-US" b="1" dirty="0">
                <a:latin typeface="Courier New" pitchFamily="49" charset="0"/>
                <a:cs typeface="Courier New" pitchFamily="49" charset="0"/>
              </a:rPr>
              <a:t>lock = FALSE; </a:t>
            </a:r>
          </a:p>
          <a:p>
            <a:pPr marL="0" indent="0">
              <a:buFont typeface="Monotype Sorts" pitchFamily="-84" charset="2"/>
              <a:buNone/>
              <a:defRPr/>
            </a:pPr>
            <a:r>
              <a:rPr lang="en-US" altLang="en-US" b="1" dirty="0">
                <a:solidFill>
                  <a:srgbClr val="000000"/>
                </a:solidFill>
                <a:latin typeface="Courier New" pitchFamily="49" charset="0"/>
                <a:cs typeface="Courier New" pitchFamily="49" charset="0"/>
              </a:rPr>
              <a:t>        /* remainder section */ </a:t>
            </a:r>
          </a:p>
          <a:p>
            <a:pPr marL="0" indent="0">
              <a:buFont typeface="Monotype Sorts" pitchFamily="-84" charset="2"/>
              <a:buNone/>
              <a:defRPr/>
            </a:pPr>
            <a:r>
              <a:rPr lang="en-US" altLang="en-US" b="1" dirty="0">
                <a:solidFill>
                  <a:srgbClr val="000000"/>
                </a:solidFill>
                <a:latin typeface="Courier New" pitchFamily="49" charset="0"/>
                <a:cs typeface="Courier New" pitchFamily="49" charset="0"/>
              </a:rPr>
              <a:t>} while (true); </a:t>
            </a:r>
            <a:endParaRPr lang="en-US" dirty="0"/>
          </a:p>
        </p:txBody>
      </p:sp>
      <p:sp>
        <p:nvSpPr>
          <p:cNvPr id="7" name="Content Placeholder 2"/>
          <p:cNvSpPr txBox="1">
            <a:spLocks/>
          </p:cNvSpPr>
          <p:nvPr/>
        </p:nvSpPr>
        <p:spPr bwMode="auto">
          <a:xfrm>
            <a:off x="6080838" y="2666325"/>
            <a:ext cx="2990491" cy="1818019"/>
          </a:xfrm>
          <a:prstGeom prst="rect">
            <a:avLst/>
          </a:prstGeom>
          <a:solidFill>
            <a:schemeClr val="tx2">
              <a:lumMod val="20000"/>
              <a:lumOff val="80000"/>
            </a:schemeClr>
          </a:solidFill>
          <a:ln>
            <a:noFill/>
          </a:ln>
        </p:spPr>
        <p:txBody>
          <a:bodyPr vert="horz" wrap="square" lIns="91435" tIns="45718" rIns="91435" bIns="45718" numCol="1" anchor="t" anchorCtr="0" compatLnSpc="1">
            <a:prstTxWarp prst="textNoShape">
              <a:avLst/>
            </a:prstTxWarp>
          </a:bodyPr>
          <a:lstStyle>
            <a:lvl1pPr marL="341313" indent="-341313" algn="l" rtl="0" eaLnBrk="0" fontAlgn="base" hangingPunct="0">
              <a:spcBef>
                <a:spcPct val="35000"/>
              </a:spcBef>
              <a:spcAft>
                <a:spcPct val="0"/>
              </a:spcAft>
              <a:buClr>
                <a:srgbClr val="993300"/>
              </a:buClr>
              <a:buSzPct val="90000"/>
              <a:buFont typeface="Monotype Sorts" pitchFamily="-84" charset="2"/>
              <a:buChar char="n"/>
              <a:defRPr kumimoji="1">
                <a:solidFill>
                  <a:schemeClr val="tx1"/>
                </a:solidFill>
                <a:latin typeface="+mn-lt"/>
                <a:ea typeface="MS PGothic" pitchFamily="34" charset="-128"/>
                <a:cs typeface="MS PGothic" charset="0"/>
              </a:defRPr>
            </a:lvl1pPr>
            <a:lvl2pPr marL="741363" indent="-284163" algn="l" rtl="0" eaLnBrk="0" fontAlgn="base" hangingPunct="0">
              <a:spcBef>
                <a:spcPct val="35000"/>
              </a:spcBef>
              <a:spcAft>
                <a:spcPct val="0"/>
              </a:spcAft>
              <a:buClr>
                <a:srgbClr val="CC6600"/>
              </a:buClr>
              <a:buSzPct val="80000"/>
              <a:buFont typeface="Monotype Sorts" pitchFamily="-84" charset="2"/>
              <a:buChar char="l"/>
              <a:defRPr kumimoji="1">
                <a:solidFill>
                  <a:schemeClr val="tx1"/>
                </a:solidFill>
                <a:latin typeface="+mn-lt"/>
                <a:ea typeface="MS PGothic" pitchFamily="34" charset="-128"/>
                <a:cs typeface="MS PGothic" charset="0"/>
              </a:defRPr>
            </a:lvl2pPr>
            <a:lvl3pPr marL="1084263" indent="-227013" algn="l" rtl="0" eaLnBrk="0" fontAlgn="base" hangingPunct="0">
              <a:spcBef>
                <a:spcPct val="35000"/>
              </a:spcBef>
              <a:spcAft>
                <a:spcPct val="0"/>
              </a:spcAft>
              <a:buClr>
                <a:srgbClr val="009900"/>
              </a:buClr>
              <a:buSzPct val="75000"/>
              <a:buFont typeface="Webdings" panose="05030102010509060703" pitchFamily="18" charset="2"/>
              <a:buChar char="4"/>
              <a:defRPr kumimoji="1">
                <a:solidFill>
                  <a:schemeClr val="tx1"/>
                </a:solidFill>
                <a:latin typeface="+mn-lt"/>
                <a:ea typeface="MS PGothic" pitchFamily="34" charset="-128"/>
                <a:cs typeface="MS PGothic" charset="0"/>
              </a:defRPr>
            </a:lvl3pPr>
            <a:lvl4pPr marL="1427163" indent="-227013" algn="l" rtl="0" eaLnBrk="0" fontAlgn="base" hangingPunct="0">
              <a:spcBef>
                <a:spcPct val="35000"/>
              </a:spcBef>
              <a:spcAft>
                <a:spcPct val="0"/>
              </a:spcAft>
              <a:buClr>
                <a:schemeClr val="hlink"/>
              </a:buClr>
              <a:buSzPct val="75000"/>
              <a:buChar char="–"/>
              <a:defRPr kumimoji="1">
                <a:solidFill>
                  <a:schemeClr val="tx1"/>
                </a:solidFill>
                <a:latin typeface="+mn-lt"/>
                <a:ea typeface="MS PGothic" pitchFamily="34" charset="-128"/>
                <a:cs typeface="MS PGothic" charset="0"/>
              </a:defRPr>
            </a:lvl4pPr>
            <a:lvl5pPr marL="1770063" indent="-227013" algn="l" rtl="0" eaLnBrk="0" fontAlgn="base" hangingPunct="0">
              <a:spcBef>
                <a:spcPct val="35000"/>
              </a:spcBef>
              <a:spcAft>
                <a:spcPct val="0"/>
              </a:spcAft>
              <a:buClr>
                <a:srgbClr val="FF0066"/>
              </a:buClr>
              <a:buSzPct val="75000"/>
              <a:buChar char="»"/>
              <a:defRPr kumimoji="1">
                <a:solidFill>
                  <a:schemeClr val="tx1"/>
                </a:solidFill>
                <a:latin typeface="+mn-lt"/>
                <a:ea typeface="MS PGothic" pitchFamily="34" charset="-128"/>
                <a:cs typeface="MS PGothic" charset="0"/>
              </a:defRPr>
            </a:lvl5pPr>
            <a:lvl6pPr marL="2228738" indent="-228589"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6pPr>
            <a:lvl7pPr marL="2685915" indent="-228589"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7pPr>
            <a:lvl8pPr marL="3143093" indent="-228589"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8pPr>
            <a:lvl9pPr marL="3600270" indent="-228589"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9pPr>
          </a:lstStyle>
          <a:p>
            <a:pPr>
              <a:buFont typeface="Monotype Sorts" pitchFamily="-84" charset="2"/>
              <a:buNone/>
            </a:pPr>
            <a:r>
              <a:rPr lang="en-US" altLang="en-US" sz="1400" b="1" kern="0" dirty="0">
                <a:solidFill>
                  <a:srgbClr val="000000"/>
                </a:solidFill>
                <a:latin typeface="Courier New" panose="02070309020205020404" pitchFamily="49" charset="0"/>
                <a:cs typeface="Courier New" panose="02070309020205020404" pitchFamily="49" charset="0"/>
              </a:rPr>
              <a:t>do { </a:t>
            </a:r>
          </a:p>
          <a:p>
            <a:pPr>
              <a:buFont typeface="Monotype Sorts" pitchFamily="-84" charset="2"/>
              <a:buNone/>
            </a:pPr>
            <a:r>
              <a:rPr lang="en-US" altLang="en-US" sz="1400" b="1" kern="0" dirty="0">
                <a:solidFill>
                  <a:srgbClr val="000000"/>
                </a:solidFill>
                <a:latin typeface="Courier New" panose="02070309020205020404" pitchFamily="49" charset="0"/>
                <a:cs typeface="Courier New" panose="02070309020205020404" pitchFamily="49" charset="0"/>
              </a:rPr>
              <a:t>	</a:t>
            </a:r>
            <a:r>
              <a:rPr lang="en-US" altLang="en-US" sz="1400" b="1" kern="0" dirty="0">
                <a:solidFill>
                  <a:srgbClr val="FF0000"/>
                </a:solidFill>
                <a:latin typeface="Courier New" panose="02070309020205020404" pitchFamily="49" charset="0"/>
                <a:cs typeface="Courier New" panose="02070309020205020404" pitchFamily="49" charset="0"/>
              </a:rPr>
              <a:t>acquire lock </a:t>
            </a:r>
          </a:p>
          <a:p>
            <a:pPr>
              <a:buFont typeface="Monotype Sorts" pitchFamily="-84" charset="2"/>
              <a:buNone/>
            </a:pPr>
            <a:r>
              <a:rPr lang="en-US" altLang="en-US" sz="1400" b="1" kern="0" dirty="0">
                <a:solidFill>
                  <a:srgbClr val="000000"/>
                </a:solidFill>
                <a:latin typeface="Courier New" panose="02070309020205020404" pitchFamily="49" charset="0"/>
                <a:cs typeface="Courier New" panose="02070309020205020404" pitchFamily="49" charset="0"/>
              </a:rPr>
              <a:t>	critical section </a:t>
            </a:r>
          </a:p>
          <a:p>
            <a:pPr>
              <a:buFont typeface="Monotype Sorts" pitchFamily="-84" charset="2"/>
              <a:buNone/>
            </a:pPr>
            <a:r>
              <a:rPr lang="en-US" altLang="en-US" sz="1400" b="1" kern="0" dirty="0">
                <a:solidFill>
                  <a:srgbClr val="000000"/>
                </a:solidFill>
                <a:latin typeface="Courier New" panose="02070309020205020404" pitchFamily="49" charset="0"/>
                <a:cs typeface="Courier New" panose="02070309020205020404" pitchFamily="49" charset="0"/>
              </a:rPr>
              <a:t>	</a:t>
            </a:r>
            <a:r>
              <a:rPr lang="en-US" altLang="en-US" sz="1400" b="1" kern="0" dirty="0">
                <a:solidFill>
                  <a:srgbClr val="00B050"/>
                </a:solidFill>
                <a:latin typeface="Courier New" panose="02070309020205020404" pitchFamily="49" charset="0"/>
                <a:cs typeface="Courier New" panose="02070309020205020404" pitchFamily="49" charset="0"/>
              </a:rPr>
              <a:t>release lock </a:t>
            </a:r>
          </a:p>
          <a:p>
            <a:pPr>
              <a:buFont typeface="Monotype Sorts" pitchFamily="-84" charset="2"/>
              <a:buNone/>
            </a:pPr>
            <a:r>
              <a:rPr lang="en-US" altLang="en-US" sz="1400" b="1" kern="0" dirty="0">
                <a:solidFill>
                  <a:srgbClr val="000000"/>
                </a:solidFill>
                <a:latin typeface="Courier New" panose="02070309020205020404" pitchFamily="49" charset="0"/>
                <a:cs typeface="Courier New" panose="02070309020205020404" pitchFamily="49" charset="0"/>
              </a:rPr>
              <a:t>	remainder section </a:t>
            </a:r>
          </a:p>
          <a:p>
            <a:pPr>
              <a:buFont typeface="Monotype Sorts" pitchFamily="-84" charset="2"/>
              <a:buNone/>
            </a:pPr>
            <a:r>
              <a:rPr lang="en-US" altLang="en-US" sz="1400" b="1" kern="0" dirty="0">
                <a:solidFill>
                  <a:srgbClr val="000000"/>
                </a:solidFill>
                <a:latin typeface="Courier New" panose="02070309020205020404" pitchFamily="49" charset="0"/>
                <a:cs typeface="Courier New" panose="02070309020205020404" pitchFamily="49" charset="0"/>
              </a:rPr>
              <a:t>} while (TRUE); </a:t>
            </a:r>
          </a:p>
        </p:txBody>
      </p:sp>
      <p:sp>
        <p:nvSpPr>
          <p:cNvPr id="4" name="Rectangle 3"/>
          <p:cNvSpPr/>
          <p:nvPr/>
        </p:nvSpPr>
        <p:spPr bwMode="auto">
          <a:xfrm>
            <a:off x="1897811" y="2318042"/>
            <a:ext cx="3830128" cy="540589"/>
          </a:xfrm>
          <a:prstGeom prst="rect">
            <a:avLst/>
          </a:prstGeom>
          <a:solidFill>
            <a:srgbClr val="FF0000">
              <a:alpha val="26000"/>
            </a:srgb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Verdana" charset="0"/>
            </a:endParaRPr>
          </a:p>
        </p:txBody>
      </p:sp>
      <p:sp>
        <p:nvSpPr>
          <p:cNvPr id="5" name="Rectangle 4"/>
          <p:cNvSpPr/>
          <p:nvPr/>
        </p:nvSpPr>
        <p:spPr bwMode="auto">
          <a:xfrm>
            <a:off x="1897811" y="3163468"/>
            <a:ext cx="2087593" cy="242741"/>
          </a:xfrm>
          <a:prstGeom prst="rect">
            <a:avLst/>
          </a:prstGeom>
          <a:solidFill>
            <a:srgbClr val="00B050">
              <a:alpha val="60000"/>
            </a:srgb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Verdana" charset="0"/>
            </a:endParaRPr>
          </a:p>
        </p:txBody>
      </p:sp>
      <p:sp>
        <p:nvSpPr>
          <p:cNvPr id="10" name="Curved Right Arrow 9"/>
          <p:cNvSpPr/>
          <p:nvPr/>
        </p:nvSpPr>
        <p:spPr bwMode="auto">
          <a:xfrm flipV="1">
            <a:off x="1568638" y="2441901"/>
            <a:ext cx="329173" cy="297413"/>
          </a:xfrm>
          <a:prstGeom prst="curved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Verdana" charset="0"/>
            </a:endParaRPr>
          </a:p>
        </p:txBody>
      </p:sp>
      <p:cxnSp>
        <p:nvCxnSpPr>
          <p:cNvPr id="12" name="直接箭头连接符 11">
            <a:extLst>
              <a:ext uri="{FF2B5EF4-FFF2-40B4-BE49-F238E27FC236}">
                <a16:creationId xmlns:a16="http://schemas.microsoft.com/office/drawing/2014/main" id="{193F3868-B877-46E0-BE8D-59A5035A3685}"/>
              </a:ext>
            </a:extLst>
          </p:cNvPr>
          <p:cNvCxnSpPr>
            <a:cxnSpLocks/>
          </p:cNvCxnSpPr>
          <p:nvPr/>
        </p:nvCxnSpPr>
        <p:spPr bwMode="auto">
          <a:xfrm flipH="1" flipV="1">
            <a:off x="5727939" y="2739314"/>
            <a:ext cx="799861" cy="328788"/>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5" name="直接箭头连接符 14">
            <a:extLst>
              <a:ext uri="{FF2B5EF4-FFF2-40B4-BE49-F238E27FC236}">
                <a16:creationId xmlns:a16="http://schemas.microsoft.com/office/drawing/2014/main" id="{968DAE18-9F98-4A29-B429-93D14252777B}"/>
              </a:ext>
            </a:extLst>
          </p:cNvPr>
          <p:cNvCxnSpPr>
            <a:cxnSpLocks/>
          </p:cNvCxnSpPr>
          <p:nvPr/>
        </p:nvCxnSpPr>
        <p:spPr bwMode="auto">
          <a:xfrm flipH="1" flipV="1">
            <a:off x="4173771" y="3301846"/>
            <a:ext cx="2239729" cy="318559"/>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13" name="Rectangle 12"/>
          <p:cNvSpPr/>
          <p:nvPr/>
        </p:nvSpPr>
        <p:spPr>
          <a:xfrm>
            <a:off x="6117627" y="979106"/>
            <a:ext cx="2916915" cy="1453475"/>
          </a:xfrm>
          <a:prstGeom prst="rect">
            <a:avLst/>
          </a:prstGeom>
          <a:solidFill>
            <a:schemeClr val="accent1">
              <a:lumMod val="20000"/>
              <a:lumOff val="80000"/>
            </a:schemeClr>
          </a:solidFill>
        </p:spPr>
        <p:txBody>
          <a:bodyPr wrap="square">
            <a:spAutoFit/>
          </a:bodyPr>
          <a:lstStyle/>
          <a:p>
            <a:pPr>
              <a:lnSpc>
                <a:spcPct val="90000"/>
              </a:lnSpc>
              <a:buFont typeface="Monotype Sorts" pitchFamily="-84" charset="2"/>
              <a:buNone/>
              <a:tabLst>
                <a:tab pos="739775" algn="l"/>
                <a:tab pos="1020763" algn="l"/>
                <a:tab pos="1257300" algn="l"/>
              </a:tabLst>
            </a:pPr>
            <a:r>
              <a:rPr lang="en-US" altLang="en-US" sz="1400" b="1" dirty="0" err="1">
                <a:solidFill>
                  <a:srgbClr val="000000"/>
                </a:solidFill>
                <a:latin typeface="Courier New" panose="02070309020205020404" pitchFamily="49" charset="0"/>
                <a:cs typeface="Courier New" panose="02070309020205020404" pitchFamily="49" charset="0"/>
              </a:rPr>
              <a:t>boolean</a:t>
            </a:r>
            <a:r>
              <a:rPr lang="en-US" altLang="en-US" sz="1400" b="1" dirty="0">
                <a:solidFill>
                  <a:srgbClr val="000000"/>
                </a:solidFill>
                <a:latin typeface="Courier New" panose="02070309020205020404" pitchFamily="49" charset="0"/>
                <a:cs typeface="Courier New" panose="02070309020205020404" pitchFamily="49" charset="0"/>
              </a:rPr>
              <a:t> </a:t>
            </a:r>
            <a:r>
              <a:rPr lang="en-US" altLang="en-US" sz="1400" b="1" dirty="0" err="1">
                <a:solidFill>
                  <a:srgbClr val="000000"/>
                </a:solidFill>
                <a:latin typeface="Courier New" panose="02070309020205020404" pitchFamily="49" charset="0"/>
                <a:cs typeface="Courier New" panose="02070309020205020404" pitchFamily="49" charset="0"/>
              </a:rPr>
              <a:t>test_and_set</a:t>
            </a:r>
            <a:r>
              <a:rPr lang="en-US" altLang="en-US" sz="1400" b="1" dirty="0">
                <a:solidFill>
                  <a:srgbClr val="000000"/>
                </a:solidFill>
                <a:latin typeface="Courier New" panose="02070309020205020404" pitchFamily="49" charset="0"/>
                <a:cs typeface="Courier New" panose="02070309020205020404" pitchFamily="49" charset="0"/>
              </a:rPr>
              <a:t> (</a:t>
            </a:r>
            <a:r>
              <a:rPr lang="en-US" altLang="en-US" sz="1400" b="1" dirty="0" err="1">
                <a:solidFill>
                  <a:srgbClr val="000000"/>
                </a:solidFill>
                <a:latin typeface="Courier New" panose="02070309020205020404" pitchFamily="49" charset="0"/>
                <a:cs typeface="Courier New" panose="02070309020205020404" pitchFamily="49" charset="0"/>
              </a:rPr>
              <a:t>boolean</a:t>
            </a:r>
            <a:r>
              <a:rPr lang="en-US" altLang="en-US" sz="1400" b="1" dirty="0">
                <a:solidFill>
                  <a:srgbClr val="000000"/>
                </a:solidFill>
                <a:latin typeface="Courier New" panose="02070309020205020404" pitchFamily="49" charset="0"/>
                <a:cs typeface="Courier New" panose="02070309020205020404" pitchFamily="49" charset="0"/>
              </a:rPr>
              <a:t> *target)</a:t>
            </a:r>
          </a:p>
          <a:p>
            <a:pPr>
              <a:lnSpc>
                <a:spcPct val="90000"/>
              </a:lnSpc>
              <a:buFont typeface="Monotype Sorts" pitchFamily="-84" charset="2"/>
              <a:buNone/>
              <a:tabLst>
                <a:tab pos="739775" algn="l"/>
                <a:tab pos="1020763" algn="l"/>
                <a:tab pos="1257300" algn="l"/>
              </a:tabLst>
            </a:pPr>
            <a:r>
              <a:rPr lang="en-US" altLang="en-US" sz="1400" b="1" dirty="0">
                <a:solidFill>
                  <a:srgbClr val="000000"/>
                </a:solidFill>
                <a:latin typeface="Courier New" panose="02070309020205020404" pitchFamily="49" charset="0"/>
                <a:cs typeface="Courier New" panose="02070309020205020404" pitchFamily="49" charset="0"/>
              </a:rPr>
              <a:t>{</a:t>
            </a:r>
          </a:p>
          <a:p>
            <a:pPr>
              <a:lnSpc>
                <a:spcPct val="90000"/>
              </a:lnSpc>
              <a:buFont typeface="Monotype Sorts" pitchFamily="-84" charset="2"/>
              <a:buNone/>
              <a:tabLst>
                <a:tab pos="266700" algn="l"/>
                <a:tab pos="1020763" algn="l"/>
                <a:tab pos="1257300" algn="l"/>
              </a:tabLst>
            </a:pPr>
            <a:r>
              <a:rPr lang="en-US" altLang="en-US" sz="1400" b="1" dirty="0">
                <a:solidFill>
                  <a:srgbClr val="000000"/>
                </a:solidFill>
                <a:latin typeface="Courier New" panose="02070309020205020404" pitchFamily="49" charset="0"/>
                <a:cs typeface="Courier New" panose="02070309020205020404" pitchFamily="49" charset="0"/>
              </a:rPr>
              <a:t>   </a:t>
            </a:r>
            <a:r>
              <a:rPr lang="en-US" altLang="en-US" sz="1400" b="1" dirty="0" err="1">
                <a:solidFill>
                  <a:srgbClr val="000000"/>
                </a:solidFill>
                <a:latin typeface="Courier New" panose="02070309020205020404" pitchFamily="49" charset="0"/>
                <a:cs typeface="Courier New" panose="02070309020205020404" pitchFamily="49" charset="0"/>
              </a:rPr>
              <a:t>boolean</a:t>
            </a:r>
            <a:r>
              <a:rPr lang="en-US" altLang="en-US" sz="1400" b="1" dirty="0">
                <a:solidFill>
                  <a:srgbClr val="000000"/>
                </a:solidFill>
                <a:latin typeface="Courier New" panose="02070309020205020404" pitchFamily="49" charset="0"/>
                <a:cs typeface="Courier New" panose="02070309020205020404" pitchFamily="49" charset="0"/>
              </a:rPr>
              <a:t> </a:t>
            </a:r>
            <a:r>
              <a:rPr lang="en-US" altLang="en-US" sz="1400" b="1" dirty="0" err="1">
                <a:solidFill>
                  <a:srgbClr val="000000"/>
                </a:solidFill>
                <a:latin typeface="Courier New" panose="02070309020205020404" pitchFamily="49" charset="0"/>
                <a:cs typeface="Courier New" panose="02070309020205020404" pitchFamily="49" charset="0"/>
              </a:rPr>
              <a:t>rv</a:t>
            </a:r>
            <a:r>
              <a:rPr lang="en-US" altLang="en-US" sz="1400" b="1" dirty="0">
                <a:solidFill>
                  <a:srgbClr val="000000"/>
                </a:solidFill>
                <a:latin typeface="Courier New" panose="02070309020205020404" pitchFamily="49" charset="0"/>
                <a:cs typeface="Courier New" panose="02070309020205020404" pitchFamily="49" charset="0"/>
              </a:rPr>
              <a:t> = *target;</a:t>
            </a:r>
          </a:p>
          <a:p>
            <a:pPr>
              <a:lnSpc>
                <a:spcPct val="90000"/>
              </a:lnSpc>
              <a:buFont typeface="Monotype Sorts" pitchFamily="-84" charset="2"/>
              <a:buNone/>
              <a:tabLst>
                <a:tab pos="266700" algn="l"/>
                <a:tab pos="1020763" algn="l"/>
                <a:tab pos="1257300" algn="l"/>
              </a:tabLst>
            </a:pPr>
            <a:r>
              <a:rPr lang="en-US" altLang="en-US" sz="1400" b="1" dirty="0">
                <a:solidFill>
                  <a:srgbClr val="000000"/>
                </a:solidFill>
                <a:latin typeface="Courier New" panose="02070309020205020404" pitchFamily="49" charset="0"/>
                <a:cs typeface="Courier New" panose="02070309020205020404" pitchFamily="49" charset="0"/>
              </a:rPr>
              <a:t>   *target = </a:t>
            </a:r>
            <a:r>
              <a:rPr lang="en-US" altLang="en-US" sz="1400" b="1" dirty="0">
                <a:solidFill>
                  <a:srgbClr val="0000FF"/>
                </a:solidFill>
                <a:latin typeface="Courier New" panose="02070309020205020404" pitchFamily="49" charset="0"/>
                <a:cs typeface="Courier New" panose="02070309020205020404" pitchFamily="49" charset="0"/>
              </a:rPr>
              <a:t>TRUE</a:t>
            </a:r>
            <a:r>
              <a:rPr lang="en-US" altLang="en-US" sz="1400" b="1" dirty="0">
                <a:solidFill>
                  <a:srgbClr val="000000"/>
                </a:solidFill>
                <a:latin typeface="Courier New" panose="02070309020205020404" pitchFamily="49" charset="0"/>
                <a:cs typeface="Courier New" panose="02070309020205020404" pitchFamily="49" charset="0"/>
              </a:rPr>
              <a:t>;</a:t>
            </a:r>
          </a:p>
          <a:p>
            <a:pPr>
              <a:lnSpc>
                <a:spcPct val="90000"/>
              </a:lnSpc>
              <a:buFont typeface="Monotype Sorts" pitchFamily="-84" charset="2"/>
              <a:buNone/>
              <a:tabLst>
                <a:tab pos="266700" algn="l"/>
                <a:tab pos="1020763" algn="l"/>
                <a:tab pos="1257300" algn="l"/>
              </a:tabLst>
            </a:pPr>
            <a:r>
              <a:rPr lang="en-US" altLang="en-US" sz="1400" b="1" dirty="0">
                <a:solidFill>
                  <a:srgbClr val="000000"/>
                </a:solidFill>
                <a:latin typeface="Courier New" panose="02070309020205020404" pitchFamily="49" charset="0"/>
                <a:cs typeface="Courier New" panose="02070309020205020404" pitchFamily="49" charset="0"/>
              </a:rPr>
              <a:t>   return </a:t>
            </a:r>
            <a:r>
              <a:rPr lang="en-US" altLang="en-US" sz="1400" b="1" dirty="0" err="1">
                <a:solidFill>
                  <a:srgbClr val="000000"/>
                </a:solidFill>
                <a:latin typeface="Courier New" panose="02070309020205020404" pitchFamily="49" charset="0"/>
                <a:cs typeface="Courier New" panose="02070309020205020404" pitchFamily="49" charset="0"/>
              </a:rPr>
              <a:t>rv</a:t>
            </a:r>
            <a:r>
              <a:rPr lang="en-US" altLang="en-US" sz="1400" b="1" dirty="0">
                <a:solidFill>
                  <a:srgbClr val="000000"/>
                </a:solidFill>
                <a:latin typeface="Courier New" panose="02070309020205020404" pitchFamily="49" charset="0"/>
                <a:cs typeface="Courier New" panose="02070309020205020404" pitchFamily="49" charset="0"/>
              </a:rPr>
              <a:t>:</a:t>
            </a:r>
          </a:p>
          <a:p>
            <a:pPr>
              <a:lnSpc>
                <a:spcPct val="90000"/>
              </a:lnSpc>
              <a:buFont typeface="Monotype Sorts" pitchFamily="-84" charset="2"/>
              <a:buNone/>
              <a:tabLst>
                <a:tab pos="739775" algn="l"/>
                <a:tab pos="1020763" algn="l"/>
                <a:tab pos="1257300" algn="l"/>
              </a:tabLst>
            </a:pPr>
            <a:r>
              <a:rPr lang="en-US" altLang="en-US" sz="1400" b="1" dirty="0">
                <a:solidFill>
                  <a:srgbClr val="000000"/>
                </a:solidFill>
                <a:latin typeface="Courier New" panose="02070309020205020404" pitchFamily="49" charset="0"/>
                <a:cs typeface="Courier New" panose="02070309020205020404" pitchFamily="49" charset="0"/>
              </a:rPr>
              <a:t>}</a:t>
            </a:r>
            <a:endParaRPr lang="en-US" sz="1400" dirty="0"/>
          </a:p>
        </p:txBody>
      </p:sp>
      <p:sp>
        <p:nvSpPr>
          <p:cNvPr id="6" name="TextBox 21">
            <a:extLst>
              <a:ext uri="{FF2B5EF4-FFF2-40B4-BE49-F238E27FC236}">
                <a16:creationId xmlns:a16="http://schemas.microsoft.com/office/drawing/2014/main" id="{2A75C947-4EB4-7606-E313-FC7C4ADB9824}"/>
              </a:ext>
            </a:extLst>
          </p:cNvPr>
          <p:cNvSpPr txBox="1"/>
          <p:nvPr/>
        </p:nvSpPr>
        <p:spPr>
          <a:xfrm>
            <a:off x="6163945" y="5207965"/>
            <a:ext cx="2907384" cy="1077218"/>
          </a:xfrm>
          <a:prstGeom prst="rect">
            <a:avLst/>
          </a:prstGeom>
          <a:noFill/>
        </p:spPr>
        <p:txBody>
          <a:bodyPr wrap="square" rtlCol="0">
            <a:spAutoFit/>
          </a:bodyPr>
          <a:lstStyle/>
          <a:p>
            <a:pPr>
              <a:spcBef>
                <a:spcPts val="600"/>
              </a:spcBef>
            </a:pPr>
            <a:r>
              <a:rPr lang="en-US" altLang="zh-CN" dirty="0"/>
              <a:t>Mutual Exclusion</a:t>
            </a:r>
            <a:r>
              <a:rPr lang="zh-CN" altLang="en-US" dirty="0"/>
              <a:t>： </a:t>
            </a:r>
            <a:r>
              <a:rPr lang="en-US" altLang="zh-CN" dirty="0">
                <a:solidFill>
                  <a:srgbClr val="FF0000"/>
                </a:solidFill>
              </a:rPr>
              <a:t>Yes</a:t>
            </a:r>
          </a:p>
          <a:p>
            <a:pPr>
              <a:spcBef>
                <a:spcPts val="600"/>
              </a:spcBef>
            </a:pPr>
            <a:r>
              <a:rPr lang="en-US" altLang="zh-CN" dirty="0"/>
              <a:t>Progress</a:t>
            </a:r>
            <a:r>
              <a:rPr lang="zh-CN" altLang="en-US" dirty="0"/>
              <a:t>： </a:t>
            </a:r>
            <a:r>
              <a:rPr lang="en-US" altLang="zh-CN" dirty="0">
                <a:solidFill>
                  <a:srgbClr val="FF0000"/>
                </a:solidFill>
              </a:rPr>
              <a:t>Yes</a:t>
            </a:r>
            <a:r>
              <a:rPr lang="en-US" altLang="zh-CN" dirty="0"/>
              <a:t>  </a:t>
            </a:r>
          </a:p>
          <a:p>
            <a:pPr>
              <a:spcBef>
                <a:spcPts val="600"/>
              </a:spcBef>
            </a:pPr>
            <a:r>
              <a:rPr lang="en-US" altLang="zh-CN" dirty="0"/>
              <a:t>Bounded waiting</a:t>
            </a:r>
            <a:r>
              <a:rPr lang="zh-CN" altLang="en-US" dirty="0"/>
              <a:t>： </a:t>
            </a:r>
            <a:r>
              <a:rPr lang="en-US" altLang="zh-CN" dirty="0">
                <a:solidFill>
                  <a:srgbClr val="FF0000"/>
                </a:solidFill>
              </a:rPr>
              <a:t>No</a:t>
            </a:r>
            <a:r>
              <a:rPr lang="zh-CN" altLang="en-US" dirty="0"/>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a:xfrm>
            <a:off x="1217613" y="138113"/>
            <a:ext cx="7931150" cy="576262"/>
          </a:xfrm>
        </p:spPr>
        <p:txBody>
          <a:bodyPr/>
          <a:lstStyle/>
          <a:p>
            <a:r>
              <a:rPr lang="en-US" altLang="en-US" sz="2400" dirty="0"/>
              <a:t>Bounded-waiting Mutual Exclusion with </a:t>
            </a:r>
            <a:r>
              <a:rPr lang="en-US" altLang="en-US" sz="2400" dirty="0" err="1"/>
              <a:t>test_and_set</a:t>
            </a:r>
            <a:endParaRPr lang="en-US" altLang="en-US" sz="2400" dirty="0"/>
          </a:p>
        </p:txBody>
      </p:sp>
      <p:sp>
        <p:nvSpPr>
          <p:cNvPr id="24579" name="Content Placeholder 2"/>
          <p:cNvSpPr>
            <a:spLocks noGrp="1"/>
          </p:cNvSpPr>
          <p:nvPr>
            <p:ph idx="1"/>
          </p:nvPr>
        </p:nvSpPr>
        <p:spPr>
          <a:xfrm>
            <a:off x="474480" y="1048678"/>
            <a:ext cx="4531084" cy="5526934"/>
          </a:xfrm>
          <a:solidFill>
            <a:schemeClr val="accent3">
              <a:lumMod val="95000"/>
            </a:schemeClr>
          </a:solidFill>
        </p:spPr>
        <p:txBody>
          <a:bodyPr/>
          <a:lstStyle/>
          <a:p>
            <a:pPr marL="0" indent="0">
              <a:buFont typeface="Monotype Sorts" pitchFamily="-84" charset="2"/>
              <a:buNone/>
            </a:pPr>
            <a:r>
              <a:rPr lang="en-US" altLang="en-US" sz="1600" b="1" dirty="0">
                <a:latin typeface="Courier New" panose="02070309020205020404" pitchFamily="49" charset="0"/>
                <a:cs typeface="Courier New" panose="02070309020205020404" pitchFamily="49" charset="0"/>
              </a:rPr>
              <a:t>do {</a:t>
            </a:r>
            <a:br>
              <a:rPr lang="en-US" altLang="en-US" sz="1600" b="1" dirty="0">
                <a:latin typeface="Courier New" panose="02070309020205020404" pitchFamily="49" charset="0"/>
                <a:cs typeface="Courier New" panose="02070309020205020404" pitchFamily="49" charset="0"/>
              </a:rPr>
            </a:br>
            <a:r>
              <a:rPr lang="en-US" altLang="en-US" sz="1600" b="1" dirty="0">
                <a:latin typeface="Courier New" panose="02070309020205020404" pitchFamily="49" charset="0"/>
                <a:cs typeface="Courier New" panose="02070309020205020404" pitchFamily="49" charset="0"/>
              </a:rPr>
              <a:t>   </a:t>
            </a:r>
            <a:r>
              <a:rPr lang="en-US" altLang="en-US" sz="1600" b="1" dirty="0">
                <a:solidFill>
                  <a:srgbClr val="FF0000"/>
                </a:solidFill>
                <a:latin typeface="Courier New" panose="02070309020205020404" pitchFamily="49" charset="0"/>
                <a:cs typeface="Courier New" panose="02070309020205020404" pitchFamily="49" charset="0"/>
              </a:rPr>
              <a:t>waiting[</a:t>
            </a:r>
            <a:r>
              <a:rPr lang="en-US" altLang="en-US" sz="1600" b="1" dirty="0" err="1">
                <a:solidFill>
                  <a:srgbClr val="FF0000"/>
                </a:solidFill>
                <a:latin typeface="Courier New" panose="02070309020205020404" pitchFamily="49" charset="0"/>
                <a:cs typeface="Courier New" panose="02070309020205020404" pitchFamily="49" charset="0"/>
              </a:rPr>
              <a:t>i</a:t>
            </a:r>
            <a:r>
              <a:rPr lang="en-US" altLang="en-US" sz="1600" b="1" dirty="0">
                <a:solidFill>
                  <a:srgbClr val="FF0000"/>
                </a:solidFill>
                <a:latin typeface="Courier New" panose="02070309020205020404" pitchFamily="49" charset="0"/>
                <a:cs typeface="Courier New" panose="02070309020205020404" pitchFamily="49" charset="0"/>
              </a:rPr>
              <a:t>] = true;</a:t>
            </a:r>
            <a:br>
              <a:rPr lang="en-US" altLang="en-US" sz="1600" b="1" dirty="0">
                <a:solidFill>
                  <a:srgbClr val="FF0000"/>
                </a:solidFill>
                <a:latin typeface="Courier New" panose="02070309020205020404" pitchFamily="49" charset="0"/>
                <a:cs typeface="Courier New" panose="02070309020205020404" pitchFamily="49" charset="0"/>
              </a:rPr>
            </a:br>
            <a:r>
              <a:rPr lang="en-US" altLang="en-US" sz="1600" b="1" dirty="0">
                <a:solidFill>
                  <a:srgbClr val="FF0000"/>
                </a:solidFill>
                <a:latin typeface="Courier New" panose="02070309020205020404" pitchFamily="49" charset="0"/>
                <a:cs typeface="Courier New" panose="02070309020205020404" pitchFamily="49" charset="0"/>
              </a:rPr>
              <a:t>   key = true;</a:t>
            </a:r>
            <a:br>
              <a:rPr lang="en-US" altLang="en-US" sz="1600" b="1" dirty="0">
                <a:solidFill>
                  <a:srgbClr val="FF0000"/>
                </a:solidFill>
                <a:latin typeface="Courier New" panose="02070309020205020404" pitchFamily="49" charset="0"/>
                <a:cs typeface="Courier New" panose="02070309020205020404" pitchFamily="49" charset="0"/>
              </a:rPr>
            </a:br>
            <a:r>
              <a:rPr lang="en-US" altLang="en-US" sz="1600" b="1" dirty="0">
                <a:solidFill>
                  <a:srgbClr val="FF0000"/>
                </a:solidFill>
                <a:latin typeface="Courier New" panose="02070309020205020404" pitchFamily="49" charset="0"/>
                <a:cs typeface="Courier New" panose="02070309020205020404" pitchFamily="49" charset="0"/>
              </a:rPr>
              <a:t>   while (waiting[</a:t>
            </a:r>
            <a:r>
              <a:rPr lang="en-US" altLang="en-US" sz="1600" b="1" dirty="0" err="1">
                <a:solidFill>
                  <a:srgbClr val="FF0000"/>
                </a:solidFill>
                <a:latin typeface="Courier New" panose="02070309020205020404" pitchFamily="49" charset="0"/>
                <a:cs typeface="Courier New" panose="02070309020205020404" pitchFamily="49" charset="0"/>
              </a:rPr>
              <a:t>i</a:t>
            </a:r>
            <a:r>
              <a:rPr lang="en-US" altLang="en-US" sz="1600" b="1" dirty="0">
                <a:solidFill>
                  <a:srgbClr val="FF0000"/>
                </a:solidFill>
                <a:latin typeface="Courier New" panose="02070309020205020404" pitchFamily="49" charset="0"/>
                <a:cs typeface="Courier New" panose="02070309020205020404" pitchFamily="49" charset="0"/>
              </a:rPr>
              <a:t>] &amp;&amp; key) </a:t>
            </a:r>
          </a:p>
          <a:p>
            <a:pPr marL="0" indent="0">
              <a:buFont typeface="Monotype Sorts" pitchFamily="-84" charset="2"/>
              <a:buNone/>
            </a:pPr>
            <a:r>
              <a:rPr lang="en-US" altLang="en-US" sz="1600" b="1" dirty="0">
                <a:solidFill>
                  <a:srgbClr val="FF0000"/>
                </a:solidFill>
                <a:latin typeface="Courier New" panose="02070309020205020404" pitchFamily="49" charset="0"/>
                <a:cs typeface="Courier New" panose="02070309020205020404" pitchFamily="49" charset="0"/>
              </a:rPr>
              <a:t>      key = </a:t>
            </a:r>
            <a:r>
              <a:rPr lang="en-US" altLang="en-US" sz="1600" b="1" dirty="0" err="1">
                <a:solidFill>
                  <a:srgbClr val="FF0000"/>
                </a:solidFill>
                <a:latin typeface="Courier New" panose="02070309020205020404" pitchFamily="49" charset="0"/>
                <a:cs typeface="Courier New" panose="02070309020205020404" pitchFamily="49" charset="0"/>
              </a:rPr>
              <a:t>test_and_set</a:t>
            </a:r>
            <a:r>
              <a:rPr lang="en-US" altLang="en-US" sz="1600" b="1" dirty="0">
                <a:solidFill>
                  <a:srgbClr val="FF0000"/>
                </a:solidFill>
                <a:latin typeface="Courier New" panose="02070309020205020404" pitchFamily="49" charset="0"/>
                <a:cs typeface="Courier New" panose="02070309020205020404" pitchFamily="49" charset="0"/>
              </a:rPr>
              <a:t>(&amp;lock); </a:t>
            </a:r>
          </a:p>
          <a:p>
            <a:pPr marL="0" indent="0">
              <a:buFont typeface="Monotype Sorts" pitchFamily="-84" charset="2"/>
              <a:buNone/>
            </a:pPr>
            <a:r>
              <a:rPr lang="en-US" altLang="en-US" sz="1600" b="1" dirty="0">
                <a:solidFill>
                  <a:srgbClr val="FF0000"/>
                </a:solidFill>
                <a:latin typeface="Courier New" panose="02070309020205020404" pitchFamily="49" charset="0"/>
                <a:cs typeface="Courier New" panose="02070309020205020404" pitchFamily="49" charset="0"/>
              </a:rPr>
              <a:t>   waiting[</a:t>
            </a:r>
            <a:r>
              <a:rPr lang="en-US" altLang="en-US" sz="1600" b="1" dirty="0" err="1">
                <a:solidFill>
                  <a:srgbClr val="FF0000"/>
                </a:solidFill>
                <a:latin typeface="Courier New" panose="02070309020205020404" pitchFamily="49" charset="0"/>
                <a:cs typeface="Courier New" panose="02070309020205020404" pitchFamily="49" charset="0"/>
              </a:rPr>
              <a:t>i</a:t>
            </a:r>
            <a:r>
              <a:rPr lang="en-US" altLang="en-US" sz="1600" b="1" dirty="0">
                <a:solidFill>
                  <a:srgbClr val="FF0000"/>
                </a:solidFill>
                <a:latin typeface="Courier New" panose="02070309020205020404" pitchFamily="49" charset="0"/>
                <a:cs typeface="Courier New" panose="02070309020205020404" pitchFamily="49" charset="0"/>
              </a:rPr>
              <a:t>] = false; </a:t>
            </a:r>
          </a:p>
          <a:p>
            <a:pPr marL="0" indent="0">
              <a:buFont typeface="Monotype Sorts" pitchFamily="-84" charset="2"/>
              <a:buNone/>
            </a:pPr>
            <a:endParaRPr lang="en-US" altLang="en-US" sz="1600" b="1" dirty="0">
              <a:solidFill>
                <a:srgbClr val="FF0000"/>
              </a:solidFill>
              <a:latin typeface="Courier New" panose="02070309020205020404" pitchFamily="49" charset="0"/>
              <a:cs typeface="Courier New" panose="02070309020205020404" pitchFamily="49" charset="0"/>
            </a:endParaRPr>
          </a:p>
          <a:p>
            <a:pPr marL="0" indent="0">
              <a:buFont typeface="Monotype Sorts" pitchFamily="-84" charset="2"/>
              <a:buNone/>
            </a:pPr>
            <a:r>
              <a:rPr lang="en-US" altLang="en-US" sz="1600" b="1" dirty="0">
                <a:latin typeface="Courier New" panose="02070309020205020404" pitchFamily="49" charset="0"/>
                <a:cs typeface="Courier New" panose="02070309020205020404" pitchFamily="49" charset="0"/>
              </a:rPr>
              <a:t>   /* critical section */ </a:t>
            </a:r>
          </a:p>
          <a:p>
            <a:pPr marL="0" indent="0">
              <a:buFont typeface="Monotype Sorts" pitchFamily="-84" charset="2"/>
              <a:buNone/>
            </a:pPr>
            <a:endParaRPr lang="en-US" altLang="en-US" sz="1600" b="1" dirty="0">
              <a:latin typeface="Courier New" panose="02070309020205020404" pitchFamily="49" charset="0"/>
              <a:cs typeface="Courier New" panose="02070309020205020404" pitchFamily="49" charset="0"/>
            </a:endParaRPr>
          </a:p>
          <a:p>
            <a:pPr marL="0" indent="0">
              <a:buFont typeface="Monotype Sorts" pitchFamily="-84" charset="2"/>
              <a:buNone/>
            </a:pPr>
            <a:r>
              <a:rPr lang="en-US" altLang="en-US" sz="1600" b="1" dirty="0">
                <a:solidFill>
                  <a:srgbClr val="FF0000"/>
                </a:solidFill>
                <a:latin typeface="Courier New" panose="02070309020205020404" pitchFamily="49" charset="0"/>
                <a:cs typeface="Courier New" panose="02070309020205020404" pitchFamily="49" charset="0"/>
              </a:rPr>
              <a:t>   </a:t>
            </a:r>
            <a:r>
              <a:rPr lang="en-US" altLang="en-US" sz="1600" b="1" dirty="0">
                <a:solidFill>
                  <a:srgbClr val="00B050"/>
                </a:solidFill>
                <a:latin typeface="Courier New" panose="02070309020205020404" pitchFamily="49" charset="0"/>
                <a:cs typeface="Courier New" panose="02070309020205020404" pitchFamily="49" charset="0"/>
              </a:rPr>
              <a:t>j = (</a:t>
            </a:r>
            <a:r>
              <a:rPr lang="en-US" altLang="en-US" sz="1600" b="1" dirty="0" err="1">
                <a:solidFill>
                  <a:srgbClr val="00B050"/>
                </a:solidFill>
                <a:latin typeface="Courier New" panose="02070309020205020404" pitchFamily="49" charset="0"/>
                <a:cs typeface="Courier New" panose="02070309020205020404" pitchFamily="49" charset="0"/>
              </a:rPr>
              <a:t>i</a:t>
            </a:r>
            <a:r>
              <a:rPr lang="en-US" altLang="en-US" sz="1600" b="1" dirty="0">
                <a:solidFill>
                  <a:srgbClr val="00B050"/>
                </a:solidFill>
                <a:latin typeface="Courier New" panose="02070309020205020404" pitchFamily="49" charset="0"/>
                <a:cs typeface="Courier New" panose="02070309020205020404" pitchFamily="49" charset="0"/>
              </a:rPr>
              <a:t> + 1) % n; </a:t>
            </a:r>
          </a:p>
          <a:p>
            <a:pPr marL="0" indent="0">
              <a:buFont typeface="Monotype Sorts" pitchFamily="-84" charset="2"/>
              <a:buNone/>
            </a:pPr>
            <a:r>
              <a:rPr lang="en-US" altLang="en-US" sz="1600" b="1" dirty="0">
                <a:solidFill>
                  <a:srgbClr val="00B050"/>
                </a:solidFill>
                <a:latin typeface="Courier New" panose="02070309020205020404" pitchFamily="49" charset="0"/>
                <a:cs typeface="Courier New" panose="02070309020205020404" pitchFamily="49" charset="0"/>
              </a:rPr>
              <a:t>   while ((j != </a:t>
            </a:r>
            <a:r>
              <a:rPr lang="en-US" altLang="en-US" sz="1600" b="1" dirty="0" err="1">
                <a:solidFill>
                  <a:srgbClr val="00B050"/>
                </a:solidFill>
                <a:latin typeface="Courier New" panose="02070309020205020404" pitchFamily="49" charset="0"/>
                <a:cs typeface="Courier New" panose="02070309020205020404" pitchFamily="49" charset="0"/>
              </a:rPr>
              <a:t>i</a:t>
            </a:r>
            <a:r>
              <a:rPr lang="en-US" altLang="en-US" sz="1600" b="1" dirty="0">
                <a:solidFill>
                  <a:srgbClr val="00B050"/>
                </a:solidFill>
                <a:latin typeface="Courier New" panose="02070309020205020404" pitchFamily="49" charset="0"/>
                <a:cs typeface="Courier New" panose="02070309020205020404" pitchFamily="49" charset="0"/>
              </a:rPr>
              <a:t>) &amp;&amp; !waiting[j]) </a:t>
            </a:r>
          </a:p>
          <a:p>
            <a:pPr marL="0" indent="0">
              <a:buFont typeface="Monotype Sorts" pitchFamily="-84" charset="2"/>
              <a:buNone/>
            </a:pPr>
            <a:r>
              <a:rPr lang="en-US" altLang="en-US" sz="1600" b="1" dirty="0">
                <a:solidFill>
                  <a:srgbClr val="00B050"/>
                </a:solidFill>
                <a:latin typeface="Courier New" panose="02070309020205020404" pitchFamily="49" charset="0"/>
                <a:cs typeface="Courier New" panose="02070309020205020404" pitchFamily="49" charset="0"/>
              </a:rPr>
              <a:t>      j = (j + 1) % n; </a:t>
            </a:r>
          </a:p>
          <a:p>
            <a:pPr marL="0" indent="0">
              <a:buFont typeface="Monotype Sorts" pitchFamily="-84" charset="2"/>
              <a:buNone/>
            </a:pPr>
            <a:r>
              <a:rPr lang="en-US" altLang="en-US" sz="1600" b="1" dirty="0">
                <a:solidFill>
                  <a:srgbClr val="00B050"/>
                </a:solidFill>
                <a:latin typeface="Courier New" panose="02070309020205020404" pitchFamily="49" charset="0"/>
                <a:cs typeface="Courier New" panose="02070309020205020404" pitchFamily="49" charset="0"/>
              </a:rPr>
              <a:t>   if (j == </a:t>
            </a:r>
            <a:r>
              <a:rPr lang="en-US" altLang="en-US" sz="1600" b="1" dirty="0" err="1">
                <a:solidFill>
                  <a:srgbClr val="00B050"/>
                </a:solidFill>
                <a:latin typeface="Courier New" panose="02070309020205020404" pitchFamily="49" charset="0"/>
                <a:cs typeface="Courier New" panose="02070309020205020404" pitchFamily="49" charset="0"/>
              </a:rPr>
              <a:t>i</a:t>
            </a:r>
            <a:r>
              <a:rPr lang="en-US" altLang="en-US" sz="1600" b="1" dirty="0">
                <a:solidFill>
                  <a:srgbClr val="00B050"/>
                </a:solidFill>
                <a:latin typeface="Courier New" panose="02070309020205020404" pitchFamily="49" charset="0"/>
                <a:cs typeface="Courier New" panose="02070309020205020404" pitchFamily="49" charset="0"/>
              </a:rPr>
              <a:t>) </a:t>
            </a:r>
          </a:p>
          <a:p>
            <a:pPr marL="0" indent="0">
              <a:buFont typeface="Monotype Sorts" pitchFamily="-84" charset="2"/>
              <a:buNone/>
            </a:pPr>
            <a:r>
              <a:rPr lang="en-US" altLang="en-US" sz="1600" b="1" dirty="0">
                <a:solidFill>
                  <a:srgbClr val="00B050"/>
                </a:solidFill>
                <a:latin typeface="Courier New" panose="02070309020205020404" pitchFamily="49" charset="0"/>
                <a:cs typeface="Courier New" panose="02070309020205020404" pitchFamily="49" charset="0"/>
              </a:rPr>
              <a:t>      lock = false; </a:t>
            </a:r>
          </a:p>
          <a:p>
            <a:pPr marL="0" indent="0">
              <a:buFont typeface="Monotype Sorts" pitchFamily="-84" charset="2"/>
              <a:buNone/>
            </a:pPr>
            <a:r>
              <a:rPr lang="en-US" altLang="en-US" sz="1600" b="1" dirty="0">
                <a:solidFill>
                  <a:srgbClr val="00B050"/>
                </a:solidFill>
                <a:latin typeface="Courier New" panose="02070309020205020404" pitchFamily="49" charset="0"/>
                <a:cs typeface="Courier New" panose="02070309020205020404" pitchFamily="49" charset="0"/>
              </a:rPr>
              <a:t>   else </a:t>
            </a:r>
          </a:p>
          <a:p>
            <a:pPr marL="0" indent="0">
              <a:buFont typeface="Monotype Sorts" pitchFamily="-84" charset="2"/>
              <a:buNone/>
            </a:pPr>
            <a:r>
              <a:rPr lang="en-US" altLang="en-US" sz="1600" b="1" dirty="0">
                <a:solidFill>
                  <a:srgbClr val="00B050"/>
                </a:solidFill>
                <a:latin typeface="Courier New" panose="02070309020205020404" pitchFamily="49" charset="0"/>
                <a:cs typeface="Courier New" panose="02070309020205020404" pitchFamily="49" charset="0"/>
              </a:rPr>
              <a:t>      waiting[j] = false; </a:t>
            </a:r>
          </a:p>
          <a:p>
            <a:pPr marL="0" indent="0">
              <a:buFont typeface="Monotype Sorts" pitchFamily="-84" charset="2"/>
              <a:buNone/>
            </a:pPr>
            <a:endParaRPr lang="en-US" altLang="en-US" sz="1600" b="1" dirty="0">
              <a:latin typeface="Courier New" panose="02070309020205020404" pitchFamily="49" charset="0"/>
              <a:cs typeface="Courier New" panose="02070309020205020404" pitchFamily="49" charset="0"/>
            </a:endParaRPr>
          </a:p>
          <a:p>
            <a:pPr marL="0" indent="0">
              <a:buFont typeface="Monotype Sorts" pitchFamily="-84" charset="2"/>
              <a:buNone/>
            </a:pPr>
            <a:r>
              <a:rPr lang="en-US" altLang="en-US" sz="1600" b="1" dirty="0">
                <a:latin typeface="Courier New" panose="02070309020205020404" pitchFamily="49" charset="0"/>
                <a:cs typeface="Courier New" panose="02070309020205020404" pitchFamily="49" charset="0"/>
              </a:rPr>
              <a:t>   /* remainder section */ </a:t>
            </a:r>
          </a:p>
          <a:p>
            <a:pPr marL="0" indent="0">
              <a:buFont typeface="Monotype Sorts" pitchFamily="-84" charset="2"/>
              <a:buNone/>
            </a:pPr>
            <a:r>
              <a:rPr lang="en-US" altLang="en-US" sz="1600" b="1" dirty="0">
                <a:latin typeface="Courier New" panose="02070309020205020404" pitchFamily="49" charset="0"/>
                <a:cs typeface="Courier New" panose="02070309020205020404" pitchFamily="49" charset="0"/>
              </a:rPr>
              <a:t>} while (true); </a:t>
            </a:r>
          </a:p>
        </p:txBody>
      </p:sp>
      <p:sp>
        <p:nvSpPr>
          <p:cNvPr id="2" name="Rectangle 1"/>
          <p:cNvSpPr/>
          <p:nvPr/>
        </p:nvSpPr>
        <p:spPr>
          <a:xfrm>
            <a:off x="5258999" y="4420175"/>
            <a:ext cx="3325206" cy="461665"/>
          </a:xfrm>
          <a:prstGeom prst="rect">
            <a:avLst/>
          </a:prstGeom>
        </p:spPr>
        <p:txBody>
          <a:bodyPr wrap="none">
            <a:spAutoFit/>
          </a:bodyPr>
          <a:lstStyle/>
          <a:p>
            <a:r>
              <a:rPr lang="en-US" sz="2400" dirty="0">
                <a:solidFill>
                  <a:srgbClr val="C00000"/>
                </a:solidFill>
                <a:latin typeface="Calibri Light" panose="020F0302020204030204" pitchFamily="34" charset="0"/>
                <a:cs typeface="Calibri Light" panose="020F0302020204030204" pitchFamily="34" charset="0"/>
              </a:rPr>
              <a:t>Common data structures:</a:t>
            </a:r>
          </a:p>
        </p:txBody>
      </p:sp>
      <p:sp>
        <p:nvSpPr>
          <p:cNvPr id="3" name="Rectangle 2"/>
          <p:cNvSpPr/>
          <p:nvPr/>
        </p:nvSpPr>
        <p:spPr>
          <a:xfrm>
            <a:off x="5948887" y="4789507"/>
            <a:ext cx="2812942" cy="830997"/>
          </a:xfrm>
          <a:prstGeom prst="rect">
            <a:avLst/>
          </a:prstGeom>
        </p:spPr>
        <p:txBody>
          <a:bodyPr wrap="square">
            <a:spAutoFit/>
          </a:bodyPr>
          <a:lstStyle/>
          <a:p>
            <a:r>
              <a:rPr lang="en-US" sz="2400" dirty="0" err="1">
                <a:solidFill>
                  <a:srgbClr val="231F20"/>
                </a:solidFill>
                <a:latin typeface="Calibri Light" panose="020F0302020204030204" pitchFamily="34" charset="0"/>
                <a:cs typeface="Calibri Light" panose="020F0302020204030204" pitchFamily="34" charset="0"/>
              </a:rPr>
              <a:t>boolean</a:t>
            </a:r>
            <a:r>
              <a:rPr lang="en-US" sz="2400" dirty="0">
                <a:solidFill>
                  <a:srgbClr val="231F20"/>
                </a:solidFill>
                <a:latin typeface="Calibri Light" panose="020F0302020204030204" pitchFamily="34" charset="0"/>
                <a:cs typeface="Calibri Light" panose="020F0302020204030204" pitchFamily="34" charset="0"/>
              </a:rPr>
              <a:t> waiting[n];</a:t>
            </a:r>
          </a:p>
          <a:p>
            <a:r>
              <a:rPr lang="en-US" sz="2400" dirty="0" err="1">
                <a:solidFill>
                  <a:srgbClr val="231F20"/>
                </a:solidFill>
                <a:latin typeface="Calibri Light" panose="020F0302020204030204" pitchFamily="34" charset="0"/>
                <a:cs typeface="Calibri Light" panose="020F0302020204030204" pitchFamily="34" charset="0"/>
              </a:rPr>
              <a:t>boolean</a:t>
            </a:r>
            <a:r>
              <a:rPr lang="en-US" sz="2400" dirty="0">
                <a:solidFill>
                  <a:srgbClr val="231F20"/>
                </a:solidFill>
                <a:latin typeface="Calibri Light" panose="020F0302020204030204" pitchFamily="34" charset="0"/>
                <a:cs typeface="Calibri Light" panose="020F0302020204030204" pitchFamily="34" charset="0"/>
              </a:rPr>
              <a:t> lock;</a:t>
            </a:r>
            <a:endParaRPr lang="en-US" sz="2400" dirty="0">
              <a:latin typeface="Calibri Light" panose="020F0302020204030204" pitchFamily="34" charset="0"/>
              <a:cs typeface="Calibri Light" panose="020F0302020204030204" pitchFamily="34" charset="0"/>
            </a:endParaRPr>
          </a:p>
        </p:txBody>
      </p:sp>
      <p:sp>
        <p:nvSpPr>
          <p:cNvPr id="4" name="Rectangle 3"/>
          <p:cNvSpPr/>
          <p:nvPr/>
        </p:nvSpPr>
        <p:spPr>
          <a:xfrm>
            <a:off x="5258999" y="5552358"/>
            <a:ext cx="3375415" cy="830997"/>
          </a:xfrm>
          <a:prstGeom prst="rect">
            <a:avLst/>
          </a:prstGeom>
        </p:spPr>
        <p:txBody>
          <a:bodyPr wrap="square">
            <a:spAutoFit/>
          </a:bodyPr>
          <a:lstStyle/>
          <a:p>
            <a:r>
              <a:rPr lang="en-US" sz="2400" dirty="0">
                <a:solidFill>
                  <a:srgbClr val="231F20"/>
                </a:solidFill>
                <a:latin typeface="Calibri Light" panose="020F0302020204030204" pitchFamily="34" charset="0"/>
                <a:cs typeface="Calibri Light" panose="020F0302020204030204" pitchFamily="34" charset="0"/>
              </a:rPr>
              <a:t>These data structures are initialized to </a:t>
            </a:r>
            <a:r>
              <a:rPr lang="en-US" sz="2400" b="1" dirty="0">
                <a:solidFill>
                  <a:srgbClr val="231F20"/>
                </a:solidFill>
                <a:latin typeface="Calibri Light" panose="020F0302020204030204" pitchFamily="34" charset="0"/>
                <a:cs typeface="Calibri Light" panose="020F0302020204030204" pitchFamily="34" charset="0"/>
              </a:rPr>
              <a:t>false</a:t>
            </a:r>
            <a:r>
              <a:rPr lang="en-US" sz="2400" dirty="0">
                <a:solidFill>
                  <a:srgbClr val="231F20"/>
                </a:solidFill>
                <a:latin typeface="Calibri Light" panose="020F0302020204030204" pitchFamily="34" charset="0"/>
                <a:cs typeface="Calibri Light" panose="020F0302020204030204" pitchFamily="34" charset="0"/>
              </a:rPr>
              <a:t>.</a:t>
            </a:r>
            <a:endParaRPr lang="en-US" sz="2400" dirty="0">
              <a:latin typeface="Calibri Light" panose="020F0302020204030204" pitchFamily="34" charset="0"/>
              <a:cs typeface="Calibri Light" panose="020F0302020204030204" pitchFamily="34" charset="0"/>
            </a:endParaRPr>
          </a:p>
        </p:txBody>
      </p:sp>
      <p:sp>
        <p:nvSpPr>
          <p:cNvPr id="7" name="Rectangle 6"/>
          <p:cNvSpPr/>
          <p:nvPr/>
        </p:nvSpPr>
        <p:spPr>
          <a:xfrm>
            <a:off x="4297828" y="944369"/>
            <a:ext cx="506870" cy="584775"/>
          </a:xfrm>
          <a:prstGeom prst="rect">
            <a:avLst/>
          </a:prstGeom>
        </p:spPr>
        <p:txBody>
          <a:bodyPr wrap="none">
            <a:spAutoFit/>
          </a:bodyPr>
          <a:lstStyle/>
          <a:p>
            <a:r>
              <a:rPr lang="en-US" altLang="en-US" sz="3200" dirty="0">
                <a:solidFill>
                  <a:srgbClr val="0000FF"/>
                </a:solidFill>
              </a:rPr>
              <a:t>P</a:t>
            </a:r>
            <a:r>
              <a:rPr lang="en-US" altLang="en-US" sz="3200" baseline="-25000" dirty="0">
                <a:solidFill>
                  <a:srgbClr val="0000FF"/>
                </a:solidFill>
              </a:rPr>
              <a:t>i</a:t>
            </a:r>
            <a:endParaRPr lang="en-US" sz="3200" dirty="0"/>
          </a:p>
        </p:txBody>
      </p:sp>
      <p:sp>
        <p:nvSpPr>
          <p:cNvPr id="8" name="Content Placeholder 2"/>
          <p:cNvSpPr txBox="1">
            <a:spLocks/>
          </p:cNvSpPr>
          <p:nvPr/>
        </p:nvSpPr>
        <p:spPr bwMode="auto">
          <a:xfrm>
            <a:off x="5183188" y="1889098"/>
            <a:ext cx="2990491" cy="1818019"/>
          </a:xfrm>
          <a:prstGeom prst="rect">
            <a:avLst/>
          </a:prstGeom>
          <a:solidFill>
            <a:schemeClr val="tx2">
              <a:lumMod val="20000"/>
              <a:lumOff val="80000"/>
            </a:schemeClr>
          </a:solidFill>
          <a:ln>
            <a:noFill/>
          </a:ln>
        </p:spPr>
        <p:txBody>
          <a:bodyPr vert="horz" wrap="square" lIns="91435" tIns="45718" rIns="91435" bIns="45718" numCol="1" anchor="t" anchorCtr="0" compatLnSpc="1">
            <a:prstTxWarp prst="textNoShape">
              <a:avLst/>
            </a:prstTxWarp>
          </a:bodyPr>
          <a:lstStyle>
            <a:lvl1pPr marL="341313" indent="-341313" algn="l" rtl="0" eaLnBrk="0" fontAlgn="base" hangingPunct="0">
              <a:spcBef>
                <a:spcPct val="35000"/>
              </a:spcBef>
              <a:spcAft>
                <a:spcPct val="0"/>
              </a:spcAft>
              <a:buClr>
                <a:srgbClr val="993300"/>
              </a:buClr>
              <a:buSzPct val="90000"/>
              <a:buFont typeface="Monotype Sorts" pitchFamily="-84" charset="2"/>
              <a:buChar char="n"/>
              <a:defRPr kumimoji="1">
                <a:solidFill>
                  <a:schemeClr val="tx1"/>
                </a:solidFill>
                <a:latin typeface="+mn-lt"/>
                <a:ea typeface="MS PGothic" pitchFamily="34" charset="-128"/>
                <a:cs typeface="MS PGothic" charset="0"/>
              </a:defRPr>
            </a:lvl1pPr>
            <a:lvl2pPr marL="741363" indent="-284163" algn="l" rtl="0" eaLnBrk="0" fontAlgn="base" hangingPunct="0">
              <a:spcBef>
                <a:spcPct val="35000"/>
              </a:spcBef>
              <a:spcAft>
                <a:spcPct val="0"/>
              </a:spcAft>
              <a:buClr>
                <a:srgbClr val="CC6600"/>
              </a:buClr>
              <a:buSzPct val="80000"/>
              <a:buFont typeface="Monotype Sorts" pitchFamily="-84" charset="2"/>
              <a:buChar char="l"/>
              <a:defRPr kumimoji="1">
                <a:solidFill>
                  <a:schemeClr val="tx1"/>
                </a:solidFill>
                <a:latin typeface="+mn-lt"/>
                <a:ea typeface="MS PGothic" pitchFamily="34" charset="-128"/>
                <a:cs typeface="MS PGothic" charset="0"/>
              </a:defRPr>
            </a:lvl2pPr>
            <a:lvl3pPr marL="1084263" indent="-227013" algn="l" rtl="0" eaLnBrk="0" fontAlgn="base" hangingPunct="0">
              <a:spcBef>
                <a:spcPct val="35000"/>
              </a:spcBef>
              <a:spcAft>
                <a:spcPct val="0"/>
              </a:spcAft>
              <a:buClr>
                <a:srgbClr val="009900"/>
              </a:buClr>
              <a:buSzPct val="75000"/>
              <a:buFont typeface="Webdings" panose="05030102010509060703" pitchFamily="18" charset="2"/>
              <a:buChar char="4"/>
              <a:defRPr kumimoji="1">
                <a:solidFill>
                  <a:schemeClr val="tx1"/>
                </a:solidFill>
                <a:latin typeface="+mn-lt"/>
                <a:ea typeface="MS PGothic" pitchFamily="34" charset="-128"/>
                <a:cs typeface="MS PGothic" charset="0"/>
              </a:defRPr>
            </a:lvl3pPr>
            <a:lvl4pPr marL="1427163" indent="-227013" algn="l" rtl="0" eaLnBrk="0" fontAlgn="base" hangingPunct="0">
              <a:spcBef>
                <a:spcPct val="35000"/>
              </a:spcBef>
              <a:spcAft>
                <a:spcPct val="0"/>
              </a:spcAft>
              <a:buClr>
                <a:schemeClr val="hlink"/>
              </a:buClr>
              <a:buSzPct val="75000"/>
              <a:buChar char="–"/>
              <a:defRPr kumimoji="1">
                <a:solidFill>
                  <a:schemeClr val="tx1"/>
                </a:solidFill>
                <a:latin typeface="+mn-lt"/>
                <a:ea typeface="MS PGothic" pitchFamily="34" charset="-128"/>
                <a:cs typeface="MS PGothic" charset="0"/>
              </a:defRPr>
            </a:lvl4pPr>
            <a:lvl5pPr marL="1770063" indent="-227013" algn="l" rtl="0" eaLnBrk="0" fontAlgn="base" hangingPunct="0">
              <a:spcBef>
                <a:spcPct val="35000"/>
              </a:spcBef>
              <a:spcAft>
                <a:spcPct val="0"/>
              </a:spcAft>
              <a:buClr>
                <a:srgbClr val="FF0066"/>
              </a:buClr>
              <a:buSzPct val="75000"/>
              <a:buChar char="»"/>
              <a:defRPr kumimoji="1">
                <a:solidFill>
                  <a:schemeClr val="tx1"/>
                </a:solidFill>
                <a:latin typeface="+mn-lt"/>
                <a:ea typeface="MS PGothic" pitchFamily="34" charset="-128"/>
                <a:cs typeface="MS PGothic" charset="0"/>
              </a:defRPr>
            </a:lvl5pPr>
            <a:lvl6pPr marL="2228738" indent="-228589"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6pPr>
            <a:lvl7pPr marL="2685915" indent="-228589"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7pPr>
            <a:lvl8pPr marL="3143093" indent="-228589"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8pPr>
            <a:lvl9pPr marL="3600270" indent="-228589"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9pPr>
          </a:lstStyle>
          <a:p>
            <a:pPr>
              <a:buFont typeface="Monotype Sorts" pitchFamily="-84" charset="2"/>
              <a:buNone/>
            </a:pPr>
            <a:r>
              <a:rPr lang="en-US" altLang="en-US" sz="1400" b="1" kern="0" dirty="0">
                <a:solidFill>
                  <a:srgbClr val="000000"/>
                </a:solidFill>
                <a:latin typeface="Courier New" panose="02070309020205020404" pitchFamily="49" charset="0"/>
                <a:cs typeface="Courier New" panose="02070309020205020404" pitchFamily="49" charset="0"/>
              </a:rPr>
              <a:t>	do { </a:t>
            </a:r>
          </a:p>
          <a:p>
            <a:pPr>
              <a:buFont typeface="Monotype Sorts" pitchFamily="-84" charset="2"/>
              <a:buNone/>
            </a:pPr>
            <a:r>
              <a:rPr lang="en-US" altLang="en-US" sz="1400" b="1" kern="0" dirty="0">
                <a:solidFill>
                  <a:srgbClr val="000000"/>
                </a:solidFill>
                <a:latin typeface="Courier New" panose="02070309020205020404" pitchFamily="49" charset="0"/>
                <a:cs typeface="Courier New" panose="02070309020205020404" pitchFamily="49" charset="0"/>
              </a:rPr>
              <a:t>		</a:t>
            </a:r>
            <a:r>
              <a:rPr lang="en-US" altLang="en-US" sz="1400" b="1" kern="0" dirty="0">
                <a:solidFill>
                  <a:srgbClr val="FF0000"/>
                </a:solidFill>
                <a:latin typeface="Courier New" panose="02070309020205020404" pitchFamily="49" charset="0"/>
                <a:cs typeface="Courier New" panose="02070309020205020404" pitchFamily="49" charset="0"/>
              </a:rPr>
              <a:t>acquire lock </a:t>
            </a:r>
          </a:p>
          <a:p>
            <a:pPr>
              <a:buFont typeface="Monotype Sorts" pitchFamily="-84" charset="2"/>
              <a:buNone/>
            </a:pPr>
            <a:r>
              <a:rPr lang="en-US" altLang="en-US" sz="1400" b="1" kern="0" dirty="0">
                <a:solidFill>
                  <a:srgbClr val="000000"/>
                </a:solidFill>
                <a:latin typeface="Courier New" panose="02070309020205020404" pitchFamily="49" charset="0"/>
                <a:cs typeface="Courier New" panose="02070309020205020404" pitchFamily="49" charset="0"/>
              </a:rPr>
              <a:t>		critical section </a:t>
            </a:r>
          </a:p>
          <a:p>
            <a:pPr>
              <a:buFont typeface="Monotype Sorts" pitchFamily="-84" charset="2"/>
              <a:buNone/>
            </a:pPr>
            <a:r>
              <a:rPr lang="en-US" altLang="en-US" sz="1400" b="1" kern="0" dirty="0">
                <a:solidFill>
                  <a:srgbClr val="000000"/>
                </a:solidFill>
                <a:latin typeface="Courier New" panose="02070309020205020404" pitchFamily="49" charset="0"/>
                <a:cs typeface="Courier New" panose="02070309020205020404" pitchFamily="49" charset="0"/>
              </a:rPr>
              <a:t>		</a:t>
            </a:r>
            <a:r>
              <a:rPr lang="en-US" altLang="en-US" sz="1400" b="1" kern="0" dirty="0">
                <a:solidFill>
                  <a:srgbClr val="00B050"/>
                </a:solidFill>
                <a:latin typeface="Courier New" panose="02070309020205020404" pitchFamily="49" charset="0"/>
                <a:cs typeface="Courier New" panose="02070309020205020404" pitchFamily="49" charset="0"/>
              </a:rPr>
              <a:t>release lock </a:t>
            </a:r>
          </a:p>
          <a:p>
            <a:pPr>
              <a:buFont typeface="Monotype Sorts" pitchFamily="-84" charset="2"/>
              <a:buNone/>
            </a:pPr>
            <a:r>
              <a:rPr lang="en-US" altLang="en-US" sz="1400" b="1" kern="0" dirty="0">
                <a:solidFill>
                  <a:srgbClr val="000000"/>
                </a:solidFill>
                <a:latin typeface="Courier New" panose="02070309020205020404" pitchFamily="49" charset="0"/>
                <a:cs typeface="Courier New" panose="02070309020205020404" pitchFamily="49" charset="0"/>
              </a:rPr>
              <a:t>		remainder section </a:t>
            </a:r>
          </a:p>
          <a:p>
            <a:pPr>
              <a:buFont typeface="Monotype Sorts" pitchFamily="-84" charset="2"/>
              <a:buNone/>
            </a:pPr>
            <a:r>
              <a:rPr lang="en-US" altLang="en-US" sz="1400" b="1" kern="0" dirty="0">
                <a:solidFill>
                  <a:srgbClr val="000000"/>
                </a:solidFill>
                <a:latin typeface="Courier New" panose="02070309020205020404" pitchFamily="49" charset="0"/>
                <a:cs typeface="Courier New" panose="02070309020205020404" pitchFamily="49" charset="0"/>
              </a:rPr>
              <a:t>	} while (TRUE); </a:t>
            </a:r>
          </a:p>
        </p:txBody>
      </p:sp>
      <p:sp>
        <p:nvSpPr>
          <p:cNvPr id="5" name="Right Brace 4"/>
          <p:cNvSpPr/>
          <p:nvPr/>
        </p:nvSpPr>
        <p:spPr bwMode="auto">
          <a:xfrm>
            <a:off x="4752129" y="3619734"/>
            <a:ext cx="253435" cy="1989808"/>
          </a:xfrm>
          <a:prstGeom prst="rightBrace">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Verdana" charset="0"/>
            </a:endParaRPr>
          </a:p>
        </p:txBody>
      </p:sp>
      <p:sp>
        <p:nvSpPr>
          <p:cNvPr id="6" name="Right Brace 5"/>
          <p:cNvSpPr/>
          <p:nvPr/>
        </p:nvSpPr>
        <p:spPr bwMode="auto">
          <a:xfrm>
            <a:off x="4479325" y="1524933"/>
            <a:ext cx="139946" cy="1135362"/>
          </a:xfrm>
          <a:prstGeom prst="rightBrace">
            <a:avLst/>
          </a:prstGeom>
          <a:solidFill>
            <a:srgbClr val="FF0000"/>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Verdana" charset="0"/>
            </a:endParaRPr>
          </a:p>
        </p:txBody>
      </p:sp>
      <p:cxnSp>
        <p:nvCxnSpPr>
          <p:cNvPr id="10" name="Straight Connector 9"/>
          <p:cNvCxnSpPr>
            <a:cxnSpLocks/>
            <a:stCxn id="6" idx="1"/>
          </p:cNvCxnSpPr>
          <p:nvPr/>
        </p:nvCxnSpPr>
        <p:spPr bwMode="auto">
          <a:xfrm>
            <a:off x="4619271" y="2092614"/>
            <a:ext cx="1481186" cy="239735"/>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2" name="Straight Connector 11"/>
          <p:cNvCxnSpPr>
            <a:stCxn id="5" idx="1"/>
          </p:cNvCxnSpPr>
          <p:nvPr/>
        </p:nvCxnSpPr>
        <p:spPr bwMode="auto">
          <a:xfrm flipV="1">
            <a:off x="5005564" y="3136550"/>
            <a:ext cx="1409248" cy="1478088"/>
          </a:xfrm>
          <a:prstGeom prst="line">
            <a:avLst/>
          </a:prstGeom>
          <a:solidFill>
            <a:schemeClr val="accent1"/>
          </a:solidFill>
          <a:ln w="9525" cap="flat" cmpd="sng" algn="ctr">
            <a:solidFill>
              <a:schemeClr val="tx1"/>
            </a:solidFill>
            <a:prstDash val="solid"/>
            <a:round/>
            <a:headEnd type="none" w="med" len="med"/>
            <a:tailEnd type="none" w="med" len="med"/>
          </a:ln>
          <a:effectLst/>
        </p:spPr>
      </p:cxn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1194648" y="2204721"/>
            <a:ext cx="6754703" cy="2764326"/>
            <a:chOff x="4983121" y="4444747"/>
            <a:chExt cx="3305742" cy="1194859"/>
          </a:xfrm>
        </p:grpSpPr>
        <p:sp>
          <p:nvSpPr>
            <p:cNvPr id="4" name="TextBox 3"/>
            <p:cNvSpPr txBox="1"/>
            <p:nvPr/>
          </p:nvSpPr>
          <p:spPr>
            <a:xfrm>
              <a:off x="5219973" y="4554746"/>
              <a:ext cx="425570" cy="276999"/>
            </a:xfrm>
            <a:prstGeom prst="rect">
              <a:avLst/>
            </a:prstGeom>
            <a:noFill/>
            <a:ln>
              <a:solidFill>
                <a:schemeClr val="accent1"/>
              </a:solidFill>
            </a:ln>
          </p:spPr>
          <p:txBody>
            <a:bodyPr wrap="square" rtlCol="0">
              <a:spAutoFit/>
            </a:bodyPr>
            <a:lstStyle/>
            <a:p>
              <a:r>
                <a:rPr lang="en-US" sz="1200" dirty="0"/>
                <a:t>P</a:t>
              </a:r>
              <a:r>
                <a:rPr lang="en-US" sz="800" dirty="0"/>
                <a:t>1</a:t>
              </a:r>
            </a:p>
          </p:txBody>
        </p:sp>
        <p:sp>
          <p:nvSpPr>
            <p:cNvPr id="5" name="TextBox 4"/>
            <p:cNvSpPr txBox="1"/>
            <p:nvPr/>
          </p:nvSpPr>
          <p:spPr>
            <a:xfrm>
              <a:off x="6012607" y="4554747"/>
              <a:ext cx="425570" cy="276999"/>
            </a:xfrm>
            <a:prstGeom prst="rect">
              <a:avLst/>
            </a:prstGeom>
            <a:noFill/>
            <a:ln>
              <a:solidFill>
                <a:schemeClr val="accent1"/>
              </a:solidFill>
            </a:ln>
          </p:spPr>
          <p:txBody>
            <a:bodyPr wrap="square" rtlCol="0">
              <a:spAutoFit/>
            </a:bodyPr>
            <a:lstStyle/>
            <a:p>
              <a:r>
                <a:rPr lang="en-US" sz="1200" dirty="0"/>
                <a:t>P</a:t>
              </a:r>
              <a:r>
                <a:rPr lang="en-US" sz="600" dirty="0"/>
                <a:t>i-1</a:t>
              </a:r>
            </a:p>
          </p:txBody>
        </p:sp>
        <p:sp>
          <p:nvSpPr>
            <p:cNvPr id="6" name="TextBox 5"/>
            <p:cNvSpPr txBox="1"/>
            <p:nvPr/>
          </p:nvSpPr>
          <p:spPr>
            <a:xfrm>
              <a:off x="6510947" y="4555223"/>
              <a:ext cx="425570" cy="276999"/>
            </a:xfrm>
            <a:prstGeom prst="rect">
              <a:avLst/>
            </a:prstGeom>
            <a:noFill/>
            <a:ln>
              <a:solidFill>
                <a:schemeClr val="accent1"/>
              </a:solidFill>
            </a:ln>
          </p:spPr>
          <p:txBody>
            <a:bodyPr wrap="square" rtlCol="0">
              <a:spAutoFit/>
            </a:bodyPr>
            <a:lstStyle/>
            <a:p>
              <a:r>
                <a:rPr lang="en-US" sz="1200" dirty="0"/>
                <a:t>P</a:t>
              </a:r>
              <a:r>
                <a:rPr lang="en-US" sz="700" dirty="0"/>
                <a:t>i</a:t>
              </a:r>
            </a:p>
          </p:txBody>
        </p:sp>
        <p:sp>
          <p:nvSpPr>
            <p:cNvPr id="7" name="TextBox 6"/>
            <p:cNvSpPr txBox="1"/>
            <p:nvPr/>
          </p:nvSpPr>
          <p:spPr>
            <a:xfrm>
              <a:off x="7749392" y="4554745"/>
              <a:ext cx="425570" cy="276999"/>
            </a:xfrm>
            <a:prstGeom prst="rect">
              <a:avLst/>
            </a:prstGeom>
            <a:noFill/>
            <a:ln>
              <a:solidFill>
                <a:schemeClr val="accent1"/>
              </a:solidFill>
            </a:ln>
          </p:spPr>
          <p:txBody>
            <a:bodyPr wrap="square" rtlCol="0">
              <a:spAutoFit/>
            </a:bodyPr>
            <a:lstStyle/>
            <a:p>
              <a:r>
                <a:rPr lang="en-US" sz="1200" dirty="0" err="1"/>
                <a:t>P</a:t>
              </a:r>
              <a:r>
                <a:rPr lang="en-US" sz="800" dirty="0" err="1"/>
                <a:t>n</a:t>
              </a:r>
              <a:endParaRPr lang="en-US" sz="800" dirty="0"/>
            </a:p>
          </p:txBody>
        </p:sp>
        <p:sp>
          <p:nvSpPr>
            <p:cNvPr id="8" name="TextBox 7"/>
            <p:cNvSpPr txBox="1"/>
            <p:nvPr/>
          </p:nvSpPr>
          <p:spPr>
            <a:xfrm>
              <a:off x="6976653" y="4554744"/>
              <a:ext cx="425570" cy="276999"/>
            </a:xfrm>
            <a:prstGeom prst="rect">
              <a:avLst/>
            </a:prstGeom>
            <a:noFill/>
            <a:ln>
              <a:solidFill>
                <a:schemeClr val="accent1"/>
              </a:solidFill>
            </a:ln>
          </p:spPr>
          <p:txBody>
            <a:bodyPr wrap="square" rtlCol="0">
              <a:spAutoFit/>
            </a:bodyPr>
            <a:lstStyle/>
            <a:p>
              <a:r>
                <a:rPr lang="en-US" sz="1200" dirty="0"/>
                <a:t>P</a:t>
              </a:r>
              <a:r>
                <a:rPr lang="en-US" sz="600" dirty="0"/>
                <a:t>i+1</a:t>
              </a:r>
            </a:p>
          </p:txBody>
        </p:sp>
        <p:sp>
          <p:nvSpPr>
            <p:cNvPr id="9" name="Up Arrow 8"/>
            <p:cNvSpPr/>
            <p:nvPr/>
          </p:nvSpPr>
          <p:spPr bwMode="auto">
            <a:xfrm>
              <a:off x="7117534" y="4861831"/>
              <a:ext cx="143808" cy="259976"/>
            </a:xfrm>
            <a:prstGeom prst="upArrow">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Verdana" charset="0"/>
              </a:endParaRPr>
            </a:p>
          </p:txBody>
        </p:sp>
        <p:sp>
          <p:nvSpPr>
            <p:cNvPr id="10" name="Up Arrow 9"/>
            <p:cNvSpPr/>
            <p:nvPr/>
          </p:nvSpPr>
          <p:spPr bwMode="auto">
            <a:xfrm>
              <a:off x="6585688" y="4866249"/>
              <a:ext cx="143808" cy="259976"/>
            </a:xfrm>
            <a:prstGeom prst="upArrow">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Verdana" charset="0"/>
              </a:endParaRPr>
            </a:p>
          </p:txBody>
        </p:sp>
        <p:cxnSp>
          <p:nvCxnSpPr>
            <p:cNvPr id="11" name="Straight Arrow Connector 10"/>
            <p:cNvCxnSpPr/>
            <p:nvPr/>
          </p:nvCxnSpPr>
          <p:spPr bwMode="auto">
            <a:xfrm>
              <a:off x="7315200" y="5045861"/>
              <a:ext cx="713117"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2" name="Straight Arrow Connector 11"/>
            <p:cNvCxnSpPr/>
            <p:nvPr/>
          </p:nvCxnSpPr>
          <p:spPr bwMode="auto">
            <a:xfrm>
              <a:off x="5432758" y="5045861"/>
              <a:ext cx="1078189"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13" name="Freeform 12"/>
            <p:cNvSpPr/>
            <p:nvPr/>
          </p:nvSpPr>
          <p:spPr bwMode="auto">
            <a:xfrm>
              <a:off x="4983121" y="5026325"/>
              <a:ext cx="3305742" cy="613281"/>
            </a:xfrm>
            <a:custGeom>
              <a:avLst/>
              <a:gdLst>
                <a:gd name="connsiteX0" fmla="*/ 3027943 w 3305742"/>
                <a:gd name="connsiteY0" fmla="*/ 51758 h 613281"/>
                <a:gd name="connsiteX1" fmla="*/ 3027943 w 3305742"/>
                <a:gd name="connsiteY1" fmla="*/ 529086 h 613281"/>
                <a:gd name="connsiteX2" fmla="*/ 140970 w 3305742"/>
                <a:gd name="connsiteY2" fmla="*/ 563592 h 613281"/>
                <a:gd name="connsiteX3" fmla="*/ 417015 w 3305742"/>
                <a:gd name="connsiteY3" fmla="*/ 11501 h 613281"/>
                <a:gd name="connsiteX4" fmla="*/ 417015 w 3305742"/>
                <a:gd name="connsiteY4" fmla="*/ 11501 h 613281"/>
                <a:gd name="connsiteX5" fmla="*/ 434268 w 3305742"/>
                <a:gd name="connsiteY5" fmla="*/ 5750 h 613281"/>
                <a:gd name="connsiteX6" fmla="*/ 434268 w 3305742"/>
                <a:gd name="connsiteY6" fmla="*/ 5750 h 613281"/>
                <a:gd name="connsiteX7" fmla="*/ 451521 w 3305742"/>
                <a:gd name="connsiteY7" fmla="*/ 0 h 613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05742" h="613281">
                  <a:moveTo>
                    <a:pt x="3027943" y="51758"/>
                  </a:moveTo>
                  <a:cubicBezTo>
                    <a:pt x="3268524" y="247769"/>
                    <a:pt x="3509105" y="443780"/>
                    <a:pt x="3027943" y="529086"/>
                  </a:cubicBezTo>
                  <a:cubicBezTo>
                    <a:pt x="2546781" y="614392"/>
                    <a:pt x="576125" y="649856"/>
                    <a:pt x="140970" y="563592"/>
                  </a:cubicBezTo>
                  <a:cubicBezTo>
                    <a:pt x="-294185" y="477328"/>
                    <a:pt x="417015" y="11501"/>
                    <a:pt x="417015" y="11501"/>
                  </a:cubicBezTo>
                  <a:lnTo>
                    <a:pt x="417015" y="11501"/>
                  </a:lnTo>
                  <a:lnTo>
                    <a:pt x="434268" y="5750"/>
                  </a:lnTo>
                  <a:lnTo>
                    <a:pt x="434268" y="5750"/>
                  </a:lnTo>
                  <a:lnTo>
                    <a:pt x="451521" y="0"/>
                  </a:lnTo>
                </a:path>
              </a:pathLst>
            </a:custGeom>
            <a:no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Verdana" charset="0"/>
              </a:endParaRPr>
            </a:p>
          </p:txBody>
        </p:sp>
        <p:sp>
          <p:nvSpPr>
            <p:cNvPr id="14" name="TextBox 13"/>
            <p:cNvSpPr txBox="1"/>
            <p:nvPr/>
          </p:nvSpPr>
          <p:spPr>
            <a:xfrm>
              <a:off x="5363433" y="5183364"/>
              <a:ext cx="1501014" cy="199551"/>
            </a:xfrm>
            <a:prstGeom prst="rect">
              <a:avLst/>
            </a:prstGeom>
            <a:noFill/>
          </p:spPr>
          <p:txBody>
            <a:bodyPr wrap="none" rtlCol="0">
              <a:spAutoFit/>
            </a:bodyPr>
            <a:lstStyle/>
            <a:p>
              <a:r>
                <a:rPr lang="en-US" sz="2400" dirty="0">
                  <a:latin typeface="Calibri Light" panose="020F0302020204030204" pitchFamily="34" charset="0"/>
                  <a:cs typeface="Calibri Light" panose="020F0302020204030204" pitchFamily="34" charset="0"/>
                </a:rPr>
                <a:t>Any process wait=true?</a:t>
              </a:r>
            </a:p>
          </p:txBody>
        </p:sp>
        <p:sp>
          <p:nvSpPr>
            <p:cNvPr id="15" name="TextBox 14"/>
            <p:cNvSpPr txBox="1"/>
            <p:nvPr/>
          </p:nvSpPr>
          <p:spPr>
            <a:xfrm>
              <a:off x="5618719" y="4444747"/>
              <a:ext cx="373820" cy="369332"/>
            </a:xfrm>
            <a:prstGeom prst="rect">
              <a:avLst/>
            </a:prstGeom>
            <a:noFill/>
          </p:spPr>
          <p:txBody>
            <a:bodyPr wrap="none" rtlCol="0">
              <a:spAutoFit/>
            </a:bodyPr>
            <a:lstStyle/>
            <a:p>
              <a:r>
                <a:rPr lang="en-US" dirty="0"/>
                <a:t>…</a:t>
              </a:r>
            </a:p>
          </p:txBody>
        </p:sp>
        <p:sp>
          <p:nvSpPr>
            <p:cNvPr id="16" name="TextBox 15"/>
            <p:cNvSpPr txBox="1"/>
            <p:nvPr/>
          </p:nvSpPr>
          <p:spPr>
            <a:xfrm>
              <a:off x="7380379" y="4444747"/>
              <a:ext cx="373820" cy="369332"/>
            </a:xfrm>
            <a:prstGeom prst="rect">
              <a:avLst/>
            </a:prstGeom>
            <a:noFill/>
          </p:spPr>
          <p:txBody>
            <a:bodyPr wrap="none" rtlCol="0">
              <a:spAutoFit/>
            </a:bodyPr>
            <a:lstStyle/>
            <a:p>
              <a:r>
                <a:rPr lang="en-US" dirty="0"/>
                <a:t>…</a:t>
              </a:r>
            </a:p>
          </p:txBody>
        </p:sp>
      </p:grpSp>
      <p:sp>
        <p:nvSpPr>
          <p:cNvPr id="17" name="Title 1">
            <a:extLst>
              <a:ext uri="{FF2B5EF4-FFF2-40B4-BE49-F238E27FC236}">
                <a16:creationId xmlns:a16="http://schemas.microsoft.com/office/drawing/2014/main" id="{5A925406-0FA9-1B58-3611-30BAEA9431A7}"/>
              </a:ext>
            </a:extLst>
          </p:cNvPr>
          <p:cNvSpPr>
            <a:spLocks noGrp="1"/>
          </p:cNvSpPr>
          <p:nvPr>
            <p:ph type="title"/>
          </p:nvPr>
        </p:nvSpPr>
        <p:spPr>
          <a:xfrm>
            <a:off x="457200" y="277813"/>
            <a:ext cx="8229600" cy="576262"/>
          </a:xfrm>
        </p:spPr>
        <p:txBody>
          <a:bodyPr/>
          <a:lstStyle/>
          <a:p>
            <a:r>
              <a:rPr lang="en-US" altLang="en-US" sz="2400" dirty="0"/>
              <a:t>Bounded-waiting Mutual Exclusion with </a:t>
            </a:r>
            <a:r>
              <a:rPr lang="en-US" altLang="en-US" sz="2400" dirty="0" err="1"/>
              <a:t>test_and_set</a:t>
            </a:r>
            <a:r>
              <a:rPr lang="en-US" altLang="en-US" sz="2400" dirty="0"/>
              <a:t> (Continue)</a:t>
            </a:r>
          </a:p>
        </p:txBody>
      </p:sp>
    </p:spTree>
    <p:extLst>
      <p:ext uri="{BB962C8B-B14F-4D97-AF65-F5344CB8AC3E}">
        <p14:creationId xmlns:p14="http://schemas.microsoft.com/office/powerpoint/2010/main" val="18873520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2"/>
          <p:cNvSpPr>
            <a:spLocks noGrp="1" noChangeArrowheads="1"/>
          </p:cNvSpPr>
          <p:nvPr>
            <p:ph type="title"/>
          </p:nvPr>
        </p:nvSpPr>
        <p:spPr>
          <a:xfrm>
            <a:off x="838200" y="201613"/>
            <a:ext cx="7848600" cy="576262"/>
          </a:xfrm>
        </p:spPr>
        <p:txBody>
          <a:bodyPr/>
          <a:lstStyle/>
          <a:p>
            <a:pPr eaLnBrk="1" hangingPunct="1"/>
            <a:r>
              <a:rPr lang="en-US" altLang="en-US" dirty="0"/>
              <a:t>Process State Transition</a:t>
            </a:r>
          </a:p>
        </p:txBody>
      </p:sp>
      <p:pic>
        <p:nvPicPr>
          <p:cNvPr id="4" name="Picture 1">
            <a:extLst>
              <a:ext uri="{FF2B5EF4-FFF2-40B4-BE49-F238E27FC236}">
                <a16:creationId xmlns:a16="http://schemas.microsoft.com/office/drawing/2014/main" id="{B3CD31A4-01BC-4FD7-9629-0E7165B72C5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36755" y="1003670"/>
            <a:ext cx="6817214" cy="26575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
            <a:extLst>
              <a:ext uri="{FF2B5EF4-FFF2-40B4-BE49-F238E27FC236}">
                <a16:creationId xmlns:a16="http://schemas.microsoft.com/office/drawing/2014/main" id="{9CB32046-622D-46B8-968E-96EF7A028FE3}"/>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893574" y="3648514"/>
            <a:ext cx="5073445" cy="3017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7713782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Content Placeholder 2"/>
          <p:cNvSpPr>
            <a:spLocks noGrp="1"/>
          </p:cNvSpPr>
          <p:nvPr>
            <p:ph idx="1"/>
          </p:nvPr>
        </p:nvSpPr>
        <p:spPr>
          <a:xfrm>
            <a:off x="277789" y="1015147"/>
            <a:ext cx="4216729" cy="5274150"/>
          </a:xfrm>
          <a:solidFill>
            <a:schemeClr val="accent3">
              <a:lumMod val="95000"/>
            </a:schemeClr>
          </a:solidFill>
        </p:spPr>
        <p:txBody>
          <a:bodyPr/>
          <a:lstStyle/>
          <a:p>
            <a:pPr marL="0" indent="0">
              <a:buFont typeface="Monotype Sorts" pitchFamily="-84" charset="2"/>
              <a:buNone/>
            </a:pPr>
            <a:r>
              <a:rPr lang="en-US" altLang="en-US" sz="1400" b="1" dirty="0">
                <a:latin typeface="Courier New" panose="02070309020205020404" pitchFamily="49" charset="0"/>
                <a:cs typeface="Courier New" panose="02070309020205020404" pitchFamily="49" charset="0"/>
              </a:rPr>
              <a:t>do {</a:t>
            </a:r>
            <a:br>
              <a:rPr lang="en-US" altLang="en-US" sz="1400" b="1" dirty="0">
                <a:latin typeface="Courier New" panose="02070309020205020404" pitchFamily="49" charset="0"/>
                <a:cs typeface="Courier New" panose="02070309020205020404" pitchFamily="49" charset="0"/>
              </a:rPr>
            </a:br>
            <a:r>
              <a:rPr lang="en-US" altLang="en-US" sz="1400" b="1" dirty="0">
                <a:latin typeface="Courier New" panose="02070309020205020404" pitchFamily="49" charset="0"/>
                <a:cs typeface="Courier New" panose="02070309020205020404" pitchFamily="49" charset="0"/>
              </a:rPr>
              <a:t>   </a:t>
            </a:r>
            <a:r>
              <a:rPr lang="en-US" altLang="en-US" sz="1400" b="1" dirty="0">
                <a:solidFill>
                  <a:srgbClr val="FF0000"/>
                </a:solidFill>
                <a:latin typeface="Courier New" panose="02070309020205020404" pitchFamily="49" charset="0"/>
                <a:cs typeface="Courier New" panose="02070309020205020404" pitchFamily="49" charset="0"/>
              </a:rPr>
              <a:t>waiting[</a:t>
            </a:r>
            <a:r>
              <a:rPr lang="en-US" altLang="en-US" sz="1400" b="1" dirty="0" err="1">
                <a:solidFill>
                  <a:srgbClr val="FF0000"/>
                </a:solidFill>
                <a:latin typeface="Courier New" panose="02070309020205020404" pitchFamily="49" charset="0"/>
                <a:cs typeface="Courier New" panose="02070309020205020404" pitchFamily="49" charset="0"/>
              </a:rPr>
              <a:t>i</a:t>
            </a:r>
            <a:r>
              <a:rPr lang="en-US" altLang="en-US" sz="1400" b="1" dirty="0">
                <a:solidFill>
                  <a:srgbClr val="FF0000"/>
                </a:solidFill>
                <a:latin typeface="Courier New" panose="02070309020205020404" pitchFamily="49" charset="0"/>
                <a:cs typeface="Courier New" panose="02070309020205020404" pitchFamily="49" charset="0"/>
              </a:rPr>
              <a:t>] = true;</a:t>
            </a:r>
            <a:br>
              <a:rPr lang="en-US" altLang="en-US" sz="1400" b="1" dirty="0">
                <a:solidFill>
                  <a:srgbClr val="FF0000"/>
                </a:solidFill>
                <a:latin typeface="Courier New" panose="02070309020205020404" pitchFamily="49" charset="0"/>
                <a:cs typeface="Courier New" panose="02070309020205020404" pitchFamily="49" charset="0"/>
              </a:rPr>
            </a:br>
            <a:r>
              <a:rPr lang="en-US" altLang="en-US" sz="1400" b="1" dirty="0">
                <a:solidFill>
                  <a:srgbClr val="FF0000"/>
                </a:solidFill>
                <a:latin typeface="Courier New" panose="02070309020205020404" pitchFamily="49" charset="0"/>
                <a:cs typeface="Courier New" panose="02070309020205020404" pitchFamily="49" charset="0"/>
              </a:rPr>
              <a:t>   key = true;</a:t>
            </a:r>
            <a:br>
              <a:rPr lang="en-US" altLang="en-US" sz="1400" b="1" dirty="0">
                <a:solidFill>
                  <a:srgbClr val="FF0000"/>
                </a:solidFill>
                <a:latin typeface="Courier New" panose="02070309020205020404" pitchFamily="49" charset="0"/>
                <a:cs typeface="Courier New" panose="02070309020205020404" pitchFamily="49" charset="0"/>
              </a:rPr>
            </a:br>
            <a:r>
              <a:rPr lang="en-US" altLang="en-US" sz="1400" b="1" dirty="0">
                <a:solidFill>
                  <a:srgbClr val="FF0000"/>
                </a:solidFill>
                <a:latin typeface="Courier New" panose="02070309020205020404" pitchFamily="49" charset="0"/>
                <a:cs typeface="Courier New" panose="02070309020205020404" pitchFamily="49" charset="0"/>
              </a:rPr>
              <a:t>   while (waiting[</a:t>
            </a:r>
            <a:r>
              <a:rPr lang="en-US" altLang="en-US" sz="1400" b="1" dirty="0" err="1">
                <a:solidFill>
                  <a:srgbClr val="FF0000"/>
                </a:solidFill>
                <a:latin typeface="Courier New" panose="02070309020205020404" pitchFamily="49" charset="0"/>
                <a:cs typeface="Courier New" panose="02070309020205020404" pitchFamily="49" charset="0"/>
              </a:rPr>
              <a:t>i</a:t>
            </a:r>
            <a:r>
              <a:rPr lang="en-US" altLang="en-US" sz="1400" b="1" dirty="0">
                <a:solidFill>
                  <a:srgbClr val="FF0000"/>
                </a:solidFill>
                <a:latin typeface="Courier New" panose="02070309020205020404" pitchFamily="49" charset="0"/>
                <a:cs typeface="Courier New" panose="02070309020205020404" pitchFamily="49" charset="0"/>
              </a:rPr>
              <a:t>] &amp;&amp; key) </a:t>
            </a:r>
          </a:p>
          <a:p>
            <a:pPr marL="0" indent="0">
              <a:buFont typeface="Monotype Sorts" pitchFamily="-84" charset="2"/>
              <a:buNone/>
            </a:pPr>
            <a:r>
              <a:rPr lang="en-US" altLang="en-US" sz="1400" b="1" dirty="0">
                <a:solidFill>
                  <a:srgbClr val="FF0000"/>
                </a:solidFill>
                <a:latin typeface="Courier New" panose="02070309020205020404" pitchFamily="49" charset="0"/>
                <a:cs typeface="Courier New" panose="02070309020205020404" pitchFamily="49" charset="0"/>
              </a:rPr>
              <a:t>      key = </a:t>
            </a:r>
            <a:r>
              <a:rPr lang="en-US" altLang="en-US" sz="1400" b="1" dirty="0" err="1">
                <a:solidFill>
                  <a:srgbClr val="FF0000"/>
                </a:solidFill>
                <a:latin typeface="Courier New" panose="02070309020205020404" pitchFamily="49" charset="0"/>
                <a:cs typeface="Courier New" panose="02070309020205020404" pitchFamily="49" charset="0"/>
              </a:rPr>
              <a:t>test_and_set</a:t>
            </a:r>
            <a:r>
              <a:rPr lang="en-US" altLang="en-US" sz="1400" b="1" dirty="0">
                <a:solidFill>
                  <a:srgbClr val="FF0000"/>
                </a:solidFill>
                <a:latin typeface="Courier New" panose="02070309020205020404" pitchFamily="49" charset="0"/>
                <a:cs typeface="Courier New" panose="02070309020205020404" pitchFamily="49" charset="0"/>
              </a:rPr>
              <a:t>(&amp;lock); </a:t>
            </a:r>
          </a:p>
          <a:p>
            <a:pPr marL="0" indent="0">
              <a:buFont typeface="Monotype Sorts" pitchFamily="-84" charset="2"/>
              <a:buNone/>
            </a:pPr>
            <a:r>
              <a:rPr lang="en-US" altLang="en-US" sz="1400" b="1" dirty="0">
                <a:solidFill>
                  <a:srgbClr val="FF0000"/>
                </a:solidFill>
                <a:latin typeface="Courier New" panose="02070309020205020404" pitchFamily="49" charset="0"/>
                <a:cs typeface="Courier New" panose="02070309020205020404" pitchFamily="49" charset="0"/>
              </a:rPr>
              <a:t>   waiting[</a:t>
            </a:r>
            <a:r>
              <a:rPr lang="en-US" altLang="en-US" sz="1400" b="1" dirty="0" err="1">
                <a:solidFill>
                  <a:srgbClr val="FF0000"/>
                </a:solidFill>
                <a:latin typeface="Courier New" panose="02070309020205020404" pitchFamily="49" charset="0"/>
                <a:cs typeface="Courier New" panose="02070309020205020404" pitchFamily="49" charset="0"/>
              </a:rPr>
              <a:t>i</a:t>
            </a:r>
            <a:r>
              <a:rPr lang="en-US" altLang="en-US" sz="1400" b="1" dirty="0">
                <a:solidFill>
                  <a:srgbClr val="FF0000"/>
                </a:solidFill>
                <a:latin typeface="Courier New" panose="02070309020205020404" pitchFamily="49" charset="0"/>
                <a:cs typeface="Courier New" panose="02070309020205020404" pitchFamily="49" charset="0"/>
              </a:rPr>
              <a:t>] = false; </a:t>
            </a:r>
          </a:p>
          <a:p>
            <a:pPr marL="0" indent="0">
              <a:spcBef>
                <a:spcPts val="1200"/>
              </a:spcBef>
              <a:spcAft>
                <a:spcPts val="1200"/>
              </a:spcAft>
              <a:buFont typeface="Monotype Sorts" pitchFamily="-84" charset="2"/>
              <a:buNone/>
            </a:pPr>
            <a:r>
              <a:rPr lang="en-US" altLang="en-US" sz="1400" b="1" dirty="0">
                <a:latin typeface="Courier New" panose="02070309020205020404" pitchFamily="49" charset="0"/>
                <a:cs typeface="Courier New" panose="02070309020205020404" pitchFamily="49" charset="0"/>
              </a:rPr>
              <a:t>   </a:t>
            </a:r>
            <a:r>
              <a:rPr lang="en-US" altLang="en-US" b="1" dirty="0">
                <a:latin typeface="Courier New" panose="02070309020205020404" pitchFamily="49" charset="0"/>
                <a:cs typeface="Courier New" panose="02070309020205020404" pitchFamily="49" charset="0"/>
              </a:rPr>
              <a:t>/* critical section */ </a:t>
            </a:r>
            <a:endParaRPr lang="en-US" altLang="en-US" sz="1400" b="1" dirty="0">
              <a:latin typeface="Courier New" panose="02070309020205020404" pitchFamily="49" charset="0"/>
              <a:cs typeface="Courier New" panose="02070309020205020404" pitchFamily="49" charset="0"/>
            </a:endParaRPr>
          </a:p>
          <a:p>
            <a:pPr marL="0" indent="0">
              <a:buFont typeface="Monotype Sorts" pitchFamily="-84" charset="2"/>
              <a:buNone/>
            </a:pPr>
            <a:r>
              <a:rPr lang="en-US" altLang="en-US" sz="1400" b="1" dirty="0">
                <a:solidFill>
                  <a:srgbClr val="FF0000"/>
                </a:solidFill>
                <a:latin typeface="Courier New" panose="02070309020205020404" pitchFamily="49" charset="0"/>
                <a:cs typeface="Courier New" panose="02070309020205020404" pitchFamily="49" charset="0"/>
              </a:rPr>
              <a:t>   </a:t>
            </a:r>
            <a:r>
              <a:rPr lang="en-US" altLang="en-US" sz="1400" b="1" dirty="0">
                <a:solidFill>
                  <a:srgbClr val="00B050"/>
                </a:solidFill>
                <a:latin typeface="Courier New" panose="02070309020205020404" pitchFamily="49" charset="0"/>
                <a:cs typeface="Courier New" panose="02070309020205020404" pitchFamily="49" charset="0"/>
              </a:rPr>
              <a:t>j = (</a:t>
            </a:r>
            <a:r>
              <a:rPr lang="en-US" altLang="en-US" sz="1400" b="1" dirty="0" err="1">
                <a:solidFill>
                  <a:srgbClr val="00B050"/>
                </a:solidFill>
                <a:latin typeface="Courier New" panose="02070309020205020404" pitchFamily="49" charset="0"/>
                <a:cs typeface="Courier New" panose="02070309020205020404" pitchFamily="49" charset="0"/>
              </a:rPr>
              <a:t>i</a:t>
            </a:r>
            <a:r>
              <a:rPr lang="en-US" altLang="en-US" sz="1400" b="1" dirty="0">
                <a:solidFill>
                  <a:srgbClr val="00B050"/>
                </a:solidFill>
                <a:latin typeface="Courier New" panose="02070309020205020404" pitchFamily="49" charset="0"/>
                <a:cs typeface="Courier New" panose="02070309020205020404" pitchFamily="49" charset="0"/>
              </a:rPr>
              <a:t> + 1) % n; </a:t>
            </a:r>
          </a:p>
          <a:p>
            <a:pPr marL="0" indent="0">
              <a:buFont typeface="Monotype Sorts" pitchFamily="-84" charset="2"/>
              <a:buNone/>
            </a:pPr>
            <a:r>
              <a:rPr lang="en-US" altLang="en-US" sz="1400" b="1" dirty="0">
                <a:solidFill>
                  <a:srgbClr val="00B050"/>
                </a:solidFill>
                <a:latin typeface="Courier New" panose="02070309020205020404" pitchFamily="49" charset="0"/>
                <a:cs typeface="Courier New" panose="02070309020205020404" pitchFamily="49" charset="0"/>
              </a:rPr>
              <a:t>   while ((j != </a:t>
            </a:r>
            <a:r>
              <a:rPr lang="en-US" altLang="en-US" sz="1400" b="1" dirty="0" err="1">
                <a:solidFill>
                  <a:srgbClr val="00B050"/>
                </a:solidFill>
                <a:latin typeface="Courier New" panose="02070309020205020404" pitchFamily="49" charset="0"/>
                <a:cs typeface="Courier New" panose="02070309020205020404" pitchFamily="49" charset="0"/>
              </a:rPr>
              <a:t>i</a:t>
            </a:r>
            <a:r>
              <a:rPr lang="en-US" altLang="en-US" sz="1400" b="1" dirty="0">
                <a:solidFill>
                  <a:srgbClr val="00B050"/>
                </a:solidFill>
                <a:latin typeface="Courier New" panose="02070309020205020404" pitchFamily="49" charset="0"/>
                <a:cs typeface="Courier New" panose="02070309020205020404" pitchFamily="49" charset="0"/>
              </a:rPr>
              <a:t>) &amp;&amp; !waiting[j]) </a:t>
            </a:r>
          </a:p>
          <a:p>
            <a:pPr marL="0" indent="0">
              <a:buFont typeface="Monotype Sorts" pitchFamily="-84" charset="2"/>
              <a:buNone/>
            </a:pPr>
            <a:r>
              <a:rPr lang="en-US" altLang="en-US" sz="1400" b="1" dirty="0">
                <a:solidFill>
                  <a:srgbClr val="00B050"/>
                </a:solidFill>
                <a:latin typeface="Courier New" panose="02070309020205020404" pitchFamily="49" charset="0"/>
                <a:cs typeface="Courier New" panose="02070309020205020404" pitchFamily="49" charset="0"/>
              </a:rPr>
              <a:t>      j = (j + 1) % n; </a:t>
            </a:r>
          </a:p>
          <a:p>
            <a:pPr marL="0" indent="0">
              <a:buFont typeface="Monotype Sorts" pitchFamily="-84" charset="2"/>
              <a:buNone/>
            </a:pPr>
            <a:r>
              <a:rPr lang="en-US" altLang="en-US" sz="1400" b="1" dirty="0">
                <a:solidFill>
                  <a:srgbClr val="00B050"/>
                </a:solidFill>
                <a:latin typeface="Courier New" panose="02070309020205020404" pitchFamily="49" charset="0"/>
                <a:cs typeface="Courier New" panose="02070309020205020404" pitchFamily="49" charset="0"/>
              </a:rPr>
              <a:t>   if (j == </a:t>
            </a:r>
            <a:r>
              <a:rPr lang="en-US" altLang="en-US" sz="1400" b="1" dirty="0" err="1">
                <a:solidFill>
                  <a:srgbClr val="00B050"/>
                </a:solidFill>
                <a:latin typeface="Courier New" panose="02070309020205020404" pitchFamily="49" charset="0"/>
                <a:cs typeface="Courier New" panose="02070309020205020404" pitchFamily="49" charset="0"/>
              </a:rPr>
              <a:t>i</a:t>
            </a:r>
            <a:r>
              <a:rPr lang="en-US" altLang="en-US" sz="1400" b="1" dirty="0">
                <a:solidFill>
                  <a:srgbClr val="00B050"/>
                </a:solidFill>
                <a:latin typeface="Courier New" panose="02070309020205020404" pitchFamily="49" charset="0"/>
                <a:cs typeface="Courier New" panose="02070309020205020404" pitchFamily="49" charset="0"/>
              </a:rPr>
              <a:t>) </a:t>
            </a:r>
          </a:p>
          <a:p>
            <a:pPr marL="0" indent="0">
              <a:buFont typeface="Monotype Sorts" pitchFamily="-84" charset="2"/>
              <a:buNone/>
            </a:pPr>
            <a:r>
              <a:rPr lang="en-US" altLang="en-US" sz="1400" b="1" dirty="0">
                <a:solidFill>
                  <a:srgbClr val="00B050"/>
                </a:solidFill>
                <a:latin typeface="Courier New" panose="02070309020205020404" pitchFamily="49" charset="0"/>
                <a:cs typeface="Courier New" panose="02070309020205020404" pitchFamily="49" charset="0"/>
              </a:rPr>
              <a:t>      lock = false; </a:t>
            </a:r>
          </a:p>
          <a:p>
            <a:pPr marL="0" indent="0">
              <a:buFont typeface="Monotype Sorts" pitchFamily="-84" charset="2"/>
              <a:buNone/>
            </a:pPr>
            <a:r>
              <a:rPr lang="en-US" altLang="en-US" sz="1400" b="1" dirty="0">
                <a:solidFill>
                  <a:srgbClr val="00B050"/>
                </a:solidFill>
                <a:latin typeface="Courier New" panose="02070309020205020404" pitchFamily="49" charset="0"/>
                <a:cs typeface="Courier New" panose="02070309020205020404" pitchFamily="49" charset="0"/>
              </a:rPr>
              <a:t>   else </a:t>
            </a:r>
          </a:p>
          <a:p>
            <a:pPr marL="0" indent="0">
              <a:buFont typeface="Monotype Sorts" pitchFamily="-84" charset="2"/>
              <a:buNone/>
            </a:pPr>
            <a:r>
              <a:rPr lang="en-US" altLang="en-US" sz="1400" b="1" dirty="0">
                <a:solidFill>
                  <a:srgbClr val="00B050"/>
                </a:solidFill>
                <a:latin typeface="Courier New" panose="02070309020205020404" pitchFamily="49" charset="0"/>
                <a:cs typeface="Courier New" panose="02070309020205020404" pitchFamily="49" charset="0"/>
              </a:rPr>
              <a:t>      waiting[j] = false; </a:t>
            </a:r>
          </a:p>
          <a:p>
            <a:pPr marL="0" indent="0">
              <a:buFont typeface="Monotype Sorts" pitchFamily="-84" charset="2"/>
              <a:buNone/>
            </a:pPr>
            <a:endParaRPr lang="en-US" altLang="en-US" sz="1400" b="1" dirty="0">
              <a:latin typeface="Courier New" panose="02070309020205020404" pitchFamily="49" charset="0"/>
              <a:cs typeface="Courier New" panose="02070309020205020404" pitchFamily="49" charset="0"/>
            </a:endParaRPr>
          </a:p>
          <a:p>
            <a:pPr marL="0" indent="0">
              <a:buFont typeface="Monotype Sorts" pitchFamily="-84" charset="2"/>
              <a:buNone/>
            </a:pPr>
            <a:r>
              <a:rPr lang="en-US" altLang="en-US" sz="1400" b="1" dirty="0">
                <a:latin typeface="Courier New" panose="02070309020205020404" pitchFamily="49" charset="0"/>
                <a:cs typeface="Courier New" panose="02070309020205020404" pitchFamily="49" charset="0"/>
              </a:rPr>
              <a:t>   /* remainder section */ </a:t>
            </a:r>
          </a:p>
          <a:p>
            <a:pPr marL="0" indent="0">
              <a:buFont typeface="Monotype Sorts" pitchFamily="-84" charset="2"/>
              <a:buNone/>
            </a:pPr>
            <a:r>
              <a:rPr lang="en-US" altLang="en-US" sz="1400" b="1" dirty="0">
                <a:latin typeface="Courier New" panose="02070309020205020404" pitchFamily="49" charset="0"/>
                <a:cs typeface="Courier New" panose="02070309020205020404" pitchFamily="49" charset="0"/>
              </a:rPr>
              <a:t>} while (true); </a:t>
            </a:r>
          </a:p>
        </p:txBody>
      </p:sp>
      <p:sp>
        <p:nvSpPr>
          <p:cNvPr id="7" name="Rectangle 6"/>
          <p:cNvSpPr/>
          <p:nvPr/>
        </p:nvSpPr>
        <p:spPr>
          <a:xfrm>
            <a:off x="3987648" y="944369"/>
            <a:ext cx="506870" cy="584775"/>
          </a:xfrm>
          <a:prstGeom prst="rect">
            <a:avLst/>
          </a:prstGeom>
        </p:spPr>
        <p:txBody>
          <a:bodyPr wrap="none">
            <a:spAutoFit/>
          </a:bodyPr>
          <a:lstStyle/>
          <a:p>
            <a:r>
              <a:rPr lang="en-US" altLang="en-US" sz="3200" i="1" dirty="0">
                <a:solidFill>
                  <a:srgbClr val="0000FF"/>
                </a:solidFill>
              </a:rPr>
              <a:t>P</a:t>
            </a:r>
            <a:r>
              <a:rPr lang="en-US" altLang="en-US" sz="3200" i="1" baseline="-25000" dirty="0">
                <a:solidFill>
                  <a:srgbClr val="0000FF"/>
                </a:solidFill>
              </a:rPr>
              <a:t>i</a:t>
            </a:r>
            <a:endParaRPr lang="en-US" sz="3200" i="1" dirty="0"/>
          </a:p>
        </p:txBody>
      </p:sp>
      <p:sp>
        <p:nvSpPr>
          <p:cNvPr id="13" name="Content Placeholder 2">
            <a:extLst>
              <a:ext uri="{FF2B5EF4-FFF2-40B4-BE49-F238E27FC236}">
                <a16:creationId xmlns:a16="http://schemas.microsoft.com/office/drawing/2014/main" id="{67115747-53A5-4095-8FE5-3C31EEED5E72}"/>
              </a:ext>
            </a:extLst>
          </p:cNvPr>
          <p:cNvSpPr txBox="1">
            <a:spLocks/>
          </p:cNvSpPr>
          <p:nvPr/>
        </p:nvSpPr>
        <p:spPr bwMode="auto">
          <a:xfrm>
            <a:off x="4706684" y="944369"/>
            <a:ext cx="4216729" cy="5274150"/>
          </a:xfrm>
          <a:prstGeom prst="rect">
            <a:avLst/>
          </a:prstGeom>
          <a:solidFill>
            <a:schemeClr val="accent3">
              <a:lumMod val="9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35" tIns="45718" rIns="91435" bIns="45718" numCol="1" anchor="t" anchorCtr="0" compatLnSpc="1">
            <a:prstTxWarp prst="textNoShape">
              <a:avLst/>
            </a:prstTxWarp>
          </a:bodyPr>
          <a:lstStyle>
            <a:lvl1pPr marL="341313" indent="-341313" algn="l" rtl="0" eaLnBrk="0" fontAlgn="base" hangingPunct="0">
              <a:spcBef>
                <a:spcPct val="35000"/>
              </a:spcBef>
              <a:spcAft>
                <a:spcPct val="0"/>
              </a:spcAft>
              <a:buClr>
                <a:srgbClr val="993300"/>
              </a:buClr>
              <a:buSzPct val="90000"/>
              <a:buFont typeface="Monotype Sorts" pitchFamily="-84" charset="2"/>
              <a:buChar char="n"/>
              <a:defRPr kumimoji="1">
                <a:solidFill>
                  <a:schemeClr val="tx1"/>
                </a:solidFill>
                <a:latin typeface="+mn-lt"/>
                <a:ea typeface="MS PGothic" pitchFamily="34" charset="-128"/>
                <a:cs typeface="MS PGothic" charset="0"/>
              </a:defRPr>
            </a:lvl1pPr>
            <a:lvl2pPr marL="741363" indent="-284163" algn="l" rtl="0" eaLnBrk="0" fontAlgn="base" hangingPunct="0">
              <a:spcBef>
                <a:spcPct val="35000"/>
              </a:spcBef>
              <a:spcAft>
                <a:spcPct val="0"/>
              </a:spcAft>
              <a:buClr>
                <a:srgbClr val="CC6600"/>
              </a:buClr>
              <a:buSzPct val="80000"/>
              <a:buFont typeface="Monotype Sorts" pitchFamily="-84" charset="2"/>
              <a:buChar char="l"/>
              <a:defRPr kumimoji="1">
                <a:solidFill>
                  <a:schemeClr val="tx1"/>
                </a:solidFill>
                <a:latin typeface="+mn-lt"/>
                <a:ea typeface="MS PGothic" pitchFamily="34" charset="-128"/>
                <a:cs typeface="MS PGothic" charset="0"/>
              </a:defRPr>
            </a:lvl2pPr>
            <a:lvl3pPr marL="1084263" indent="-227013" algn="l" rtl="0" eaLnBrk="0" fontAlgn="base" hangingPunct="0">
              <a:spcBef>
                <a:spcPct val="35000"/>
              </a:spcBef>
              <a:spcAft>
                <a:spcPct val="0"/>
              </a:spcAft>
              <a:buClr>
                <a:srgbClr val="009900"/>
              </a:buClr>
              <a:buSzPct val="75000"/>
              <a:buFont typeface="Webdings" panose="05030102010509060703" pitchFamily="18" charset="2"/>
              <a:buChar char="4"/>
              <a:defRPr kumimoji="1">
                <a:solidFill>
                  <a:schemeClr val="tx1"/>
                </a:solidFill>
                <a:latin typeface="+mn-lt"/>
                <a:ea typeface="MS PGothic" pitchFamily="34" charset="-128"/>
                <a:cs typeface="MS PGothic" charset="0"/>
              </a:defRPr>
            </a:lvl3pPr>
            <a:lvl4pPr marL="1427163" indent="-227013" algn="l" rtl="0" eaLnBrk="0" fontAlgn="base" hangingPunct="0">
              <a:spcBef>
                <a:spcPct val="35000"/>
              </a:spcBef>
              <a:spcAft>
                <a:spcPct val="0"/>
              </a:spcAft>
              <a:buClr>
                <a:schemeClr val="hlink"/>
              </a:buClr>
              <a:buSzPct val="75000"/>
              <a:buChar char="–"/>
              <a:defRPr kumimoji="1">
                <a:solidFill>
                  <a:schemeClr val="tx1"/>
                </a:solidFill>
                <a:latin typeface="+mn-lt"/>
                <a:ea typeface="MS PGothic" pitchFamily="34" charset="-128"/>
                <a:cs typeface="MS PGothic" charset="0"/>
              </a:defRPr>
            </a:lvl4pPr>
            <a:lvl5pPr marL="1770063" indent="-227013" algn="l" rtl="0" eaLnBrk="0" fontAlgn="base" hangingPunct="0">
              <a:spcBef>
                <a:spcPct val="35000"/>
              </a:spcBef>
              <a:spcAft>
                <a:spcPct val="0"/>
              </a:spcAft>
              <a:buClr>
                <a:srgbClr val="FF0066"/>
              </a:buClr>
              <a:buSzPct val="75000"/>
              <a:buChar char="»"/>
              <a:defRPr kumimoji="1">
                <a:solidFill>
                  <a:schemeClr val="tx1"/>
                </a:solidFill>
                <a:latin typeface="+mn-lt"/>
                <a:ea typeface="MS PGothic" pitchFamily="34" charset="-128"/>
                <a:cs typeface="MS PGothic" charset="0"/>
              </a:defRPr>
            </a:lvl5pPr>
            <a:lvl6pPr marL="2228738" indent="-228589"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6pPr>
            <a:lvl7pPr marL="2685915" indent="-228589"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7pPr>
            <a:lvl8pPr marL="3143093" indent="-228589"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8pPr>
            <a:lvl9pPr marL="3600270" indent="-228589"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9pPr>
          </a:lstStyle>
          <a:p>
            <a:pPr marL="0" indent="0">
              <a:buFont typeface="Monotype Sorts" pitchFamily="-84" charset="2"/>
              <a:buNone/>
            </a:pPr>
            <a:r>
              <a:rPr lang="en-US" altLang="en-US" sz="1400" b="1" kern="0" dirty="0">
                <a:latin typeface="Courier New" panose="02070309020205020404" pitchFamily="49" charset="0"/>
                <a:cs typeface="Courier New" panose="02070309020205020404" pitchFamily="49" charset="0"/>
              </a:rPr>
              <a:t>do {</a:t>
            </a:r>
            <a:br>
              <a:rPr lang="en-US" altLang="en-US" sz="1400" b="1" kern="0" dirty="0">
                <a:latin typeface="Courier New" panose="02070309020205020404" pitchFamily="49" charset="0"/>
                <a:cs typeface="Courier New" panose="02070309020205020404" pitchFamily="49" charset="0"/>
              </a:rPr>
            </a:br>
            <a:r>
              <a:rPr lang="en-US" altLang="en-US" sz="1400" b="1" kern="0" dirty="0">
                <a:latin typeface="Courier New" panose="02070309020205020404" pitchFamily="49" charset="0"/>
                <a:cs typeface="Courier New" panose="02070309020205020404" pitchFamily="49" charset="0"/>
              </a:rPr>
              <a:t>   </a:t>
            </a:r>
            <a:r>
              <a:rPr lang="en-US" altLang="en-US" sz="1400" b="1" kern="0" dirty="0">
                <a:solidFill>
                  <a:srgbClr val="FF0000"/>
                </a:solidFill>
                <a:latin typeface="Courier New" panose="02070309020205020404" pitchFamily="49" charset="0"/>
                <a:cs typeface="Courier New" panose="02070309020205020404" pitchFamily="49" charset="0"/>
              </a:rPr>
              <a:t>waiting[k] = true;</a:t>
            </a:r>
            <a:br>
              <a:rPr lang="en-US" altLang="en-US" sz="1400" b="1" kern="0" dirty="0">
                <a:solidFill>
                  <a:srgbClr val="FF0000"/>
                </a:solidFill>
                <a:latin typeface="Courier New" panose="02070309020205020404" pitchFamily="49" charset="0"/>
                <a:cs typeface="Courier New" panose="02070309020205020404" pitchFamily="49" charset="0"/>
              </a:rPr>
            </a:br>
            <a:r>
              <a:rPr lang="en-US" altLang="en-US" sz="1400" b="1" kern="0" dirty="0">
                <a:solidFill>
                  <a:srgbClr val="FF0000"/>
                </a:solidFill>
                <a:latin typeface="Courier New" panose="02070309020205020404" pitchFamily="49" charset="0"/>
                <a:cs typeface="Courier New" panose="02070309020205020404" pitchFamily="49" charset="0"/>
              </a:rPr>
              <a:t>   key = true;</a:t>
            </a:r>
            <a:br>
              <a:rPr lang="en-US" altLang="en-US" sz="1400" b="1" kern="0" dirty="0">
                <a:solidFill>
                  <a:srgbClr val="FF0000"/>
                </a:solidFill>
                <a:latin typeface="Courier New" panose="02070309020205020404" pitchFamily="49" charset="0"/>
                <a:cs typeface="Courier New" panose="02070309020205020404" pitchFamily="49" charset="0"/>
              </a:rPr>
            </a:br>
            <a:r>
              <a:rPr lang="en-US" altLang="en-US" sz="1400" b="1" kern="0" dirty="0">
                <a:solidFill>
                  <a:srgbClr val="FF0000"/>
                </a:solidFill>
                <a:latin typeface="Courier New" panose="02070309020205020404" pitchFamily="49" charset="0"/>
                <a:cs typeface="Courier New" panose="02070309020205020404" pitchFamily="49" charset="0"/>
              </a:rPr>
              <a:t>   while (waiting[k] &amp;&amp; key) </a:t>
            </a:r>
          </a:p>
          <a:p>
            <a:pPr marL="0" indent="0">
              <a:buFont typeface="Monotype Sorts" pitchFamily="-84" charset="2"/>
              <a:buNone/>
            </a:pPr>
            <a:r>
              <a:rPr lang="en-US" altLang="en-US" sz="1400" b="1" kern="0" dirty="0">
                <a:solidFill>
                  <a:srgbClr val="FF0000"/>
                </a:solidFill>
                <a:latin typeface="Courier New" panose="02070309020205020404" pitchFamily="49" charset="0"/>
                <a:cs typeface="Courier New" panose="02070309020205020404" pitchFamily="49" charset="0"/>
              </a:rPr>
              <a:t>      key = </a:t>
            </a:r>
            <a:r>
              <a:rPr lang="en-US" altLang="en-US" sz="1400" b="1" kern="0" dirty="0" err="1">
                <a:solidFill>
                  <a:srgbClr val="FF0000"/>
                </a:solidFill>
                <a:latin typeface="Courier New" panose="02070309020205020404" pitchFamily="49" charset="0"/>
                <a:cs typeface="Courier New" panose="02070309020205020404" pitchFamily="49" charset="0"/>
              </a:rPr>
              <a:t>test_and_set</a:t>
            </a:r>
            <a:r>
              <a:rPr lang="en-US" altLang="en-US" sz="1400" b="1" kern="0" dirty="0">
                <a:solidFill>
                  <a:srgbClr val="FF0000"/>
                </a:solidFill>
                <a:latin typeface="Courier New" panose="02070309020205020404" pitchFamily="49" charset="0"/>
                <a:cs typeface="Courier New" panose="02070309020205020404" pitchFamily="49" charset="0"/>
              </a:rPr>
              <a:t>(&amp;lock); </a:t>
            </a:r>
          </a:p>
          <a:p>
            <a:pPr marL="0" indent="0">
              <a:buFont typeface="Monotype Sorts" pitchFamily="-84" charset="2"/>
              <a:buNone/>
            </a:pPr>
            <a:r>
              <a:rPr lang="en-US" altLang="en-US" sz="1400" b="1" kern="0" dirty="0">
                <a:solidFill>
                  <a:srgbClr val="FF0000"/>
                </a:solidFill>
                <a:latin typeface="Courier New" panose="02070309020205020404" pitchFamily="49" charset="0"/>
                <a:cs typeface="Courier New" panose="02070309020205020404" pitchFamily="49" charset="0"/>
              </a:rPr>
              <a:t>   waiting[k] = false; </a:t>
            </a:r>
          </a:p>
          <a:p>
            <a:pPr marL="0" indent="0">
              <a:spcBef>
                <a:spcPts val="1200"/>
              </a:spcBef>
              <a:spcAft>
                <a:spcPts val="1200"/>
              </a:spcAft>
              <a:buFont typeface="Monotype Sorts" pitchFamily="-84" charset="2"/>
              <a:buNone/>
            </a:pPr>
            <a:r>
              <a:rPr lang="en-US" altLang="en-US" sz="1400" b="1" kern="0" dirty="0">
                <a:latin typeface="Courier New" panose="02070309020205020404" pitchFamily="49" charset="0"/>
                <a:cs typeface="Courier New" panose="02070309020205020404" pitchFamily="49" charset="0"/>
              </a:rPr>
              <a:t>   </a:t>
            </a:r>
            <a:r>
              <a:rPr lang="en-US" altLang="en-US" b="1" kern="0" dirty="0">
                <a:latin typeface="Courier New" panose="02070309020205020404" pitchFamily="49" charset="0"/>
                <a:cs typeface="Courier New" panose="02070309020205020404" pitchFamily="49" charset="0"/>
              </a:rPr>
              <a:t>/* critical section */ </a:t>
            </a:r>
          </a:p>
          <a:p>
            <a:pPr marL="0" indent="0">
              <a:buFont typeface="Monotype Sorts" pitchFamily="-84" charset="2"/>
              <a:buNone/>
            </a:pPr>
            <a:r>
              <a:rPr lang="en-US" altLang="en-US" sz="1400" b="1" kern="0" dirty="0">
                <a:solidFill>
                  <a:srgbClr val="FF0000"/>
                </a:solidFill>
                <a:latin typeface="Courier New" panose="02070309020205020404" pitchFamily="49" charset="0"/>
                <a:cs typeface="Courier New" panose="02070309020205020404" pitchFamily="49" charset="0"/>
              </a:rPr>
              <a:t>   </a:t>
            </a:r>
            <a:r>
              <a:rPr lang="en-US" altLang="en-US" sz="1400" b="1" kern="0" dirty="0">
                <a:solidFill>
                  <a:srgbClr val="00B050"/>
                </a:solidFill>
                <a:latin typeface="Courier New" panose="02070309020205020404" pitchFamily="49" charset="0"/>
                <a:cs typeface="Courier New" panose="02070309020205020404" pitchFamily="49" charset="0"/>
              </a:rPr>
              <a:t>j = (k + 1) % n; </a:t>
            </a:r>
          </a:p>
          <a:p>
            <a:pPr marL="0" indent="0">
              <a:buFont typeface="Monotype Sorts" pitchFamily="-84" charset="2"/>
              <a:buNone/>
            </a:pPr>
            <a:r>
              <a:rPr lang="en-US" altLang="en-US" sz="1400" b="1" kern="0" dirty="0">
                <a:solidFill>
                  <a:srgbClr val="00B050"/>
                </a:solidFill>
                <a:latin typeface="Courier New" panose="02070309020205020404" pitchFamily="49" charset="0"/>
                <a:cs typeface="Courier New" panose="02070309020205020404" pitchFamily="49" charset="0"/>
              </a:rPr>
              <a:t>   while ((j != k) &amp;&amp; !waiting[j]) </a:t>
            </a:r>
          </a:p>
          <a:p>
            <a:pPr marL="0" indent="0">
              <a:buFont typeface="Monotype Sorts" pitchFamily="-84" charset="2"/>
              <a:buNone/>
            </a:pPr>
            <a:r>
              <a:rPr lang="en-US" altLang="en-US" sz="1400" b="1" kern="0" dirty="0">
                <a:solidFill>
                  <a:srgbClr val="00B050"/>
                </a:solidFill>
                <a:latin typeface="Courier New" panose="02070309020205020404" pitchFamily="49" charset="0"/>
                <a:cs typeface="Courier New" panose="02070309020205020404" pitchFamily="49" charset="0"/>
              </a:rPr>
              <a:t>      j = (j + 1) % n; </a:t>
            </a:r>
          </a:p>
          <a:p>
            <a:pPr marL="0" indent="0">
              <a:buFont typeface="Monotype Sorts" pitchFamily="-84" charset="2"/>
              <a:buNone/>
            </a:pPr>
            <a:r>
              <a:rPr lang="en-US" altLang="en-US" sz="1400" b="1" kern="0" dirty="0">
                <a:solidFill>
                  <a:srgbClr val="00B050"/>
                </a:solidFill>
                <a:latin typeface="Courier New" panose="02070309020205020404" pitchFamily="49" charset="0"/>
                <a:cs typeface="Courier New" panose="02070309020205020404" pitchFamily="49" charset="0"/>
              </a:rPr>
              <a:t>   if (j == k) </a:t>
            </a:r>
          </a:p>
          <a:p>
            <a:pPr marL="0" indent="0">
              <a:buFont typeface="Monotype Sorts" pitchFamily="-84" charset="2"/>
              <a:buNone/>
            </a:pPr>
            <a:r>
              <a:rPr lang="en-US" altLang="en-US" sz="1400" b="1" kern="0" dirty="0">
                <a:solidFill>
                  <a:srgbClr val="00B050"/>
                </a:solidFill>
                <a:latin typeface="Courier New" panose="02070309020205020404" pitchFamily="49" charset="0"/>
                <a:cs typeface="Courier New" panose="02070309020205020404" pitchFamily="49" charset="0"/>
              </a:rPr>
              <a:t>      lock = false; </a:t>
            </a:r>
          </a:p>
          <a:p>
            <a:pPr marL="0" indent="0">
              <a:buFont typeface="Monotype Sorts" pitchFamily="-84" charset="2"/>
              <a:buNone/>
            </a:pPr>
            <a:r>
              <a:rPr lang="en-US" altLang="en-US" sz="1400" b="1" kern="0" dirty="0">
                <a:solidFill>
                  <a:srgbClr val="00B050"/>
                </a:solidFill>
                <a:latin typeface="Courier New" panose="02070309020205020404" pitchFamily="49" charset="0"/>
                <a:cs typeface="Courier New" panose="02070309020205020404" pitchFamily="49" charset="0"/>
              </a:rPr>
              <a:t>   else </a:t>
            </a:r>
          </a:p>
          <a:p>
            <a:pPr marL="0" indent="0">
              <a:buFont typeface="Monotype Sorts" pitchFamily="-84" charset="2"/>
              <a:buNone/>
            </a:pPr>
            <a:r>
              <a:rPr lang="en-US" altLang="en-US" sz="1400" b="1" kern="0" dirty="0">
                <a:solidFill>
                  <a:srgbClr val="00B050"/>
                </a:solidFill>
                <a:latin typeface="Courier New" panose="02070309020205020404" pitchFamily="49" charset="0"/>
                <a:cs typeface="Courier New" panose="02070309020205020404" pitchFamily="49" charset="0"/>
              </a:rPr>
              <a:t>      waiting[j] = false; </a:t>
            </a:r>
          </a:p>
          <a:p>
            <a:pPr marL="0" indent="0">
              <a:buFont typeface="Monotype Sorts" pitchFamily="-84" charset="2"/>
              <a:buNone/>
            </a:pPr>
            <a:endParaRPr lang="en-US" altLang="en-US" sz="1400" b="1" kern="0" dirty="0">
              <a:latin typeface="Courier New" panose="02070309020205020404" pitchFamily="49" charset="0"/>
              <a:cs typeface="Courier New" panose="02070309020205020404" pitchFamily="49" charset="0"/>
            </a:endParaRPr>
          </a:p>
          <a:p>
            <a:pPr marL="0" indent="0">
              <a:buFont typeface="Monotype Sorts" pitchFamily="-84" charset="2"/>
              <a:buNone/>
            </a:pPr>
            <a:r>
              <a:rPr lang="en-US" altLang="en-US" sz="1400" b="1" kern="0" dirty="0">
                <a:latin typeface="Courier New" panose="02070309020205020404" pitchFamily="49" charset="0"/>
                <a:cs typeface="Courier New" panose="02070309020205020404" pitchFamily="49" charset="0"/>
              </a:rPr>
              <a:t>   /* remainder section */ </a:t>
            </a:r>
          </a:p>
          <a:p>
            <a:pPr marL="0" indent="0">
              <a:buFont typeface="Monotype Sorts" pitchFamily="-84" charset="2"/>
              <a:buNone/>
            </a:pPr>
            <a:r>
              <a:rPr lang="en-US" altLang="en-US" sz="1400" b="1" kern="0" dirty="0">
                <a:latin typeface="Courier New" panose="02070309020205020404" pitchFamily="49" charset="0"/>
                <a:cs typeface="Courier New" panose="02070309020205020404" pitchFamily="49" charset="0"/>
              </a:rPr>
              <a:t>} while (true); </a:t>
            </a:r>
          </a:p>
        </p:txBody>
      </p:sp>
      <p:sp>
        <p:nvSpPr>
          <p:cNvPr id="14" name="Rectangle 6">
            <a:extLst>
              <a:ext uri="{FF2B5EF4-FFF2-40B4-BE49-F238E27FC236}">
                <a16:creationId xmlns:a16="http://schemas.microsoft.com/office/drawing/2014/main" id="{944B2539-D0DB-4E45-858F-B368E021746C}"/>
              </a:ext>
            </a:extLst>
          </p:cNvPr>
          <p:cNvSpPr/>
          <p:nvPr/>
        </p:nvSpPr>
        <p:spPr>
          <a:xfrm>
            <a:off x="8272779" y="910838"/>
            <a:ext cx="593432" cy="584775"/>
          </a:xfrm>
          <a:prstGeom prst="rect">
            <a:avLst/>
          </a:prstGeom>
        </p:spPr>
        <p:txBody>
          <a:bodyPr wrap="none">
            <a:spAutoFit/>
          </a:bodyPr>
          <a:lstStyle/>
          <a:p>
            <a:r>
              <a:rPr lang="en-US" altLang="en-US" sz="3200" i="1" dirty="0">
                <a:solidFill>
                  <a:srgbClr val="0000FF"/>
                </a:solidFill>
              </a:rPr>
              <a:t>P</a:t>
            </a:r>
            <a:r>
              <a:rPr lang="en-US" altLang="en-US" sz="3200" i="1" baseline="-25000" dirty="0">
                <a:solidFill>
                  <a:srgbClr val="0000FF"/>
                </a:solidFill>
              </a:rPr>
              <a:t>k</a:t>
            </a:r>
            <a:endParaRPr lang="en-US" sz="3200" i="1" dirty="0"/>
          </a:p>
        </p:txBody>
      </p:sp>
      <p:sp>
        <p:nvSpPr>
          <p:cNvPr id="15" name="文本框 14">
            <a:extLst>
              <a:ext uri="{FF2B5EF4-FFF2-40B4-BE49-F238E27FC236}">
                <a16:creationId xmlns:a16="http://schemas.microsoft.com/office/drawing/2014/main" id="{20CA9C56-5FBA-4AE2-81FB-5795749B43C8}"/>
              </a:ext>
            </a:extLst>
          </p:cNvPr>
          <p:cNvSpPr txBox="1"/>
          <p:nvPr/>
        </p:nvSpPr>
        <p:spPr>
          <a:xfrm>
            <a:off x="312958" y="6334182"/>
            <a:ext cx="2858429" cy="369332"/>
          </a:xfrm>
          <a:prstGeom prst="rect">
            <a:avLst/>
          </a:prstGeom>
          <a:noFill/>
        </p:spPr>
        <p:txBody>
          <a:bodyPr wrap="square">
            <a:spAutoFit/>
          </a:bodyPr>
          <a:lstStyle/>
          <a:p>
            <a:r>
              <a:rPr lang="en-US" altLang="en-US" sz="1800" dirty="0">
                <a:solidFill>
                  <a:srgbClr val="FF0000"/>
                </a:solidFill>
              </a:rPr>
              <a:t>Mutual exclusion: Yes</a:t>
            </a:r>
            <a:endParaRPr lang="zh-CN" altLang="en-US" dirty="0">
              <a:solidFill>
                <a:srgbClr val="FF0000"/>
              </a:solidFill>
            </a:endParaRPr>
          </a:p>
        </p:txBody>
      </p:sp>
      <p:sp>
        <p:nvSpPr>
          <p:cNvPr id="16" name="文本框 15">
            <a:extLst>
              <a:ext uri="{FF2B5EF4-FFF2-40B4-BE49-F238E27FC236}">
                <a16:creationId xmlns:a16="http://schemas.microsoft.com/office/drawing/2014/main" id="{DE7432E4-556D-4684-8D35-FCB493708DF8}"/>
              </a:ext>
            </a:extLst>
          </p:cNvPr>
          <p:cNvSpPr txBox="1"/>
          <p:nvPr/>
        </p:nvSpPr>
        <p:spPr>
          <a:xfrm>
            <a:off x="3340781" y="6334625"/>
            <a:ext cx="2210080" cy="369332"/>
          </a:xfrm>
          <a:prstGeom prst="rect">
            <a:avLst/>
          </a:prstGeom>
          <a:noFill/>
        </p:spPr>
        <p:txBody>
          <a:bodyPr wrap="square">
            <a:spAutoFit/>
          </a:bodyPr>
          <a:lstStyle/>
          <a:p>
            <a:r>
              <a:rPr lang="en-US" altLang="en-US" sz="1800" dirty="0">
                <a:solidFill>
                  <a:srgbClr val="FF0000"/>
                </a:solidFill>
              </a:rPr>
              <a:t>Progress: Yes</a:t>
            </a:r>
            <a:endParaRPr lang="zh-CN" altLang="en-US" dirty="0">
              <a:solidFill>
                <a:srgbClr val="FF0000"/>
              </a:solidFill>
            </a:endParaRPr>
          </a:p>
        </p:txBody>
      </p:sp>
      <p:sp>
        <p:nvSpPr>
          <p:cNvPr id="17" name="文本框 16">
            <a:extLst>
              <a:ext uri="{FF2B5EF4-FFF2-40B4-BE49-F238E27FC236}">
                <a16:creationId xmlns:a16="http://schemas.microsoft.com/office/drawing/2014/main" id="{1AC069C5-BA01-4AB3-8687-6D60E728EDC0}"/>
              </a:ext>
            </a:extLst>
          </p:cNvPr>
          <p:cNvSpPr txBox="1"/>
          <p:nvPr/>
        </p:nvSpPr>
        <p:spPr>
          <a:xfrm>
            <a:off x="5562326" y="6350555"/>
            <a:ext cx="2838742" cy="369332"/>
          </a:xfrm>
          <a:prstGeom prst="rect">
            <a:avLst/>
          </a:prstGeom>
          <a:noFill/>
        </p:spPr>
        <p:txBody>
          <a:bodyPr wrap="square">
            <a:spAutoFit/>
          </a:bodyPr>
          <a:lstStyle/>
          <a:p>
            <a:r>
              <a:rPr lang="en-US" altLang="en-US" sz="1800" dirty="0">
                <a:solidFill>
                  <a:srgbClr val="FF0000"/>
                </a:solidFill>
              </a:rPr>
              <a:t>Bounded-waiting: Yes</a:t>
            </a:r>
            <a:endParaRPr lang="zh-CN" altLang="en-US" dirty="0">
              <a:solidFill>
                <a:srgbClr val="FF0000"/>
              </a:solidFill>
            </a:endParaRPr>
          </a:p>
        </p:txBody>
      </p:sp>
      <p:sp>
        <p:nvSpPr>
          <p:cNvPr id="3" name="Title 1">
            <a:extLst>
              <a:ext uri="{FF2B5EF4-FFF2-40B4-BE49-F238E27FC236}">
                <a16:creationId xmlns:a16="http://schemas.microsoft.com/office/drawing/2014/main" id="{CF886260-476D-A7CF-FB35-780CD7C6A807}"/>
              </a:ext>
            </a:extLst>
          </p:cNvPr>
          <p:cNvSpPr>
            <a:spLocks noGrp="1"/>
          </p:cNvSpPr>
          <p:nvPr>
            <p:ph type="title"/>
          </p:nvPr>
        </p:nvSpPr>
        <p:spPr>
          <a:xfrm>
            <a:off x="457200" y="277813"/>
            <a:ext cx="8229600" cy="576262"/>
          </a:xfrm>
        </p:spPr>
        <p:txBody>
          <a:bodyPr/>
          <a:lstStyle/>
          <a:p>
            <a:r>
              <a:rPr lang="en-US" altLang="en-US" sz="2400" dirty="0"/>
              <a:t>Bounded-waiting Mutual Exclusion with </a:t>
            </a:r>
            <a:r>
              <a:rPr lang="en-US" altLang="en-US" sz="2400" dirty="0" err="1"/>
              <a:t>test_and_set</a:t>
            </a:r>
            <a:r>
              <a:rPr lang="en-US" altLang="en-US" sz="2400" dirty="0"/>
              <a:t> (Continue)</a:t>
            </a:r>
          </a:p>
        </p:txBody>
      </p:sp>
    </p:spTree>
    <p:extLst>
      <p:ext uri="{BB962C8B-B14F-4D97-AF65-F5344CB8AC3E}">
        <p14:creationId xmlns:p14="http://schemas.microsoft.com/office/powerpoint/2010/main" val="242277358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a:xfrm>
            <a:off x="1217613" y="138113"/>
            <a:ext cx="7931150" cy="576262"/>
          </a:xfrm>
        </p:spPr>
        <p:txBody>
          <a:bodyPr/>
          <a:lstStyle/>
          <a:p>
            <a:r>
              <a:rPr lang="en-US" altLang="en-US" sz="2400" dirty="0"/>
              <a:t>Explanations on Three Reequipments for Slide 24 </a:t>
            </a:r>
          </a:p>
        </p:txBody>
      </p:sp>
      <p:sp>
        <p:nvSpPr>
          <p:cNvPr id="6" name="Rectangle 5"/>
          <p:cNvSpPr/>
          <p:nvPr/>
        </p:nvSpPr>
        <p:spPr>
          <a:xfrm>
            <a:off x="565688" y="947739"/>
            <a:ext cx="8012624" cy="5262979"/>
          </a:xfrm>
          <a:prstGeom prst="rect">
            <a:avLst/>
          </a:prstGeom>
        </p:spPr>
        <p:txBody>
          <a:bodyPr wrap="square">
            <a:spAutoFit/>
          </a:bodyPr>
          <a:lstStyle/>
          <a:p>
            <a:r>
              <a:rPr lang="en-US" sz="2400" b="1" dirty="0">
                <a:solidFill>
                  <a:srgbClr val="231F20"/>
                </a:solidFill>
                <a:latin typeface="Calibri Light" panose="020F0302020204030204" pitchFamily="34" charset="0"/>
                <a:cs typeface="Calibri Light" panose="020F0302020204030204" pitchFamily="34" charset="0"/>
              </a:rPr>
              <a:t>Mutual exclusion: </a:t>
            </a:r>
            <a:r>
              <a:rPr lang="en-US" sz="2400" b="1" dirty="0">
                <a:solidFill>
                  <a:srgbClr val="FF0000"/>
                </a:solidFill>
                <a:latin typeface="Calibri Light" panose="020F0302020204030204" pitchFamily="34" charset="0"/>
                <a:cs typeface="Calibri Light" panose="020F0302020204030204" pitchFamily="34" charset="0"/>
              </a:rPr>
              <a:t>Yes</a:t>
            </a:r>
            <a:endParaRPr lang="en-US" sz="2400" dirty="0">
              <a:solidFill>
                <a:srgbClr val="FF0000"/>
              </a:solidFill>
              <a:latin typeface="Calibri Light" panose="020F0302020204030204" pitchFamily="34" charset="0"/>
              <a:cs typeface="Calibri Light" panose="020F0302020204030204" pitchFamily="34" charset="0"/>
            </a:endParaRPr>
          </a:p>
          <a:p>
            <a:endParaRPr lang="en-US" sz="2400" dirty="0">
              <a:solidFill>
                <a:srgbClr val="231F20"/>
              </a:solidFill>
              <a:latin typeface="Calibri Light" panose="020F0302020204030204" pitchFamily="34" charset="0"/>
              <a:cs typeface="Calibri Light" panose="020F0302020204030204" pitchFamily="34" charset="0"/>
            </a:endParaRPr>
          </a:p>
          <a:p>
            <a:endParaRPr lang="en-US" sz="2400" dirty="0">
              <a:solidFill>
                <a:srgbClr val="231F20"/>
              </a:solidFill>
              <a:latin typeface="Calibri Light" panose="020F0302020204030204" pitchFamily="34" charset="0"/>
              <a:cs typeface="Calibri Light" panose="020F0302020204030204" pitchFamily="34" charset="0"/>
            </a:endParaRPr>
          </a:p>
          <a:p>
            <a:endParaRPr lang="en-US" sz="2400" dirty="0">
              <a:solidFill>
                <a:srgbClr val="231F20"/>
              </a:solidFill>
              <a:latin typeface="Calibri Light" panose="020F0302020204030204" pitchFamily="34" charset="0"/>
              <a:cs typeface="Calibri Light" panose="020F0302020204030204" pitchFamily="34" charset="0"/>
            </a:endParaRPr>
          </a:p>
          <a:p>
            <a:pPr marL="457200" indent="-457200">
              <a:buFont typeface="+mj-lt"/>
              <a:buAutoNum type="arabicPeriod"/>
            </a:pPr>
            <a:endParaRPr lang="en-US" sz="2400" dirty="0">
              <a:solidFill>
                <a:srgbClr val="231F20"/>
              </a:solidFill>
              <a:latin typeface="Calibri Light" panose="020F0302020204030204" pitchFamily="34" charset="0"/>
              <a:cs typeface="Calibri Light" panose="020F0302020204030204" pitchFamily="34" charset="0"/>
            </a:endParaRPr>
          </a:p>
          <a:p>
            <a:pPr marL="457200" indent="-457200">
              <a:buFont typeface="+mj-lt"/>
              <a:buAutoNum type="arabicPeriod"/>
            </a:pPr>
            <a:endParaRPr lang="en-US" sz="2400" dirty="0">
              <a:solidFill>
                <a:srgbClr val="231F20"/>
              </a:solidFill>
              <a:latin typeface="Calibri Light" panose="020F0302020204030204" pitchFamily="34" charset="0"/>
              <a:cs typeface="Calibri Light" panose="020F0302020204030204" pitchFamily="34" charset="0"/>
            </a:endParaRPr>
          </a:p>
          <a:p>
            <a:pPr marL="457200" indent="-457200">
              <a:buFont typeface="+mj-lt"/>
              <a:buAutoNum type="arabicPeriod"/>
            </a:pPr>
            <a:r>
              <a:rPr lang="en-US" sz="2400" dirty="0">
                <a:solidFill>
                  <a:srgbClr val="231F20"/>
                </a:solidFill>
                <a:latin typeface="Calibri Light" panose="020F0302020204030204" pitchFamily="34" charset="0"/>
                <a:cs typeface="Calibri Light" panose="020F0302020204030204" pitchFamily="34" charset="0"/>
              </a:rPr>
              <a:t>Process </a:t>
            </a:r>
            <a:r>
              <a:rPr lang="en-US" sz="2400" i="1" dirty="0">
                <a:solidFill>
                  <a:srgbClr val="231F20"/>
                </a:solidFill>
                <a:latin typeface="Calibri Light" panose="020F0302020204030204" pitchFamily="34" charset="0"/>
                <a:cs typeface="Calibri Light" panose="020F0302020204030204" pitchFamily="34" charset="0"/>
              </a:rPr>
              <a:t>P</a:t>
            </a:r>
            <a:r>
              <a:rPr lang="en-US" sz="2400" i="1" baseline="-25000" dirty="0">
                <a:solidFill>
                  <a:srgbClr val="231F20"/>
                </a:solidFill>
                <a:latin typeface="Calibri Light" panose="020F0302020204030204" pitchFamily="34" charset="0"/>
                <a:cs typeface="Calibri Light" panose="020F0302020204030204" pitchFamily="34" charset="0"/>
              </a:rPr>
              <a:t>i</a:t>
            </a:r>
            <a:r>
              <a:rPr lang="en-US" sz="2400" i="1" dirty="0">
                <a:solidFill>
                  <a:srgbClr val="231F20"/>
                </a:solidFill>
                <a:latin typeface="Calibri Light" panose="020F0302020204030204" pitchFamily="34" charset="0"/>
                <a:cs typeface="Calibri Light" panose="020F0302020204030204" pitchFamily="34" charset="0"/>
              </a:rPr>
              <a:t> </a:t>
            </a:r>
            <a:r>
              <a:rPr lang="en-US" sz="2400" dirty="0">
                <a:solidFill>
                  <a:srgbClr val="231F20"/>
                </a:solidFill>
                <a:latin typeface="Calibri Light" panose="020F0302020204030204" pitchFamily="34" charset="0"/>
                <a:cs typeface="Calibri Light" panose="020F0302020204030204" pitchFamily="34" charset="0"/>
              </a:rPr>
              <a:t>can enter its critical section only if either </a:t>
            </a:r>
            <a:r>
              <a:rPr lang="en-US" sz="2400" dirty="0">
                <a:solidFill>
                  <a:srgbClr val="FF0000"/>
                </a:solidFill>
                <a:latin typeface="Calibri Light" panose="020F0302020204030204" pitchFamily="34" charset="0"/>
                <a:cs typeface="Calibri Light" panose="020F0302020204030204" pitchFamily="34" charset="0"/>
              </a:rPr>
              <a:t>waiting[</a:t>
            </a:r>
            <a:r>
              <a:rPr lang="en-US" sz="2400" i="1" dirty="0" err="1">
                <a:solidFill>
                  <a:srgbClr val="FF0000"/>
                </a:solidFill>
                <a:latin typeface="Calibri Light" panose="020F0302020204030204" pitchFamily="34" charset="0"/>
                <a:cs typeface="Calibri Light" panose="020F0302020204030204" pitchFamily="34" charset="0"/>
              </a:rPr>
              <a:t>i</a:t>
            </a:r>
            <a:r>
              <a:rPr lang="en-US" sz="2400" dirty="0">
                <a:solidFill>
                  <a:srgbClr val="FF0000"/>
                </a:solidFill>
                <a:latin typeface="Calibri Light" panose="020F0302020204030204" pitchFamily="34" charset="0"/>
                <a:cs typeface="Calibri Light" panose="020F0302020204030204" pitchFamily="34" charset="0"/>
              </a:rPr>
              <a:t>] == false </a:t>
            </a:r>
            <a:r>
              <a:rPr lang="en-US" sz="2400" dirty="0">
                <a:solidFill>
                  <a:srgbClr val="231F20"/>
                </a:solidFill>
                <a:latin typeface="Calibri Light" panose="020F0302020204030204" pitchFamily="34" charset="0"/>
                <a:cs typeface="Calibri Light" panose="020F0302020204030204" pitchFamily="34" charset="0"/>
              </a:rPr>
              <a:t>or </a:t>
            </a:r>
            <a:r>
              <a:rPr lang="en-US" sz="2400" dirty="0">
                <a:solidFill>
                  <a:srgbClr val="FF0000"/>
                </a:solidFill>
                <a:latin typeface="Calibri Light" panose="020F0302020204030204" pitchFamily="34" charset="0"/>
                <a:cs typeface="Calibri Light" panose="020F0302020204030204" pitchFamily="34" charset="0"/>
              </a:rPr>
              <a:t>key == false</a:t>
            </a:r>
          </a:p>
          <a:p>
            <a:pPr marL="715963" lvl="1" indent="-260350">
              <a:buFont typeface="Arial" panose="020B0604020202020204" pitchFamily="34" charset="0"/>
              <a:buChar char="•"/>
            </a:pPr>
            <a:r>
              <a:rPr lang="en-US" sz="2400" dirty="0">
                <a:latin typeface="Calibri Light" panose="020F0302020204030204" pitchFamily="34" charset="0"/>
                <a:cs typeface="Calibri Light" panose="020F0302020204030204" pitchFamily="34" charset="0"/>
              </a:rPr>
              <a:t>If waiting[</a:t>
            </a:r>
            <a:r>
              <a:rPr lang="en-US" sz="2400" i="1" dirty="0" err="1">
                <a:latin typeface="Calibri Light" panose="020F0302020204030204" pitchFamily="34" charset="0"/>
                <a:cs typeface="Calibri Light" panose="020F0302020204030204" pitchFamily="34" charset="0"/>
              </a:rPr>
              <a:t>i</a:t>
            </a:r>
            <a:r>
              <a:rPr lang="en-US" sz="2400" dirty="0">
                <a:latin typeface="Calibri Light" panose="020F0302020204030204" pitchFamily="34" charset="0"/>
                <a:cs typeface="Calibri Light" panose="020F0302020204030204" pitchFamily="34" charset="0"/>
              </a:rPr>
              <a:t>] is false, that means, another process finished critical section and give the turn to process </a:t>
            </a:r>
            <a:r>
              <a:rPr lang="en-US" altLang="zh-CN" sz="2400" i="1" dirty="0">
                <a:solidFill>
                  <a:srgbClr val="231F20"/>
                </a:solidFill>
                <a:latin typeface="Calibri Light" panose="020F0302020204030204" pitchFamily="34" charset="0"/>
                <a:cs typeface="Calibri Light" panose="020F0302020204030204" pitchFamily="34" charset="0"/>
              </a:rPr>
              <a:t>P</a:t>
            </a:r>
            <a:r>
              <a:rPr lang="en-US" altLang="zh-CN" sz="2400" i="1" baseline="-25000" dirty="0">
                <a:solidFill>
                  <a:srgbClr val="231F20"/>
                </a:solidFill>
                <a:latin typeface="Calibri Light" panose="020F0302020204030204" pitchFamily="34" charset="0"/>
                <a:cs typeface="Calibri Light" panose="020F0302020204030204" pitchFamily="34" charset="0"/>
              </a:rPr>
              <a:t>i </a:t>
            </a:r>
          </a:p>
          <a:p>
            <a:pPr marL="715963" lvl="1" indent="-260350">
              <a:buFont typeface="Arial" panose="020B0604020202020204" pitchFamily="34" charset="0"/>
              <a:buChar char="•"/>
            </a:pPr>
            <a:r>
              <a:rPr lang="en-US" sz="2400" dirty="0">
                <a:latin typeface="Calibri Light" panose="020F0302020204030204" pitchFamily="34" charset="0"/>
                <a:cs typeface="Calibri Light" panose="020F0302020204030204" pitchFamily="34" charset="0"/>
              </a:rPr>
              <a:t>If key is false, that means, lock was false before run </a:t>
            </a:r>
            <a:r>
              <a:rPr lang="en-US" sz="2400" dirty="0" err="1">
                <a:latin typeface="Calibri Light" panose="020F0302020204030204" pitchFamily="34" charset="0"/>
                <a:cs typeface="Calibri Light" panose="020F0302020204030204" pitchFamily="34" charset="0"/>
              </a:rPr>
              <a:t>test_and_set</a:t>
            </a:r>
            <a:r>
              <a:rPr lang="en-US" sz="2400" dirty="0">
                <a:latin typeface="Calibri Light" panose="020F0302020204030204" pitchFamily="34" charset="0"/>
                <a:cs typeface="Calibri Light" panose="020F0302020204030204" pitchFamily="34" charset="0"/>
              </a:rPr>
              <a:t>.</a:t>
            </a:r>
            <a:endParaRPr lang="en-US" sz="2400" dirty="0">
              <a:solidFill>
                <a:srgbClr val="231F20"/>
              </a:solidFill>
              <a:latin typeface="Calibri Light" panose="020F0302020204030204" pitchFamily="34" charset="0"/>
              <a:cs typeface="Calibri Light" panose="020F0302020204030204" pitchFamily="34" charset="0"/>
            </a:endParaRPr>
          </a:p>
          <a:p>
            <a:pPr marL="457200" indent="-457200">
              <a:buFont typeface="+mj-lt"/>
              <a:buAutoNum type="arabicPeriod"/>
            </a:pPr>
            <a:r>
              <a:rPr lang="en-US" sz="2400" dirty="0">
                <a:solidFill>
                  <a:srgbClr val="231F20"/>
                </a:solidFill>
                <a:latin typeface="Calibri Light" panose="020F0302020204030204" pitchFamily="34" charset="0"/>
                <a:cs typeface="Calibri Light" panose="020F0302020204030204" pitchFamily="34" charset="0"/>
              </a:rPr>
              <a:t>If another process (e.g., </a:t>
            </a:r>
            <a:r>
              <a:rPr lang="en-US" altLang="zh-CN" sz="2400" i="1" dirty="0">
                <a:solidFill>
                  <a:srgbClr val="231F20"/>
                </a:solidFill>
                <a:latin typeface="Calibri Light" panose="020F0302020204030204" pitchFamily="34" charset="0"/>
                <a:cs typeface="Calibri Light" panose="020F0302020204030204" pitchFamily="34" charset="0"/>
              </a:rPr>
              <a:t>P</a:t>
            </a:r>
            <a:r>
              <a:rPr lang="en-US" altLang="zh-CN" sz="2400" i="1" baseline="-25000" dirty="0">
                <a:solidFill>
                  <a:srgbClr val="231F20"/>
                </a:solidFill>
                <a:latin typeface="Calibri Light" panose="020F0302020204030204" pitchFamily="34" charset="0"/>
                <a:cs typeface="Calibri Light" panose="020F0302020204030204" pitchFamily="34" charset="0"/>
              </a:rPr>
              <a:t>k</a:t>
            </a:r>
            <a:r>
              <a:rPr lang="en-US" sz="2400" dirty="0">
                <a:solidFill>
                  <a:srgbClr val="231F20"/>
                </a:solidFill>
                <a:latin typeface="Calibri Light" panose="020F0302020204030204" pitchFamily="34" charset="0"/>
                <a:cs typeface="Calibri Light" panose="020F0302020204030204" pitchFamily="34" charset="0"/>
              </a:rPr>
              <a:t>) in waiting to enter, it cannot enter. Because waiting[</a:t>
            </a:r>
            <a:r>
              <a:rPr lang="en-US" sz="2400" i="1" dirty="0">
                <a:solidFill>
                  <a:srgbClr val="231F20"/>
                </a:solidFill>
                <a:latin typeface="Calibri Light" panose="020F0302020204030204" pitchFamily="34" charset="0"/>
                <a:cs typeface="Calibri Light" panose="020F0302020204030204" pitchFamily="34" charset="0"/>
              </a:rPr>
              <a:t>k</a:t>
            </a:r>
            <a:r>
              <a:rPr lang="en-US" sz="2400" dirty="0">
                <a:solidFill>
                  <a:srgbClr val="231F20"/>
                </a:solidFill>
                <a:latin typeface="Calibri Light" panose="020F0302020204030204" pitchFamily="34" charset="0"/>
                <a:cs typeface="Calibri Light" panose="020F0302020204030204" pitchFamily="34" charset="0"/>
              </a:rPr>
              <a:t>] is true, and lock is true.</a:t>
            </a:r>
            <a:endParaRPr lang="en-US" sz="2400" dirty="0">
              <a:latin typeface="Calibri Light" panose="020F0302020204030204" pitchFamily="34" charset="0"/>
              <a:cs typeface="Calibri Light" panose="020F0302020204030204" pitchFamily="34" charset="0"/>
            </a:endParaRPr>
          </a:p>
        </p:txBody>
      </p:sp>
      <p:sp>
        <p:nvSpPr>
          <p:cNvPr id="3" name="Rectangle 2"/>
          <p:cNvSpPr/>
          <p:nvPr/>
        </p:nvSpPr>
        <p:spPr>
          <a:xfrm>
            <a:off x="2145980" y="1487242"/>
            <a:ext cx="5362858" cy="1631216"/>
          </a:xfrm>
          <a:prstGeom prst="rect">
            <a:avLst/>
          </a:prstGeom>
          <a:solidFill>
            <a:schemeClr val="accent1">
              <a:lumMod val="20000"/>
              <a:lumOff val="80000"/>
            </a:schemeClr>
          </a:solidFill>
        </p:spPr>
        <p:txBody>
          <a:bodyPr wrap="square">
            <a:spAutoFit/>
          </a:bodyPr>
          <a:lstStyle/>
          <a:p>
            <a:pPr marL="0" indent="0">
              <a:buFont typeface="Monotype Sorts" pitchFamily="-84" charset="2"/>
              <a:buNone/>
            </a:pPr>
            <a:r>
              <a:rPr lang="en-US" altLang="en-US" sz="2000" dirty="0">
                <a:latin typeface="Courier New" panose="02070309020205020404" pitchFamily="49" charset="0"/>
                <a:cs typeface="Courier New" panose="02070309020205020404" pitchFamily="49" charset="0"/>
              </a:rPr>
              <a:t>waiting[</a:t>
            </a:r>
            <a:r>
              <a:rPr lang="en-US" altLang="en-US" sz="2000" dirty="0" err="1">
                <a:latin typeface="Courier New" panose="02070309020205020404" pitchFamily="49" charset="0"/>
                <a:cs typeface="Courier New" panose="02070309020205020404" pitchFamily="49" charset="0"/>
              </a:rPr>
              <a:t>i</a:t>
            </a:r>
            <a:r>
              <a:rPr lang="en-US" altLang="en-US" sz="2000" dirty="0">
                <a:latin typeface="Courier New" panose="02070309020205020404" pitchFamily="49" charset="0"/>
                <a:cs typeface="Courier New" panose="02070309020205020404" pitchFamily="49" charset="0"/>
              </a:rPr>
              <a:t>] = true;</a:t>
            </a:r>
            <a:br>
              <a:rPr lang="en-US" altLang="en-US" sz="2000" dirty="0">
                <a:latin typeface="Courier New" panose="02070309020205020404" pitchFamily="49" charset="0"/>
                <a:cs typeface="Courier New" panose="02070309020205020404" pitchFamily="49" charset="0"/>
              </a:rPr>
            </a:br>
            <a:r>
              <a:rPr lang="en-US" altLang="en-US" sz="2000" dirty="0">
                <a:latin typeface="Courier New" panose="02070309020205020404" pitchFamily="49" charset="0"/>
                <a:cs typeface="Courier New" panose="02070309020205020404" pitchFamily="49" charset="0"/>
              </a:rPr>
              <a:t>key = true;</a:t>
            </a:r>
            <a:br>
              <a:rPr lang="en-US" altLang="en-US" sz="2000" dirty="0">
                <a:latin typeface="Courier New" panose="02070309020205020404" pitchFamily="49" charset="0"/>
                <a:cs typeface="Courier New" panose="02070309020205020404" pitchFamily="49" charset="0"/>
              </a:rPr>
            </a:br>
            <a:r>
              <a:rPr lang="en-US" altLang="en-US" sz="2000" dirty="0">
                <a:latin typeface="Courier New" panose="02070309020205020404" pitchFamily="49" charset="0"/>
                <a:cs typeface="Courier New" panose="02070309020205020404" pitchFamily="49" charset="0"/>
              </a:rPr>
              <a:t>while (waiting[</a:t>
            </a:r>
            <a:r>
              <a:rPr lang="en-US" altLang="en-US" sz="2000" dirty="0" err="1">
                <a:latin typeface="Courier New" panose="02070309020205020404" pitchFamily="49" charset="0"/>
                <a:cs typeface="Courier New" panose="02070309020205020404" pitchFamily="49" charset="0"/>
              </a:rPr>
              <a:t>i</a:t>
            </a:r>
            <a:r>
              <a:rPr lang="en-US" altLang="en-US" sz="2000" dirty="0">
                <a:latin typeface="Courier New" panose="02070309020205020404" pitchFamily="49" charset="0"/>
                <a:cs typeface="Courier New" panose="02070309020205020404" pitchFamily="49" charset="0"/>
              </a:rPr>
              <a:t>] &amp;&amp; key) </a:t>
            </a:r>
          </a:p>
          <a:p>
            <a:pPr marL="0" indent="0">
              <a:buFont typeface="Monotype Sorts" pitchFamily="-84" charset="2"/>
              <a:buNone/>
            </a:pPr>
            <a:r>
              <a:rPr lang="en-US" altLang="en-US" sz="2000" dirty="0">
                <a:latin typeface="Courier New" panose="02070309020205020404" pitchFamily="49" charset="0"/>
                <a:cs typeface="Courier New" panose="02070309020205020404" pitchFamily="49" charset="0"/>
              </a:rPr>
              <a:t>   key = </a:t>
            </a:r>
            <a:r>
              <a:rPr lang="en-US" altLang="en-US" sz="2000" dirty="0" err="1">
                <a:latin typeface="Courier New" panose="02070309020205020404" pitchFamily="49" charset="0"/>
                <a:cs typeface="Courier New" panose="02070309020205020404" pitchFamily="49" charset="0"/>
              </a:rPr>
              <a:t>test_and_set</a:t>
            </a:r>
            <a:r>
              <a:rPr lang="en-US" altLang="en-US" sz="2000" dirty="0">
                <a:latin typeface="Courier New" panose="02070309020205020404" pitchFamily="49" charset="0"/>
                <a:cs typeface="Courier New" panose="02070309020205020404" pitchFamily="49" charset="0"/>
              </a:rPr>
              <a:t>(&amp;lock); </a:t>
            </a:r>
          </a:p>
          <a:p>
            <a:pPr marL="0" indent="0">
              <a:buFont typeface="Monotype Sorts" pitchFamily="-84" charset="2"/>
              <a:buNone/>
            </a:pPr>
            <a:r>
              <a:rPr lang="en-US" altLang="en-US" sz="2000" dirty="0">
                <a:latin typeface="Courier New" panose="02070309020205020404" pitchFamily="49" charset="0"/>
                <a:cs typeface="Courier New" panose="02070309020205020404" pitchFamily="49" charset="0"/>
              </a:rPr>
              <a:t>waiting[</a:t>
            </a:r>
            <a:r>
              <a:rPr lang="en-US" altLang="en-US" sz="2000" dirty="0" err="1">
                <a:latin typeface="Courier New" panose="02070309020205020404" pitchFamily="49" charset="0"/>
                <a:cs typeface="Courier New" panose="02070309020205020404" pitchFamily="49" charset="0"/>
              </a:rPr>
              <a:t>i</a:t>
            </a:r>
            <a:r>
              <a:rPr lang="en-US" altLang="en-US" sz="2000" dirty="0">
                <a:latin typeface="Courier New" panose="02070309020205020404" pitchFamily="49" charset="0"/>
                <a:cs typeface="Courier New" panose="02070309020205020404" pitchFamily="49" charset="0"/>
              </a:rPr>
              <a:t>] = false; </a:t>
            </a:r>
            <a:endParaRPr lang="en-US" sz="2000" dirty="0"/>
          </a:p>
        </p:txBody>
      </p:sp>
    </p:spTree>
    <p:extLst>
      <p:ext uri="{BB962C8B-B14F-4D97-AF65-F5344CB8AC3E}">
        <p14:creationId xmlns:p14="http://schemas.microsoft.com/office/powerpoint/2010/main" val="427075427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a:xfrm>
            <a:off x="1217613" y="138113"/>
            <a:ext cx="7931150" cy="576262"/>
          </a:xfrm>
        </p:spPr>
        <p:txBody>
          <a:bodyPr/>
          <a:lstStyle/>
          <a:p>
            <a:r>
              <a:rPr lang="en-US" altLang="en-US" sz="2400"/>
              <a:t>Bounded-waiting Mutual Exclusion with test_and_set</a:t>
            </a:r>
          </a:p>
        </p:txBody>
      </p:sp>
      <p:sp>
        <p:nvSpPr>
          <p:cNvPr id="6" name="Rectangle 5"/>
          <p:cNvSpPr/>
          <p:nvPr/>
        </p:nvSpPr>
        <p:spPr>
          <a:xfrm>
            <a:off x="434373" y="901506"/>
            <a:ext cx="8709627" cy="1277273"/>
          </a:xfrm>
          <a:prstGeom prst="rect">
            <a:avLst/>
          </a:prstGeom>
        </p:spPr>
        <p:txBody>
          <a:bodyPr wrap="square">
            <a:spAutoFit/>
          </a:bodyPr>
          <a:lstStyle/>
          <a:p>
            <a:r>
              <a:rPr lang="en-US" sz="2400" b="1" dirty="0">
                <a:latin typeface="Calibri Light" panose="020F0302020204030204" pitchFamily="34" charset="0"/>
                <a:cs typeface="Calibri Light" panose="020F0302020204030204" pitchFamily="34" charset="0"/>
              </a:rPr>
              <a:t>Progress: </a:t>
            </a:r>
            <a:r>
              <a:rPr lang="en-US" sz="2400" b="1" dirty="0">
                <a:solidFill>
                  <a:srgbClr val="FF0000"/>
                </a:solidFill>
                <a:latin typeface="Calibri Light" panose="020F0302020204030204" pitchFamily="34" charset="0"/>
                <a:cs typeface="Calibri Light" panose="020F0302020204030204" pitchFamily="34" charset="0"/>
              </a:rPr>
              <a:t>Yes</a:t>
            </a:r>
          </a:p>
          <a:p>
            <a:pPr lvl="1">
              <a:spcBef>
                <a:spcPts val="600"/>
              </a:spcBef>
            </a:pPr>
            <a:r>
              <a:rPr lang="en-US" sz="2400" dirty="0">
                <a:latin typeface="Calibri Light" panose="020F0302020204030204" pitchFamily="34" charset="0"/>
                <a:cs typeface="Calibri Light" panose="020F0302020204030204" pitchFamily="34" charset="0"/>
              </a:rPr>
              <a:t>If </a:t>
            </a:r>
            <a:r>
              <a:rPr lang="en-US" altLang="zh-CN" sz="2400" i="1" dirty="0">
                <a:solidFill>
                  <a:srgbClr val="231F20"/>
                </a:solidFill>
                <a:latin typeface="Calibri Light" panose="020F0302020204030204" pitchFamily="34" charset="0"/>
                <a:cs typeface="Calibri Light" panose="020F0302020204030204" pitchFamily="34" charset="0"/>
              </a:rPr>
              <a:t>P</a:t>
            </a:r>
            <a:r>
              <a:rPr lang="en-US" altLang="zh-CN" sz="2400" i="1" baseline="-25000" dirty="0">
                <a:solidFill>
                  <a:srgbClr val="231F20"/>
                </a:solidFill>
                <a:latin typeface="Calibri Light" panose="020F0302020204030204" pitchFamily="34" charset="0"/>
                <a:cs typeface="Calibri Light" panose="020F0302020204030204" pitchFamily="34" charset="0"/>
              </a:rPr>
              <a:t>i</a:t>
            </a:r>
            <a:r>
              <a:rPr lang="en-US" sz="2400" dirty="0">
                <a:latin typeface="Calibri Light" panose="020F0302020204030204" pitchFamily="34" charset="0"/>
                <a:cs typeface="Calibri Light" panose="020F0302020204030204" pitchFamily="34" charset="0"/>
              </a:rPr>
              <a:t> wants to enter the critical section, while other process do not want to enter, lock is false. So the </a:t>
            </a:r>
            <a:r>
              <a:rPr lang="en-US" sz="2400" dirty="0" err="1">
                <a:latin typeface="Calibri Light" panose="020F0302020204030204" pitchFamily="34" charset="0"/>
                <a:cs typeface="Calibri Light" panose="020F0302020204030204" pitchFamily="34" charset="0"/>
              </a:rPr>
              <a:t>test_and_set</a:t>
            </a:r>
            <a:r>
              <a:rPr lang="en-US" sz="2400" dirty="0">
                <a:latin typeface="Calibri Light" panose="020F0302020204030204" pitchFamily="34" charset="0"/>
                <a:cs typeface="Calibri Light" panose="020F0302020204030204" pitchFamily="34" charset="0"/>
              </a:rPr>
              <a:t> will return false.</a:t>
            </a:r>
          </a:p>
        </p:txBody>
      </p:sp>
      <p:sp>
        <p:nvSpPr>
          <p:cNvPr id="10" name="Rectangle 6">
            <a:extLst>
              <a:ext uri="{FF2B5EF4-FFF2-40B4-BE49-F238E27FC236}">
                <a16:creationId xmlns:a16="http://schemas.microsoft.com/office/drawing/2014/main" id="{9F1950F1-5C57-4813-8806-0D9D8F3DD837}"/>
              </a:ext>
            </a:extLst>
          </p:cNvPr>
          <p:cNvSpPr/>
          <p:nvPr/>
        </p:nvSpPr>
        <p:spPr>
          <a:xfrm>
            <a:off x="448564" y="3712104"/>
            <a:ext cx="4016149" cy="2677656"/>
          </a:xfrm>
          <a:prstGeom prst="rect">
            <a:avLst/>
          </a:prstGeom>
          <a:solidFill>
            <a:schemeClr val="bg2">
              <a:lumMod val="20000"/>
              <a:lumOff val="80000"/>
            </a:schemeClr>
          </a:solidFill>
        </p:spPr>
        <p:txBody>
          <a:bodyPr wrap="square">
            <a:spAutoFit/>
          </a:bodyPr>
          <a:lstStyle/>
          <a:p>
            <a:pPr marL="0" indent="0">
              <a:buFont typeface="Monotype Sorts" pitchFamily="-84" charset="2"/>
              <a:buNone/>
            </a:pPr>
            <a:r>
              <a:rPr lang="en-US" altLang="en-US" sz="2400" dirty="0">
                <a:solidFill>
                  <a:srgbClr val="0000FF"/>
                </a:solidFill>
                <a:latin typeface="Calibri Light" panose="020F0302020204030204" pitchFamily="34" charset="0"/>
                <a:cs typeface="Calibri Light" panose="020F0302020204030204" pitchFamily="34" charset="0"/>
              </a:rPr>
              <a:t>j = (</a:t>
            </a:r>
            <a:r>
              <a:rPr lang="en-US" altLang="en-US" sz="2400" dirty="0" err="1">
                <a:solidFill>
                  <a:srgbClr val="0000FF"/>
                </a:solidFill>
                <a:latin typeface="Calibri Light" panose="020F0302020204030204" pitchFamily="34" charset="0"/>
                <a:cs typeface="Calibri Light" panose="020F0302020204030204" pitchFamily="34" charset="0"/>
              </a:rPr>
              <a:t>i</a:t>
            </a:r>
            <a:r>
              <a:rPr lang="en-US" altLang="en-US" sz="2400" dirty="0">
                <a:solidFill>
                  <a:srgbClr val="0000FF"/>
                </a:solidFill>
                <a:latin typeface="Calibri Light" panose="020F0302020204030204" pitchFamily="34" charset="0"/>
                <a:cs typeface="Calibri Light" panose="020F0302020204030204" pitchFamily="34" charset="0"/>
              </a:rPr>
              <a:t> + 1) % n; </a:t>
            </a:r>
          </a:p>
          <a:p>
            <a:pPr marL="0" indent="0">
              <a:buFont typeface="Monotype Sorts" pitchFamily="-84" charset="2"/>
              <a:buNone/>
            </a:pPr>
            <a:r>
              <a:rPr lang="en-US" altLang="en-US" sz="2400" dirty="0">
                <a:solidFill>
                  <a:srgbClr val="0000FF"/>
                </a:solidFill>
                <a:latin typeface="Calibri Light" panose="020F0302020204030204" pitchFamily="34" charset="0"/>
                <a:cs typeface="Calibri Light" panose="020F0302020204030204" pitchFamily="34" charset="0"/>
              </a:rPr>
              <a:t>while ((j != </a:t>
            </a:r>
            <a:r>
              <a:rPr lang="en-US" altLang="en-US" sz="2400" dirty="0" err="1">
                <a:solidFill>
                  <a:srgbClr val="0000FF"/>
                </a:solidFill>
                <a:latin typeface="Calibri Light" panose="020F0302020204030204" pitchFamily="34" charset="0"/>
                <a:cs typeface="Calibri Light" panose="020F0302020204030204" pitchFamily="34" charset="0"/>
              </a:rPr>
              <a:t>i</a:t>
            </a:r>
            <a:r>
              <a:rPr lang="en-US" altLang="en-US" sz="2400" dirty="0">
                <a:solidFill>
                  <a:srgbClr val="0000FF"/>
                </a:solidFill>
                <a:latin typeface="Calibri Light" panose="020F0302020204030204" pitchFamily="34" charset="0"/>
                <a:cs typeface="Calibri Light" panose="020F0302020204030204" pitchFamily="34" charset="0"/>
              </a:rPr>
              <a:t>) &amp;&amp; !waiting[j]) </a:t>
            </a:r>
          </a:p>
          <a:p>
            <a:pPr marL="0" indent="0">
              <a:buFont typeface="Monotype Sorts" pitchFamily="-84" charset="2"/>
              <a:buNone/>
            </a:pPr>
            <a:r>
              <a:rPr lang="en-US" altLang="en-US" sz="2400" dirty="0">
                <a:solidFill>
                  <a:srgbClr val="0000FF"/>
                </a:solidFill>
                <a:latin typeface="Calibri Light" panose="020F0302020204030204" pitchFamily="34" charset="0"/>
                <a:cs typeface="Calibri Light" panose="020F0302020204030204" pitchFamily="34" charset="0"/>
              </a:rPr>
              <a:t>   j = (j + 1) % n; </a:t>
            </a:r>
          </a:p>
          <a:p>
            <a:pPr marL="0" indent="0">
              <a:buFont typeface="Monotype Sorts" pitchFamily="-84" charset="2"/>
              <a:buNone/>
            </a:pPr>
            <a:r>
              <a:rPr lang="en-US" altLang="en-US" sz="2400" dirty="0">
                <a:solidFill>
                  <a:srgbClr val="00B050"/>
                </a:solidFill>
                <a:latin typeface="Calibri Light" panose="020F0302020204030204" pitchFamily="34" charset="0"/>
                <a:cs typeface="Calibri Light" panose="020F0302020204030204" pitchFamily="34" charset="0"/>
              </a:rPr>
              <a:t>if (j == </a:t>
            </a:r>
            <a:r>
              <a:rPr lang="en-US" altLang="en-US" sz="2400" dirty="0" err="1">
                <a:solidFill>
                  <a:srgbClr val="00B050"/>
                </a:solidFill>
                <a:latin typeface="Calibri Light" panose="020F0302020204030204" pitchFamily="34" charset="0"/>
                <a:cs typeface="Calibri Light" panose="020F0302020204030204" pitchFamily="34" charset="0"/>
              </a:rPr>
              <a:t>i</a:t>
            </a:r>
            <a:r>
              <a:rPr lang="en-US" altLang="en-US" sz="2400" dirty="0">
                <a:solidFill>
                  <a:srgbClr val="00B050"/>
                </a:solidFill>
                <a:latin typeface="Calibri Light" panose="020F0302020204030204" pitchFamily="34" charset="0"/>
                <a:cs typeface="Calibri Light" panose="020F0302020204030204" pitchFamily="34" charset="0"/>
              </a:rPr>
              <a:t>) </a:t>
            </a:r>
          </a:p>
          <a:p>
            <a:pPr marL="0" indent="0">
              <a:buFont typeface="Monotype Sorts" pitchFamily="-84" charset="2"/>
              <a:buNone/>
            </a:pPr>
            <a:r>
              <a:rPr lang="en-US" altLang="en-US" sz="2400" dirty="0">
                <a:solidFill>
                  <a:srgbClr val="00B050"/>
                </a:solidFill>
                <a:latin typeface="Calibri Light" panose="020F0302020204030204" pitchFamily="34" charset="0"/>
                <a:cs typeface="Calibri Light" panose="020F0302020204030204" pitchFamily="34" charset="0"/>
              </a:rPr>
              <a:t>      </a:t>
            </a:r>
            <a:r>
              <a:rPr lang="en-US" altLang="en-US" sz="2400" u="sng" dirty="0">
                <a:solidFill>
                  <a:srgbClr val="00B050"/>
                </a:solidFill>
                <a:latin typeface="Calibri Light" panose="020F0302020204030204" pitchFamily="34" charset="0"/>
                <a:cs typeface="Calibri Light" panose="020F0302020204030204" pitchFamily="34" charset="0"/>
              </a:rPr>
              <a:t>lock = false;</a:t>
            </a:r>
            <a:r>
              <a:rPr lang="en-US" altLang="en-US" sz="2400" dirty="0">
                <a:solidFill>
                  <a:srgbClr val="00B050"/>
                </a:solidFill>
                <a:latin typeface="Calibri Light" panose="020F0302020204030204" pitchFamily="34" charset="0"/>
                <a:cs typeface="Calibri Light" panose="020F0302020204030204" pitchFamily="34" charset="0"/>
              </a:rPr>
              <a:t> </a:t>
            </a:r>
          </a:p>
          <a:p>
            <a:pPr marL="0" indent="0">
              <a:buFont typeface="Monotype Sorts" pitchFamily="-84" charset="2"/>
              <a:buNone/>
            </a:pPr>
            <a:r>
              <a:rPr lang="en-US" altLang="en-US" sz="2400" dirty="0">
                <a:solidFill>
                  <a:srgbClr val="00B050"/>
                </a:solidFill>
                <a:latin typeface="Calibri Light" panose="020F0302020204030204" pitchFamily="34" charset="0"/>
                <a:cs typeface="Calibri Light" panose="020F0302020204030204" pitchFamily="34" charset="0"/>
              </a:rPr>
              <a:t>else </a:t>
            </a:r>
          </a:p>
          <a:p>
            <a:pPr marL="0" indent="0">
              <a:buFont typeface="Monotype Sorts" pitchFamily="-84" charset="2"/>
              <a:buNone/>
            </a:pPr>
            <a:r>
              <a:rPr lang="en-US" altLang="en-US" sz="2400" dirty="0">
                <a:solidFill>
                  <a:srgbClr val="00B050"/>
                </a:solidFill>
                <a:latin typeface="Calibri Light" panose="020F0302020204030204" pitchFamily="34" charset="0"/>
                <a:cs typeface="Calibri Light" panose="020F0302020204030204" pitchFamily="34" charset="0"/>
              </a:rPr>
              <a:t>      </a:t>
            </a:r>
            <a:r>
              <a:rPr lang="en-US" altLang="en-US" sz="2400" u="sng" dirty="0">
                <a:solidFill>
                  <a:srgbClr val="00B050"/>
                </a:solidFill>
                <a:latin typeface="Calibri Light" panose="020F0302020204030204" pitchFamily="34" charset="0"/>
                <a:cs typeface="Calibri Light" panose="020F0302020204030204" pitchFamily="34" charset="0"/>
              </a:rPr>
              <a:t>waiting[j] = false; </a:t>
            </a:r>
            <a:endParaRPr lang="en-US" sz="2400" u="sng" dirty="0">
              <a:latin typeface="Calibri Light" panose="020F0302020204030204" pitchFamily="34" charset="0"/>
              <a:cs typeface="Calibri Light" panose="020F0302020204030204" pitchFamily="34" charset="0"/>
            </a:endParaRPr>
          </a:p>
        </p:txBody>
      </p:sp>
      <p:grpSp>
        <p:nvGrpSpPr>
          <p:cNvPr id="11" name="Group 30">
            <a:extLst>
              <a:ext uri="{FF2B5EF4-FFF2-40B4-BE49-F238E27FC236}">
                <a16:creationId xmlns:a16="http://schemas.microsoft.com/office/drawing/2014/main" id="{B1A74A32-774E-440A-B92F-2036A8D8C904}"/>
              </a:ext>
            </a:extLst>
          </p:cNvPr>
          <p:cNvGrpSpPr/>
          <p:nvPr/>
        </p:nvGrpSpPr>
        <p:grpSpPr>
          <a:xfrm>
            <a:off x="4983120" y="4066391"/>
            <a:ext cx="3795119" cy="1696779"/>
            <a:chOff x="4983121" y="4444747"/>
            <a:chExt cx="3305742" cy="1194859"/>
          </a:xfrm>
        </p:grpSpPr>
        <p:sp>
          <p:nvSpPr>
            <p:cNvPr id="12" name="TextBox 2">
              <a:extLst>
                <a:ext uri="{FF2B5EF4-FFF2-40B4-BE49-F238E27FC236}">
                  <a16:creationId xmlns:a16="http://schemas.microsoft.com/office/drawing/2014/main" id="{53FDE5D4-5C15-4BC6-98C7-88392871710C}"/>
                </a:ext>
              </a:extLst>
            </p:cNvPr>
            <p:cNvSpPr txBox="1"/>
            <p:nvPr/>
          </p:nvSpPr>
          <p:spPr>
            <a:xfrm>
              <a:off x="5219973" y="4554746"/>
              <a:ext cx="425570" cy="276999"/>
            </a:xfrm>
            <a:prstGeom prst="rect">
              <a:avLst/>
            </a:prstGeom>
            <a:noFill/>
            <a:ln>
              <a:solidFill>
                <a:schemeClr val="accent1"/>
              </a:solidFill>
            </a:ln>
          </p:spPr>
          <p:txBody>
            <a:bodyPr wrap="square" rtlCol="0">
              <a:spAutoFit/>
            </a:bodyPr>
            <a:lstStyle/>
            <a:p>
              <a:r>
                <a:rPr lang="en-US" sz="1200" dirty="0"/>
                <a:t>P</a:t>
              </a:r>
              <a:r>
                <a:rPr lang="en-US" sz="800" dirty="0"/>
                <a:t>1</a:t>
              </a:r>
            </a:p>
          </p:txBody>
        </p:sp>
        <p:sp>
          <p:nvSpPr>
            <p:cNvPr id="13" name="TextBox 5">
              <a:extLst>
                <a:ext uri="{FF2B5EF4-FFF2-40B4-BE49-F238E27FC236}">
                  <a16:creationId xmlns:a16="http://schemas.microsoft.com/office/drawing/2014/main" id="{492B931E-6CF6-4C1F-AC80-E653BAF8D02F}"/>
                </a:ext>
              </a:extLst>
            </p:cNvPr>
            <p:cNvSpPr txBox="1"/>
            <p:nvPr/>
          </p:nvSpPr>
          <p:spPr>
            <a:xfrm>
              <a:off x="6012607" y="4554747"/>
              <a:ext cx="425570" cy="276999"/>
            </a:xfrm>
            <a:prstGeom prst="rect">
              <a:avLst/>
            </a:prstGeom>
            <a:noFill/>
            <a:ln>
              <a:solidFill>
                <a:schemeClr val="accent1"/>
              </a:solidFill>
            </a:ln>
          </p:spPr>
          <p:txBody>
            <a:bodyPr wrap="square" rtlCol="0">
              <a:spAutoFit/>
            </a:bodyPr>
            <a:lstStyle/>
            <a:p>
              <a:r>
                <a:rPr lang="en-US" sz="1200" dirty="0"/>
                <a:t>P</a:t>
              </a:r>
              <a:r>
                <a:rPr lang="en-US" sz="600" dirty="0"/>
                <a:t>i-1</a:t>
              </a:r>
            </a:p>
          </p:txBody>
        </p:sp>
        <p:sp>
          <p:nvSpPr>
            <p:cNvPr id="14" name="TextBox 7">
              <a:extLst>
                <a:ext uri="{FF2B5EF4-FFF2-40B4-BE49-F238E27FC236}">
                  <a16:creationId xmlns:a16="http://schemas.microsoft.com/office/drawing/2014/main" id="{0180D1D3-1ED3-485D-941F-9983C91D7825}"/>
                </a:ext>
              </a:extLst>
            </p:cNvPr>
            <p:cNvSpPr txBox="1"/>
            <p:nvPr/>
          </p:nvSpPr>
          <p:spPr>
            <a:xfrm>
              <a:off x="6510947" y="4555223"/>
              <a:ext cx="425570" cy="276999"/>
            </a:xfrm>
            <a:prstGeom prst="rect">
              <a:avLst/>
            </a:prstGeom>
            <a:noFill/>
            <a:ln>
              <a:solidFill>
                <a:schemeClr val="accent1"/>
              </a:solidFill>
            </a:ln>
          </p:spPr>
          <p:txBody>
            <a:bodyPr wrap="square" rtlCol="0">
              <a:spAutoFit/>
            </a:bodyPr>
            <a:lstStyle/>
            <a:p>
              <a:r>
                <a:rPr lang="en-US" sz="1200" dirty="0"/>
                <a:t>P</a:t>
              </a:r>
              <a:r>
                <a:rPr lang="en-US" sz="700" dirty="0"/>
                <a:t>i</a:t>
              </a:r>
            </a:p>
          </p:txBody>
        </p:sp>
        <p:sp>
          <p:nvSpPr>
            <p:cNvPr id="15" name="TextBox 9">
              <a:extLst>
                <a:ext uri="{FF2B5EF4-FFF2-40B4-BE49-F238E27FC236}">
                  <a16:creationId xmlns:a16="http://schemas.microsoft.com/office/drawing/2014/main" id="{584FBCB8-F1C8-4B88-93CB-958BCD2660F1}"/>
                </a:ext>
              </a:extLst>
            </p:cNvPr>
            <p:cNvSpPr txBox="1"/>
            <p:nvPr/>
          </p:nvSpPr>
          <p:spPr>
            <a:xfrm>
              <a:off x="7749392" y="4554745"/>
              <a:ext cx="425570" cy="276999"/>
            </a:xfrm>
            <a:prstGeom prst="rect">
              <a:avLst/>
            </a:prstGeom>
            <a:noFill/>
            <a:ln>
              <a:solidFill>
                <a:schemeClr val="accent1"/>
              </a:solidFill>
            </a:ln>
          </p:spPr>
          <p:txBody>
            <a:bodyPr wrap="square" rtlCol="0">
              <a:spAutoFit/>
            </a:bodyPr>
            <a:lstStyle/>
            <a:p>
              <a:r>
                <a:rPr lang="en-US" sz="1200" dirty="0" err="1"/>
                <a:t>P</a:t>
              </a:r>
              <a:r>
                <a:rPr lang="en-US" sz="800" dirty="0" err="1"/>
                <a:t>n</a:t>
              </a:r>
              <a:endParaRPr lang="en-US" sz="800" dirty="0"/>
            </a:p>
          </p:txBody>
        </p:sp>
        <p:sp>
          <p:nvSpPr>
            <p:cNvPr id="16" name="TextBox 10">
              <a:extLst>
                <a:ext uri="{FF2B5EF4-FFF2-40B4-BE49-F238E27FC236}">
                  <a16:creationId xmlns:a16="http://schemas.microsoft.com/office/drawing/2014/main" id="{F0991DC2-8779-48C7-8094-9738CA20A9ED}"/>
                </a:ext>
              </a:extLst>
            </p:cNvPr>
            <p:cNvSpPr txBox="1"/>
            <p:nvPr/>
          </p:nvSpPr>
          <p:spPr>
            <a:xfrm>
              <a:off x="6976653" y="4554744"/>
              <a:ext cx="425570" cy="276999"/>
            </a:xfrm>
            <a:prstGeom prst="rect">
              <a:avLst/>
            </a:prstGeom>
            <a:noFill/>
            <a:ln>
              <a:solidFill>
                <a:schemeClr val="accent1"/>
              </a:solidFill>
            </a:ln>
          </p:spPr>
          <p:txBody>
            <a:bodyPr wrap="square" rtlCol="0">
              <a:spAutoFit/>
            </a:bodyPr>
            <a:lstStyle/>
            <a:p>
              <a:r>
                <a:rPr lang="en-US" sz="1200" dirty="0"/>
                <a:t>P</a:t>
              </a:r>
              <a:r>
                <a:rPr lang="en-US" sz="600" dirty="0"/>
                <a:t>i+1</a:t>
              </a:r>
            </a:p>
          </p:txBody>
        </p:sp>
        <p:sp>
          <p:nvSpPr>
            <p:cNvPr id="17" name="Up Arrow 3">
              <a:extLst>
                <a:ext uri="{FF2B5EF4-FFF2-40B4-BE49-F238E27FC236}">
                  <a16:creationId xmlns:a16="http://schemas.microsoft.com/office/drawing/2014/main" id="{A0871547-D127-4570-8BEF-1E246555F73A}"/>
                </a:ext>
              </a:extLst>
            </p:cNvPr>
            <p:cNvSpPr/>
            <p:nvPr/>
          </p:nvSpPr>
          <p:spPr bwMode="auto">
            <a:xfrm>
              <a:off x="7117534" y="4861831"/>
              <a:ext cx="143808" cy="259976"/>
            </a:xfrm>
            <a:prstGeom prst="upArrow">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Verdana" charset="0"/>
              </a:endParaRPr>
            </a:p>
          </p:txBody>
        </p:sp>
        <p:sp>
          <p:nvSpPr>
            <p:cNvPr id="18" name="Up Arrow 12">
              <a:extLst>
                <a:ext uri="{FF2B5EF4-FFF2-40B4-BE49-F238E27FC236}">
                  <a16:creationId xmlns:a16="http://schemas.microsoft.com/office/drawing/2014/main" id="{17761D7F-719E-4E95-9840-235EAB171F9C}"/>
                </a:ext>
              </a:extLst>
            </p:cNvPr>
            <p:cNvSpPr/>
            <p:nvPr/>
          </p:nvSpPr>
          <p:spPr bwMode="auto">
            <a:xfrm>
              <a:off x="6585688" y="4866249"/>
              <a:ext cx="143808" cy="259976"/>
            </a:xfrm>
            <a:prstGeom prst="upArrow">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Verdana" charset="0"/>
              </a:endParaRPr>
            </a:p>
          </p:txBody>
        </p:sp>
        <p:cxnSp>
          <p:nvCxnSpPr>
            <p:cNvPr id="19" name="Straight Arrow Connector 22">
              <a:extLst>
                <a:ext uri="{FF2B5EF4-FFF2-40B4-BE49-F238E27FC236}">
                  <a16:creationId xmlns:a16="http://schemas.microsoft.com/office/drawing/2014/main" id="{49E9049A-5CCD-4467-B094-FDB8069C529C}"/>
                </a:ext>
              </a:extLst>
            </p:cNvPr>
            <p:cNvCxnSpPr/>
            <p:nvPr/>
          </p:nvCxnSpPr>
          <p:spPr bwMode="auto">
            <a:xfrm>
              <a:off x="7315200" y="5045861"/>
              <a:ext cx="713117"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20" name="Straight Arrow Connector 24">
              <a:extLst>
                <a:ext uri="{FF2B5EF4-FFF2-40B4-BE49-F238E27FC236}">
                  <a16:creationId xmlns:a16="http://schemas.microsoft.com/office/drawing/2014/main" id="{DB2A1406-B670-4468-B429-683D834934A1}"/>
                </a:ext>
              </a:extLst>
            </p:cNvPr>
            <p:cNvCxnSpPr/>
            <p:nvPr/>
          </p:nvCxnSpPr>
          <p:spPr bwMode="auto">
            <a:xfrm>
              <a:off x="5432758" y="5045861"/>
              <a:ext cx="1078189"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21" name="Freeform 27">
              <a:extLst>
                <a:ext uri="{FF2B5EF4-FFF2-40B4-BE49-F238E27FC236}">
                  <a16:creationId xmlns:a16="http://schemas.microsoft.com/office/drawing/2014/main" id="{6B302492-3DD9-409D-988F-470ACE00280A}"/>
                </a:ext>
              </a:extLst>
            </p:cNvPr>
            <p:cNvSpPr/>
            <p:nvPr/>
          </p:nvSpPr>
          <p:spPr bwMode="auto">
            <a:xfrm>
              <a:off x="4983121" y="5026325"/>
              <a:ext cx="3305742" cy="613281"/>
            </a:xfrm>
            <a:custGeom>
              <a:avLst/>
              <a:gdLst>
                <a:gd name="connsiteX0" fmla="*/ 3027943 w 3305742"/>
                <a:gd name="connsiteY0" fmla="*/ 51758 h 613281"/>
                <a:gd name="connsiteX1" fmla="*/ 3027943 w 3305742"/>
                <a:gd name="connsiteY1" fmla="*/ 529086 h 613281"/>
                <a:gd name="connsiteX2" fmla="*/ 140970 w 3305742"/>
                <a:gd name="connsiteY2" fmla="*/ 563592 h 613281"/>
                <a:gd name="connsiteX3" fmla="*/ 417015 w 3305742"/>
                <a:gd name="connsiteY3" fmla="*/ 11501 h 613281"/>
                <a:gd name="connsiteX4" fmla="*/ 417015 w 3305742"/>
                <a:gd name="connsiteY4" fmla="*/ 11501 h 613281"/>
                <a:gd name="connsiteX5" fmla="*/ 434268 w 3305742"/>
                <a:gd name="connsiteY5" fmla="*/ 5750 h 613281"/>
                <a:gd name="connsiteX6" fmla="*/ 434268 w 3305742"/>
                <a:gd name="connsiteY6" fmla="*/ 5750 h 613281"/>
                <a:gd name="connsiteX7" fmla="*/ 451521 w 3305742"/>
                <a:gd name="connsiteY7" fmla="*/ 0 h 613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05742" h="613281">
                  <a:moveTo>
                    <a:pt x="3027943" y="51758"/>
                  </a:moveTo>
                  <a:cubicBezTo>
                    <a:pt x="3268524" y="247769"/>
                    <a:pt x="3509105" y="443780"/>
                    <a:pt x="3027943" y="529086"/>
                  </a:cubicBezTo>
                  <a:cubicBezTo>
                    <a:pt x="2546781" y="614392"/>
                    <a:pt x="576125" y="649856"/>
                    <a:pt x="140970" y="563592"/>
                  </a:cubicBezTo>
                  <a:cubicBezTo>
                    <a:pt x="-294185" y="477328"/>
                    <a:pt x="417015" y="11501"/>
                    <a:pt x="417015" y="11501"/>
                  </a:cubicBezTo>
                  <a:lnTo>
                    <a:pt x="417015" y="11501"/>
                  </a:lnTo>
                  <a:lnTo>
                    <a:pt x="434268" y="5750"/>
                  </a:lnTo>
                  <a:lnTo>
                    <a:pt x="434268" y="5750"/>
                  </a:lnTo>
                  <a:lnTo>
                    <a:pt x="451521" y="0"/>
                  </a:lnTo>
                </a:path>
              </a:pathLst>
            </a:custGeom>
            <a:no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Verdana" charset="0"/>
              </a:endParaRPr>
            </a:p>
          </p:txBody>
        </p:sp>
        <p:sp>
          <p:nvSpPr>
            <p:cNvPr id="22" name="TextBox 28">
              <a:extLst>
                <a:ext uri="{FF2B5EF4-FFF2-40B4-BE49-F238E27FC236}">
                  <a16:creationId xmlns:a16="http://schemas.microsoft.com/office/drawing/2014/main" id="{7B5492C8-FAFC-49BD-8E67-615BC14AC4A5}"/>
                </a:ext>
              </a:extLst>
            </p:cNvPr>
            <p:cNvSpPr txBox="1"/>
            <p:nvPr/>
          </p:nvSpPr>
          <p:spPr>
            <a:xfrm>
              <a:off x="5562324" y="5154339"/>
              <a:ext cx="2322815" cy="307777"/>
            </a:xfrm>
            <a:prstGeom prst="rect">
              <a:avLst/>
            </a:prstGeom>
            <a:noFill/>
          </p:spPr>
          <p:txBody>
            <a:bodyPr wrap="none" rtlCol="0">
              <a:spAutoFit/>
            </a:bodyPr>
            <a:lstStyle/>
            <a:p>
              <a:r>
                <a:rPr lang="en-US" sz="1400" dirty="0"/>
                <a:t>Any process wait=true?</a:t>
              </a:r>
            </a:p>
          </p:txBody>
        </p:sp>
        <p:sp>
          <p:nvSpPr>
            <p:cNvPr id="23" name="TextBox 29">
              <a:extLst>
                <a:ext uri="{FF2B5EF4-FFF2-40B4-BE49-F238E27FC236}">
                  <a16:creationId xmlns:a16="http://schemas.microsoft.com/office/drawing/2014/main" id="{9A8DD195-ADCF-4821-9F90-C29CC486BABA}"/>
                </a:ext>
              </a:extLst>
            </p:cNvPr>
            <p:cNvSpPr txBox="1"/>
            <p:nvPr/>
          </p:nvSpPr>
          <p:spPr>
            <a:xfrm>
              <a:off x="5618719" y="4444747"/>
              <a:ext cx="373820" cy="369332"/>
            </a:xfrm>
            <a:prstGeom prst="rect">
              <a:avLst/>
            </a:prstGeom>
            <a:noFill/>
          </p:spPr>
          <p:txBody>
            <a:bodyPr wrap="none" rtlCol="0">
              <a:spAutoFit/>
            </a:bodyPr>
            <a:lstStyle/>
            <a:p>
              <a:r>
                <a:rPr lang="en-US" dirty="0"/>
                <a:t>…</a:t>
              </a:r>
            </a:p>
          </p:txBody>
        </p:sp>
        <p:sp>
          <p:nvSpPr>
            <p:cNvPr id="24" name="TextBox 31">
              <a:extLst>
                <a:ext uri="{FF2B5EF4-FFF2-40B4-BE49-F238E27FC236}">
                  <a16:creationId xmlns:a16="http://schemas.microsoft.com/office/drawing/2014/main" id="{37D3C9AC-1D07-4967-B906-1D9E13BE2E5D}"/>
                </a:ext>
              </a:extLst>
            </p:cNvPr>
            <p:cNvSpPr txBox="1"/>
            <p:nvPr/>
          </p:nvSpPr>
          <p:spPr>
            <a:xfrm>
              <a:off x="7380379" y="4444747"/>
              <a:ext cx="373820" cy="369332"/>
            </a:xfrm>
            <a:prstGeom prst="rect">
              <a:avLst/>
            </a:prstGeom>
            <a:noFill/>
          </p:spPr>
          <p:txBody>
            <a:bodyPr wrap="none" rtlCol="0">
              <a:spAutoFit/>
            </a:bodyPr>
            <a:lstStyle/>
            <a:p>
              <a:r>
                <a:rPr lang="en-US" dirty="0"/>
                <a:t>…</a:t>
              </a:r>
            </a:p>
          </p:txBody>
        </p:sp>
      </p:grpSp>
      <p:sp>
        <p:nvSpPr>
          <p:cNvPr id="25" name="Rectangle 1">
            <a:extLst>
              <a:ext uri="{FF2B5EF4-FFF2-40B4-BE49-F238E27FC236}">
                <a16:creationId xmlns:a16="http://schemas.microsoft.com/office/drawing/2014/main" id="{8901123F-A098-4166-A2C3-A0836DCBF38C}"/>
              </a:ext>
            </a:extLst>
          </p:cNvPr>
          <p:cNvSpPr/>
          <p:nvPr/>
        </p:nvSpPr>
        <p:spPr>
          <a:xfrm>
            <a:off x="434372" y="2306805"/>
            <a:ext cx="8487205" cy="1277273"/>
          </a:xfrm>
          <a:prstGeom prst="rect">
            <a:avLst/>
          </a:prstGeom>
        </p:spPr>
        <p:txBody>
          <a:bodyPr wrap="square">
            <a:spAutoFit/>
          </a:bodyPr>
          <a:lstStyle/>
          <a:p>
            <a:r>
              <a:rPr lang="en-US" sz="2400" b="1" dirty="0">
                <a:solidFill>
                  <a:srgbClr val="231F20"/>
                </a:solidFill>
                <a:latin typeface="Calibri Light" panose="020F0302020204030204" pitchFamily="34" charset="0"/>
                <a:cs typeface="Calibri Light" panose="020F0302020204030204" pitchFamily="34" charset="0"/>
              </a:rPr>
              <a:t>Bounded waiting: </a:t>
            </a:r>
            <a:r>
              <a:rPr lang="en-US" sz="2400" b="1" dirty="0">
                <a:solidFill>
                  <a:srgbClr val="FF0000"/>
                </a:solidFill>
                <a:latin typeface="Calibri Light" panose="020F0302020204030204" pitchFamily="34" charset="0"/>
                <a:cs typeface="Calibri Light" panose="020F0302020204030204" pitchFamily="34" charset="0"/>
              </a:rPr>
              <a:t>Yes</a:t>
            </a:r>
            <a:endParaRPr lang="en-US" sz="2400" dirty="0">
              <a:solidFill>
                <a:srgbClr val="FF0000"/>
              </a:solidFill>
              <a:latin typeface="Calibri Light" panose="020F0302020204030204" pitchFamily="34" charset="0"/>
              <a:cs typeface="Calibri Light" panose="020F0302020204030204" pitchFamily="34" charset="0"/>
            </a:endParaRPr>
          </a:p>
          <a:p>
            <a:pPr lvl="1">
              <a:spcBef>
                <a:spcPts val="600"/>
              </a:spcBef>
            </a:pPr>
            <a:r>
              <a:rPr lang="en-US" sz="2400" dirty="0">
                <a:solidFill>
                  <a:srgbClr val="231F20"/>
                </a:solidFill>
                <a:latin typeface="Calibri Light" panose="020F0302020204030204" pitchFamily="34" charset="0"/>
                <a:cs typeface="Calibri Light" panose="020F0302020204030204" pitchFamily="34" charset="0"/>
              </a:rPr>
              <a:t>If process </a:t>
            </a:r>
            <a:r>
              <a:rPr lang="en-US" altLang="zh-CN" sz="2400" i="1" dirty="0">
                <a:solidFill>
                  <a:srgbClr val="231F20"/>
                </a:solidFill>
                <a:latin typeface="Calibri Light" panose="020F0302020204030204" pitchFamily="34" charset="0"/>
                <a:cs typeface="Calibri Light" panose="020F0302020204030204" pitchFamily="34" charset="0"/>
              </a:rPr>
              <a:t>P</a:t>
            </a:r>
            <a:r>
              <a:rPr lang="en-US" altLang="zh-CN" sz="2400" i="1" baseline="-25000" dirty="0">
                <a:solidFill>
                  <a:srgbClr val="231F20"/>
                </a:solidFill>
                <a:latin typeface="Calibri Light" panose="020F0302020204030204" pitchFamily="34" charset="0"/>
                <a:cs typeface="Calibri Light" panose="020F0302020204030204" pitchFamily="34" charset="0"/>
              </a:rPr>
              <a:t>i</a:t>
            </a:r>
            <a:r>
              <a:rPr lang="en-US" sz="2400" dirty="0">
                <a:solidFill>
                  <a:srgbClr val="231F20"/>
                </a:solidFill>
                <a:latin typeface="Calibri Light" panose="020F0302020204030204" pitchFamily="34" charset="0"/>
                <a:cs typeface="Calibri Light" panose="020F0302020204030204" pitchFamily="34" charset="0"/>
              </a:rPr>
              <a:t> leaves the critical section, and another process (e.g. </a:t>
            </a:r>
            <a:r>
              <a:rPr lang="en-US" altLang="zh-CN" sz="2400" i="1" dirty="0">
                <a:solidFill>
                  <a:srgbClr val="231F20"/>
                </a:solidFill>
                <a:latin typeface="Calibri Light" panose="020F0302020204030204" pitchFamily="34" charset="0"/>
                <a:cs typeface="Calibri Light" panose="020F0302020204030204" pitchFamily="34" charset="0"/>
              </a:rPr>
              <a:t>P</a:t>
            </a:r>
            <a:r>
              <a:rPr lang="en-US" altLang="zh-CN" sz="2400" i="1" baseline="-25000" dirty="0">
                <a:solidFill>
                  <a:srgbClr val="231F20"/>
                </a:solidFill>
                <a:latin typeface="Calibri Light" panose="020F0302020204030204" pitchFamily="34" charset="0"/>
                <a:cs typeface="Calibri Light" panose="020F0302020204030204" pitchFamily="34" charset="0"/>
              </a:rPr>
              <a:t>k</a:t>
            </a:r>
            <a:r>
              <a:rPr lang="en-US" sz="2400" dirty="0">
                <a:solidFill>
                  <a:srgbClr val="231F20"/>
                </a:solidFill>
                <a:latin typeface="Calibri Light" panose="020F0302020204030204" pitchFamily="34" charset="0"/>
                <a:cs typeface="Calibri Light" panose="020F0302020204030204" pitchFamily="34" charset="0"/>
              </a:rPr>
              <a:t>) is waiting, the exit section in </a:t>
            </a:r>
            <a:r>
              <a:rPr lang="en-US" altLang="zh-CN" sz="2400" i="1" dirty="0">
                <a:solidFill>
                  <a:srgbClr val="231F20"/>
                </a:solidFill>
                <a:latin typeface="Calibri Light" panose="020F0302020204030204" pitchFamily="34" charset="0"/>
                <a:cs typeface="Calibri Light" panose="020F0302020204030204" pitchFamily="34" charset="0"/>
              </a:rPr>
              <a:t>P</a:t>
            </a:r>
            <a:r>
              <a:rPr lang="en-US" altLang="zh-CN" sz="2400" i="1" baseline="-25000" dirty="0">
                <a:solidFill>
                  <a:srgbClr val="231F20"/>
                </a:solidFill>
                <a:latin typeface="Calibri Light" panose="020F0302020204030204" pitchFamily="34" charset="0"/>
                <a:cs typeface="Calibri Light" panose="020F0302020204030204" pitchFamily="34" charset="0"/>
              </a:rPr>
              <a:t>i</a:t>
            </a:r>
            <a:r>
              <a:rPr lang="en-US" sz="2400" dirty="0">
                <a:solidFill>
                  <a:srgbClr val="231F20"/>
                </a:solidFill>
                <a:latin typeface="Calibri Light" panose="020F0302020204030204" pitchFamily="34" charset="0"/>
                <a:cs typeface="Calibri Light" panose="020F0302020204030204" pitchFamily="34" charset="0"/>
              </a:rPr>
              <a:t> will set waiting[</a:t>
            </a:r>
            <a:r>
              <a:rPr lang="en-US" sz="2400" i="1" dirty="0">
                <a:solidFill>
                  <a:srgbClr val="231F20"/>
                </a:solidFill>
                <a:latin typeface="Calibri Light" panose="020F0302020204030204" pitchFamily="34" charset="0"/>
                <a:cs typeface="Calibri Light" panose="020F0302020204030204" pitchFamily="34" charset="0"/>
              </a:rPr>
              <a:t>k</a:t>
            </a:r>
            <a:r>
              <a:rPr lang="en-US" sz="2400" dirty="0">
                <a:solidFill>
                  <a:srgbClr val="231F20"/>
                </a:solidFill>
                <a:latin typeface="Calibri Light" panose="020F0302020204030204" pitchFamily="34" charset="0"/>
                <a:cs typeface="Calibri Light" panose="020F0302020204030204" pitchFamily="34" charset="0"/>
              </a:rPr>
              <a:t>] to the false</a:t>
            </a:r>
            <a:endParaRPr lang="en-US" sz="2400" dirty="0">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73375462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457200" y="147638"/>
            <a:ext cx="8229600" cy="576262"/>
          </a:xfrm>
        </p:spPr>
        <p:txBody>
          <a:bodyPr/>
          <a:lstStyle/>
          <a:p>
            <a:pPr eaLnBrk="1" hangingPunct="1"/>
            <a:r>
              <a:rPr lang="en-US" altLang="en-US" dirty="0"/>
              <a:t>Semaphore</a:t>
            </a:r>
            <a:r>
              <a:rPr lang="zh-CN" altLang="en-US" dirty="0"/>
              <a:t>（信号灯）</a:t>
            </a:r>
            <a:endParaRPr lang="en-US" altLang="en-US" dirty="0"/>
          </a:p>
        </p:txBody>
      </p:sp>
      <p:sp>
        <p:nvSpPr>
          <p:cNvPr id="27651" name="Rectangle 3"/>
          <p:cNvSpPr>
            <a:spLocks noGrp="1" noChangeArrowheads="1"/>
          </p:cNvSpPr>
          <p:nvPr>
            <p:ph idx="1"/>
          </p:nvPr>
        </p:nvSpPr>
        <p:spPr>
          <a:xfrm>
            <a:off x="457200" y="941217"/>
            <a:ext cx="8114611" cy="3087086"/>
          </a:xfrm>
        </p:spPr>
        <p:txBody>
          <a:bodyPr/>
          <a:lstStyle/>
          <a:p>
            <a:pPr>
              <a:spcBef>
                <a:spcPts val="600"/>
              </a:spcBef>
            </a:pPr>
            <a:r>
              <a:rPr lang="en-US" altLang="en-US" sz="2400" dirty="0">
                <a:solidFill>
                  <a:srgbClr val="FF0000"/>
                </a:solidFill>
              </a:rPr>
              <a:t>Semaphore</a:t>
            </a:r>
            <a:r>
              <a:rPr lang="en-US" altLang="en-US" sz="2400" dirty="0"/>
              <a:t> is a synchronization tool </a:t>
            </a:r>
          </a:p>
          <a:p>
            <a:pPr lvl="1">
              <a:spcBef>
                <a:spcPts val="600"/>
              </a:spcBef>
            </a:pPr>
            <a:r>
              <a:rPr lang="en-US" altLang="en-US" sz="2400" dirty="0"/>
              <a:t>more sophisticated than </a:t>
            </a:r>
            <a:r>
              <a:rPr lang="en-US" altLang="en-US" sz="2400" dirty="0">
                <a:solidFill>
                  <a:srgbClr val="FF0000"/>
                </a:solidFill>
              </a:rPr>
              <a:t>mutex locks</a:t>
            </a:r>
            <a:endParaRPr lang="en-US" altLang="en-US" sz="2400" i="1" dirty="0">
              <a:solidFill>
                <a:schemeClr val="tx2"/>
              </a:solidFill>
            </a:endParaRPr>
          </a:p>
          <a:p>
            <a:pPr>
              <a:spcBef>
                <a:spcPts val="600"/>
              </a:spcBef>
            </a:pPr>
            <a:r>
              <a:rPr lang="en-US" altLang="en-US" sz="2400" dirty="0"/>
              <a:t>Semaphore </a:t>
            </a:r>
            <a:r>
              <a:rPr lang="en-US" altLang="en-US" sz="2400" i="1" dirty="0">
                <a:solidFill>
                  <a:srgbClr val="FF0000"/>
                </a:solidFill>
              </a:rPr>
              <a:t>S: </a:t>
            </a:r>
            <a:r>
              <a:rPr lang="en-US" altLang="en-US" sz="2400" dirty="0"/>
              <a:t>an</a:t>
            </a:r>
            <a:r>
              <a:rPr lang="en-US" altLang="en-US" sz="2400" i="1" dirty="0">
                <a:solidFill>
                  <a:srgbClr val="FF0000"/>
                </a:solidFill>
              </a:rPr>
              <a:t> </a:t>
            </a:r>
            <a:r>
              <a:rPr lang="en-US" altLang="en-US" sz="2400" dirty="0">
                <a:solidFill>
                  <a:srgbClr val="0000FF"/>
                </a:solidFill>
              </a:rPr>
              <a:t>integer variable</a:t>
            </a:r>
          </a:p>
          <a:p>
            <a:pPr lvl="1">
              <a:spcBef>
                <a:spcPts val="600"/>
              </a:spcBef>
            </a:pPr>
            <a:r>
              <a:rPr lang="en-US" altLang="en-US" sz="2400" dirty="0">
                <a:solidFill>
                  <a:srgbClr val="FF0000"/>
                </a:solidFill>
              </a:rPr>
              <a:t>S</a:t>
            </a:r>
            <a:r>
              <a:rPr lang="en-US" altLang="en-US" sz="2400" dirty="0"/>
              <a:t> </a:t>
            </a:r>
            <a:r>
              <a:rPr lang="en-US" altLang="zh-CN" sz="2400" dirty="0"/>
              <a:t>c</a:t>
            </a:r>
            <a:r>
              <a:rPr lang="en-US" altLang="en-US" sz="2400" dirty="0"/>
              <a:t>an only be accessed via two </a:t>
            </a:r>
            <a:r>
              <a:rPr lang="en-US" altLang="en-US" sz="2400" dirty="0">
                <a:solidFill>
                  <a:srgbClr val="FF0000"/>
                </a:solidFill>
              </a:rPr>
              <a:t>atomic operations</a:t>
            </a:r>
          </a:p>
          <a:p>
            <a:pPr lvl="2">
              <a:spcBef>
                <a:spcPts val="600"/>
              </a:spcBef>
            </a:pPr>
            <a:r>
              <a:rPr lang="en-US" altLang="en-US" sz="2400" dirty="0">
                <a:solidFill>
                  <a:srgbClr val="000000"/>
                </a:solidFill>
                <a:latin typeface="Courier New" panose="02070309020205020404" pitchFamily="49" charset="0"/>
              </a:rPr>
              <a:t>wait()</a:t>
            </a:r>
            <a:r>
              <a:rPr lang="en-US" altLang="en-US" sz="2400" dirty="0">
                <a:solidFill>
                  <a:srgbClr val="000000"/>
                </a:solidFill>
              </a:rPr>
              <a:t> and </a:t>
            </a:r>
            <a:r>
              <a:rPr lang="en-US" altLang="en-US" sz="2400" dirty="0">
                <a:solidFill>
                  <a:srgbClr val="000000"/>
                </a:solidFill>
                <a:latin typeface="Courier New" panose="02070309020205020404" pitchFamily="49" charset="0"/>
              </a:rPr>
              <a:t>signal()</a:t>
            </a:r>
          </a:p>
          <a:p>
            <a:pPr lvl="3">
              <a:spcBef>
                <a:spcPts val="600"/>
              </a:spcBef>
            </a:pPr>
            <a:r>
              <a:rPr lang="en-US" altLang="en-US" sz="2400" dirty="0"/>
              <a:t>Originally called </a:t>
            </a:r>
            <a:r>
              <a:rPr lang="en-US" altLang="en-US" sz="2400" dirty="0">
                <a:solidFill>
                  <a:srgbClr val="000000"/>
                </a:solidFill>
                <a:latin typeface="Courier New" panose="02070309020205020404" pitchFamily="49" charset="0"/>
              </a:rPr>
              <a:t>P()</a:t>
            </a:r>
            <a:r>
              <a:rPr lang="en-US" altLang="en-US" sz="2400" dirty="0"/>
              <a:t> and </a:t>
            </a:r>
            <a:r>
              <a:rPr lang="en-US" altLang="en-US" sz="2400" dirty="0">
                <a:solidFill>
                  <a:srgbClr val="000000"/>
                </a:solidFill>
                <a:latin typeface="Courier New" panose="02070309020205020404" pitchFamily="49" charset="0"/>
              </a:rPr>
              <a:t>V()</a:t>
            </a:r>
          </a:p>
        </p:txBody>
      </p:sp>
      <p:sp>
        <p:nvSpPr>
          <p:cNvPr id="4" name="Rectangle 2">
            <a:extLst>
              <a:ext uri="{FF2B5EF4-FFF2-40B4-BE49-F238E27FC236}">
                <a16:creationId xmlns:a16="http://schemas.microsoft.com/office/drawing/2014/main" id="{E77ABAFD-FFDE-48EE-97EC-83FBD7D38B26}"/>
              </a:ext>
            </a:extLst>
          </p:cNvPr>
          <p:cNvSpPr/>
          <p:nvPr/>
        </p:nvSpPr>
        <p:spPr>
          <a:xfrm>
            <a:off x="437354" y="4262761"/>
            <a:ext cx="4077151" cy="1938992"/>
          </a:xfrm>
          <a:prstGeom prst="rect">
            <a:avLst/>
          </a:prstGeom>
          <a:solidFill>
            <a:schemeClr val="accent1">
              <a:lumMod val="20000"/>
              <a:lumOff val="80000"/>
            </a:schemeClr>
          </a:solidFill>
        </p:spPr>
        <p:txBody>
          <a:bodyPr wrap="square">
            <a:spAutoFit/>
          </a:bodyPr>
          <a:lstStyle/>
          <a:p>
            <a:pPr marL="0" lvl="1">
              <a:buFont typeface="Monotype Sorts" pitchFamily="-84" charset="2"/>
              <a:buNone/>
            </a:pPr>
            <a:r>
              <a:rPr lang="en-US" altLang="en-US" sz="2400" b="1" dirty="0">
                <a:solidFill>
                  <a:srgbClr val="FF0000"/>
                </a:solidFill>
                <a:latin typeface="Courier New" panose="02070309020205020404" pitchFamily="49" charset="0"/>
                <a:sym typeface="Symbol" panose="05050102010706020507" pitchFamily="18" charset="2"/>
              </a:rPr>
              <a:t>wait(S) { </a:t>
            </a:r>
          </a:p>
          <a:p>
            <a:pPr marL="0" lvl="1">
              <a:buFont typeface="Monotype Sorts" pitchFamily="-84" charset="2"/>
              <a:buNone/>
            </a:pPr>
            <a:r>
              <a:rPr lang="en-US" altLang="en-US" sz="2400" b="1" dirty="0">
                <a:solidFill>
                  <a:srgbClr val="FF0000"/>
                </a:solidFill>
                <a:latin typeface="Courier New" panose="02070309020205020404" pitchFamily="49" charset="0"/>
                <a:sym typeface="Symbol" panose="05050102010706020507" pitchFamily="18" charset="2"/>
              </a:rPr>
              <a:t>    while (S &lt;= 0)</a:t>
            </a:r>
          </a:p>
          <a:p>
            <a:pPr marL="0" lvl="1">
              <a:buFont typeface="Monotype Sorts" pitchFamily="-84" charset="2"/>
              <a:buNone/>
            </a:pPr>
            <a:r>
              <a:rPr lang="en-US" altLang="en-US" sz="2400" b="1" dirty="0">
                <a:solidFill>
                  <a:srgbClr val="FF0000"/>
                </a:solidFill>
                <a:latin typeface="Courier New" panose="02070309020205020404" pitchFamily="49" charset="0"/>
                <a:sym typeface="Symbol" panose="05050102010706020507" pitchFamily="18" charset="2"/>
              </a:rPr>
              <a:t>       ; // busy wait</a:t>
            </a:r>
          </a:p>
          <a:p>
            <a:pPr marL="0" lvl="1">
              <a:buFont typeface="Monotype Sorts" pitchFamily="-84" charset="2"/>
              <a:buNone/>
            </a:pPr>
            <a:r>
              <a:rPr lang="en-US" altLang="en-US" sz="2400" b="1" dirty="0">
                <a:solidFill>
                  <a:srgbClr val="FF0000"/>
                </a:solidFill>
                <a:latin typeface="Courier New" panose="02070309020205020404" pitchFamily="49" charset="0"/>
                <a:sym typeface="Symbol" panose="05050102010706020507" pitchFamily="18" charset="2"/>
              </a:rPr>
              <a:t>    S--;</a:t>
            </a:r>
          </a:p>
          <a:p>
            <a:pPr marL="0" lvl="1">
              <a:buFont typeface="Monotype Sorts" pitchFamily="-84" charset="2"/>
              <a:buNone/>
            </a:pPr>
            <a:r>
              <a:rPr lang="en-US" altLang="en-US" sz="2400" b="1" dirty="0">
                <a:solidFill>
                  <a:srgbClr val="FF0000"/>
                </a:solidFill>
                <a:latin typeface="Courier New" panose="02070309020205020404" pitchFamily="49" charset="0"/>
                <a:sym typeface="Symbol" panose="05050102010706020507" pitchFamily="18" charset="2"/>
              </a:rPr>
              <a:t>}</a:t>
            </a:r>
          </a:p>
        </p:txBody>
      </p:sp>
      <p:sp>
        <p:nvSpPr>
          <p:cNvPr id="5" name="Rectangle 1">
            <a:extLst>
              <a:ext uri="{FF2B5EF4-FFF2-40B4-BE49-F238E27FC236}">
                <a16:creationId xmlns:a16="http://schemas.microsoft.com/office/drawing/2014/main" id="{F89993A5-1FF3-468A-85F0-958213BECDB1}"/>
              </a:ext>
            </a:extLst>
          </p:cNvPr>
          <p:cNvSpPr/>
          <p:nvPr/>
        </p:nvSpPr>
        <p:spPr>
          <a:xfrm>
            <a:off x="4937573" y="4262761"/>
            <a:ext cx="4077151" cy="1200329"/>
          </a:xfrm>
          <a:prstGeom prst="rect">
            <a:avLst/>
          </a:prstGeom>
          <a:solidFill>
            <a:schemeClr val="accent1">
              <a:lumMod val="20000"/>
              <a:lumOff val="80000"/>
            </a:schemeClr>
          </a:solidFill>
        </p:spPr>
        <p:txBody>
          <a:bodyPr wrap="square">
            <a:spAutoFit/>
          </a:bodyPr>
          <a:lstStyle/>
          <a:p>
            <a:pPr marL="0" lvl="1">
              <a:buFont typeface="Monotype Sorts" pitchFamily="-84" charset="2"/>
              <a:buNone/>
            </a:pPr>
            <a:r>
              <a:rPr lang="en-US" altLang="en-US" sz="2400" b="1" dirty="0">
                <a:solidFill>
                  <a:srgbClr val="00B050"/>
                </a:solidFill>
                <a:latin typeface="Courier New" panose="02070309020205020404" pitchFamily="49" charset="0"/>
                <a:sym typeface="Symbol" panose="05050102010706020507" pitchFamily="18" charset="2"/>
              </a:rPr>
              <a:t>signal(S) { </a:t>
            </a:r>
          </a:p>
          <a:p>
            <a:pPr marL="0" lvl="1">
              <a:buFont typeface="Monotype Sorts" pitchFamily="-84" charset="2"/>
              <a:buNone/>
            </a:pPr>
            <a:r>
              <a:rPr lang="en-US" altLang="en-US" sz="2400" b="1" dirty="0">
                <a:solidFill>
                  <a:srgbClr val="00B050"/>
                </a:solidFill>
                <a:latin typeface="Courier New" panose="02070309020205020404" pitchFamily="49" charset="0"/>
                <a:sym typeface="Symbol" panose="05050102010706020507" pitchFamily="18" charset="2"/>
              </a:rPr>
              <a:t>    S++;</a:t>
            </a:r>
          </a:p>
          <a:p>
            <a:pPr marL="0" lvl="1">
              <a:buFont typeface="Monotype Sorts" pitchFamily="-84" charset="2"/>
              <a:buNone/>
            </a:pPr>
            <a:r>
              <a:rPr lang="en-US" altLang="en-US" sz="2400" b="1" dirty="0">
                <a:solidFill>
                  <a:srgbClr val="00B050"/>
                </a:solidFill>
                <a:latin typeface="Courier New" panose="02070309020205020404" pitchFamily="49" charset="0"/>
                <a:sym typeface="Symbol" panose="05050102010706020507" pitchFamily="18" charset="2"/>
              </a:rPr>
              <a:t>}</a:t>
            </a:r>
          </a:p>
        </p:txBody>
      </p:sp>
      <p:sp>
        <p:nvSpPr>
          <p:cNvPr id="7" name="文本框 6">
            <a:extLst>
              <a:ext uri="{FF2B5EF4-FFF2-40B4-BE49-F238E27FC236}">
                <a16:creationId xmlns:a16="http://schemas.microsoft.com/office/drawing/2014/main" id="{6F5F59DA-2E08-43A3-B5CA-56A254B36B9E}"/>
              </a:ext>
            </a:extLst>
          </p:cNvPr>
          <p:cNvSpPr txBox="1"/>
          <p:nvPr/>
        </p:nvSpPr>
        <p:spPr>
          <a:xfrm>
            <a:off x="979273" y="6102413"/>
            <a:ext cx="3001056" cy="600164"/>
          </a:xfrm>
          <a:prstGeom prst="rect">
            <a:avLst/>
          </a:prstGeom>
          <a:noFill/>
        </p:spPr>
        <p:txBody>
          <a:bodyPr wrap="square">
            <a:spAutoFit/>
          </a:bodyPr>
          <a:lstStyle/>
          <a:p>
            <a:pPr marL="0" indent="0">
              <a:lnSpc>
                <a:spcPct val="150000"/>
              </a:lnSpc>
              <a:buFont typeface="Monotype Sorts" pitchFamily="-84" charset="2"/>
              <a:buNone/>
            </a:pPr>
            <a:r>
              <a:rPr lang="en-US" altLang="en-US" sz="2400" b="1" i="1" dirty="0">
                <a:solidFill>
                  <a:srgbClr val="FF0000"/>
                </a:solidFill>
                <a:latin typeface="Courier New" panose="02070309020205020404" pitchFamily="49" charset="0"/>
                <a:cs typeface="Courier New" panose="02070309020205020404" pitchFamily="49" charset="0"/>
              </a:rPr>
              <a:t>acquire lock</a:t>
            </a:r>
          </a:p>
        </p:txBody>
      </p:sp>
      <p:sp>
        <p:nvSpPr>
          <p:cNvPr id="9" name="文本框 8">
            <a:extLst>
              <a:ext uri="{FF2B5EF4-FFF2-40B4-BE49-F238E27FC236}">
                <a16:creationId xmlns:a16="http://schemas.microsoft.com/office/drawing/2014/main" id="{00560B99-F16F-481A-8B1E-AE27661DE218}"/>
              </a:ext>
            </a:extLst>
          </p:cNvPr>
          <p:cNvSpPr txBox="1"/>
          <p:nvPr/>
        </p:nvSpPr>
        <p:spPr>
          <a:xfrm>
            <a:off x="5810764" y="5443577"/>
            <a:ext cx="2666261" cy="600164"/>
          </a:xfrm>
          <a:prstGeom prst="rect">
            <a:avLst/>
          </a:prstGeom>
          <a:noFill/>
        </p:spPr>
        <p:txBody>
          <a:bodyPr wrap="square">
            <a:spAutoFit/>
          </a:bodyPr>
          <a:lstStyle/>
          <a:p>
            <a:pPr marL="0" indent="0">
              <a:lnSpc>
                <a:spcPct val="150000"/>
              </a:lnSpc>
              <a:buFont typeface="Monotype Sorts" pitchFamily="-84" charset="2"/>
              <a:buNone/>
            </a:pPr>
            <a:r>
              <a:rPr lang="en-US" altLang="en-US" sz="2400" b="1" i="1" dirty="0">
                <a:solidFill>
                  <a:srgbClr val="00B050"/>
                </a:solidFill>
                <a:latin typeface="Courier New" panose="02070309020205020404" pitchFamily="49" charset="0"/>
                <a:cs typeface="Courier New" panose="02070309020205020404" pitchFamily="49" charset="0"/>
              </a:rPr>
              <a:t>release lock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65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7651">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7651">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7651">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7651">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7651">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p:bldP spid="9"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Content Placeholder 2"/>
          <p:cNvSpPr>
            <a:spLocks noGrp="1"/>
          </p:cNvSpPr>
          <p:nvPr>
            <p:ph idx="1"/>
          </p:nvPr>
        </p:nvSpPr>
        <p:spPr>
          <a:xfrm>
            <a:off x="277789" y="1015147"/>
            <a:ext cx="4216729" cy="2612956"/>
          </a:xfrm>
          <a:solidFill>
            <a:schemeClr val="accent3">
              <a:lumMod val="95000"/>
            </a:schemeClr>
          </a:solidFill>
        </p:spPr>
        <p:txBody>
          <a:bodyPr/>
          <a:lstStyle/>
          <a:p>
            <a:pPr marL="0" indent="0">
              <a:buFont typeface="Monotype Sorts" pitchFamily="-84" charset="2"/>
              <a:buNone/>
            </a:pPr>
            <a:r>
              <a:rPr lang="en-US" altLang="en-US" dirty="0"/>
              <a:t>do {</a:t>
            </a:r>
            <a:br>
              <a:rPr lang="en-US" altLang="en-US" dirty="0"/>
            </a:br>
            <a:r>
              <a:rPr lang="en-US" altLang="en-US" dirty="0"/>
              <a:t>   </a:t>
            </a:r>
            <a:r>
              <a:rPr lang="en-US" altLang="zh-CN" dirty="0">
                <a:solidFill>
                  <a:srgbClr val="FF0000"/>
                </a:solidFill>
              </a:rPr>
              <a:t>wait(S);</a:t>
            </a:r>
          </a:p>
          <a:p>
            <a:pPr marL="0" indent="0">
              <a:buFont typeface="Monotype Sorts" pitchFamily="-84" charset="2"/>
              <a:buNone/>
            </a:pPr>
            <a:r>
              <a:rPr lang="en-US" altLang="en-US" dirty="0"/>
              <a:t>   /* critical section */ </a:t>
            </a:r>
          </a:p>
          <a:p>
            <a:pPr marL="0" indent="0">
              <a:buFont typeface="Monotype Sorts" pitchFamily="-84" charset="2"/>
              <a:buNone/>
            </a:pPr>
            <a:r>
              <a:rPr lang="en-US" altLang="en-US" dirty="0">
                <a:solidFill>
                  <a:srgbClr val="FF0000"/>
                </a:solidFill>
              </a:rPr>
              <a:t>   </a:t>
            </a:r>
            <a:r>
              <a:rPr lang="en-US" altLang="zh-CN" dirty="0">
                <a:solidFill>
                  <a:srgbClr val="00B050"/>
                </a:solidFill>
              </a:rPr>
              <a:t>signal</a:t>
            </a:r>
            <a:r>
              <a:rPr lang="zh-CN" altLang="en-US" dirty="0">
                <a:solidFill>
                  <a:srgbClr val="00B050"/>
                </a:solidFill>
              </a:rPr>
              <a:t>（</a:t>
            </a:r>
            <a:r>
              <a:rPr lang="en-US" altLang="zh-CN" dirty="0">
                <a:solidFill>
                  <a:srgbClr val="00B050"/>
                </a:solidFill>
              </a:rPr>
              <a:t>S</a:t>
            </a:r>
            <a:r>
              <a:rPr lang="zh-CN" altLang="en-US" dirty="0">
                <a:solidFill>
                  <a:srgbClr val="00B050"/>
                </a:solidFill>
              </a:rPr>
              <a:t>）</a:t>
            </a:r>
            <a:endParaRPr lang="en-US" altLang="en-US" dirty="0"/>
          </a:p>
          <a:p>
            <a:pPr marL="0" indent="0">
              <a:buFont typeface="Monotype Sorts" pitchFamily="-84" charset="2"/>
              <a:buNone/>
            </a:pPr>
            <a:r>
              <a:rPr lang="en-US" altLang="en-US" dirty="0"/>
              <a:t>   /* remainder section */ </a:t>
            </a:r>
          </a:p>
          <a:p>
            <a:pPr marL="0" indent="0">
              <a:buFont typeface="Monotype Sorts" pitchFamily="-84" charset="2"/>
              <a:buNone/>
            </a:pPr>
            <a:r>
              <a:rPr lang="en-US" altLang="en-US" dirty="0"/>
              <a:t>} while (true); </a:t>
            </a:r>
          </a:p>
        </p:txBody>
      </p:sp>
      <p:sp>
        <p:nvSpPr>
          <p:cNvPr id="7" name="Rectangle 6"/>
          <p:cNvSpPr/>
          <p:nvPr/>
        </p:nvSpPr>
        <p:spPr>
          <a:xfrm>
            <a:off x="3987648" y="944369"/>
            <a:ext cx="453970" cy="584775"/>
          </a:xfrm>
          <a:prstGeom prst="rect">
            <a:avLst/>
          </a:prstGeom>
        </p:spPr>
        <p:txBody>
          <a:bodyPr wrap="none">
            <a:spAutoFit/>
          </a:bodyPr>
          <a:lstStyle/>
          <a:p>
            <a:r>
              <a:rPr lang="en-US" altLang="en-US" sz="3200" i="1" dirty="0">
                <a:solidFill>
                  <a:srgbClr val="0000FF"/>
                </a:solidFill>
                <a:latin typeface="Calibri Light" panose="020F0302020204030204" pitchFamily="34" charset="0"/>
                <a:cs typeface="Calibri Light" panose="020F0302020204030204" pitchFamily="34" charset="0"/>
              </a:rPr>
              <a:t>P</a:t>
            </a:r>
            <a:r>
              <a:rPr lang="en-US" altLang="en-US" sz="3200" i="1" baseline="-25000" dirty="0">
                <a:solidFill>
                  <a:srgbClr val="0000FF"/>
                </a:solidFill>
                <a:latin typeface="Calibri Light" panose="020F0302020204030204" pitchFamily="34" charset="0"/>
                <a:cs typeface="Calibri Light" panose="020F0302020204030204" pitchFamily="34" charset="0"/>
              </a:rPr>
              <a:t>i</a:t>
            </a:r>
            <a:endParaRPr lang="en-US" sz="3200" i="1" dirty="0">
              <a:latin typeface="Calibri Light" panose="020F0302020204030204" pitchFamily="34" charset="0"/>
              <a:cs typeface="Calibri Light" panose="020F0302020204030204" pitchFamily="34" charset="0"/>
            </a:endParaRPr>
          </a:p>
        </p:txBody>
      </p:sp>
      <p:sp>
        <p:nvSpPr>
          <p:cNvPr id="13" name="Content Placeholder 2">
            <a:extLst>
              <a:ext uri="{FF2B5EF4-FFF2-40B4-BE49-F238E27FC236}">
                <a16:creationId xmlns:a16="http://schemas.microsoft.com/office/drawing/2014/main" id="{67115747-53A5-4095-8FE5-3C31EEED5E72}"/>
              </a:ext>
            </a:extLst>
          </p:cNvPr>
          <p:cNvSpPr txBox="1">
            <a:spLocks/>
          </p:cNvSpPr>
          <p:nvPr/>
        </p:nvSpPr>
        <p:spPr bwMode="auto">
          <a:xfrm>
            <a:off x="4706684" y="944369"/>
            <a:ext cx="4216729" cy="2816470"/>
          </a:xfrm>
          <a:prstGeom prst="rect">
            <a:avLst/>
          </a:prstGeom>
          <a:solidFill>
            <a:schemeClr val="accent3">
              <a:lumMod val="9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35" tIns="45718" rIns="91435" bIns="45718" numCol="1" anchor="t" anchorCtr="0" compatLnSpc="1">
            <a:prstTxWarp prst="textNoShape">
              <a:avLst/>
            </a:prstTxWarp>
          </a:bodyPr>
          <a:lstStyle>
            <a:lvl1pPr marL="341313" indent="-341313" algn="l" rtl="0" eaLnBrk="0" fontAlgn="base" hangingPunct="0">
              <a:spcBef>
                <a:spcPct val="35000"/>
              </a:spcBef>
              <a:spcAft>
                <a:spcPct val="0"/>
              </a:spcAft>
              <a:buClr>
                <a:srgbClr val="993300"/>
              </a:buClr>
              <a:buSzPct val="90000"/>
              <a:buFont typeface="Monotype Sorts" pitchFamily="-84" charset="2"/>
              <a:buChar char="n"/>
              <a:defRPr kumimoji="1">
                <a:solidFill>
                  <a:schemeClr val="tx1"/>
                </a:solidFill>
                <a:latin typeface="+mn-lt"/>
                <a:ea typeface="MS PGothic" pitchFamily="34" charset="-128"/>
                <a:cs typeface="MS PGothic" charset="0"/>
              </a:defRPr>
            </a:lvl1pPr>
            <a:lvl2pPr marL="741363" indent="-284163" algn="l" rtl="0" eaLnBrk="0" fontAlgn="base" hangingPunct="0">
              <a:spcBef>
                <a:spcPct val="35000"/>
              </a:spcBef>
              <a:spcAft>
                <a:spcPct val="0"/>
              </a:spcAft>
              <a:buClr>
                <a:srgbClr val="CC6600"/>
              </a:buClr>
              <a:buSzPct val="80000"/>
              <a:buFont typeface="Monotype Sorts" pitchFamily="-84" charset="2"/>
              <a:buChar char="l"/>
              <a:defRPr kumimoji="1">
                <a:solidFill>
                  <a:schemeClr val="tx1"/>
                </a:solidFill>
                <a:latin typeface="+mn-lt"/>
                <a:ea typeface="MS PGothic" pitchFamily="34" charset="-128"/>
                <a:cs typeface="MS PGothic" charset="0"/>
              </a:defRPr>
            </a:lvl2pPr>
            <a:lvl3pPr marL="1084263" indent="-227013" algn="l" rtl="0" eaLnBrk="0" fontAlgn="base" hangingPunct="0">
              <a:spcBef>
                <a:spcPct val="35000"/>
              </a:spcBef>
              <a:spcAft>
                <a:spcPct val="0"/>
              </a:spcAft>
              <a:buClr>
                <a:srgbClr val="009900"/>
              </a:buClr>
              <a:buSzPct val="75000"/>
              <a:buFont typeface="Webdings" panose="05030102010509060703" pitchFamily="18" charset="2"/>
              <a:buChar char="4"/>
              <a:defRPr kumimoji="1">
                <a:solidFill>
                  <a:schemeClr val="tx1"/>
                </a:solidFill>
                <a:latin typeface="+mn-lt"/>
                <a:ea typeface="MS PGothic" pitchFamily="34" charset="-128"/>
                <a:cs typeface="MS PGothic" charset="0"/>
              </a:defRPr>
            </a:lvl3pPr>
            <a:lvl4pPr marL="1427163" indent="-227013" algn="l" rtl="0" eaLnBrk="0" fontAlgn="base" hangingPunct="0">
              <a:spcBef>
                <a:spcPct val="35000"/>
              </a:spcBef>
              <a:spcAft>
                <a:spcPct val="0"/>
              </a:spcAft>
              <a:buClr>
                <a:schemeClr val="hlink"/>
              </a:buClr>
              <a:buSzPct val="75000"/>
              <a:buChar char="–"/>
              <a:defRPr kumimoji="1">
                <a:solidFill>
                  <a:schemeClr val="tx1"/>
                </a:solidFill>
                <a:latin typeface="+mn-lt"/>
                <a:ea typeface="MS PGothic" pitchFamily="34" charset="-128"/>
                <a:cs typeface="MS PGothic" charset="0"/>
              </a:defRPr>
            </a:lvl4pPr>
            <a:lvl5pPr marL="1770063" indent="-227013" algn="l" rtl="0" eaLnBrk="0" fontAlgn="base" hangingPunct="0">
              <a:spcBef>
                <a:spcPct val="35000"/>
              </a:spcBef>
              <a:spcAft>
                <a:spcPct val="0"/>
              </a:spcAft>
              <a:buClr>
                <a:srgbClr val="FF0066"/>
              </a:buClr>
              <a:buSzPct val="75000"/>
              <a:buChar char="»"/>
              <a:defRPr kumimoji="1">
                <a:solidFill>
                  <a:schemeClr val="tx1"/>
                </a:solidFill>
                <a:latin typeface="+mn-lt"/>
                <a:ea typeface="MS PGothic" pitchFamily="34" charset="-128"/>
                <a:cs typeface="MS PGothic" charset="0"/>
              </a:defRPr>
            </a:lvl5pPr>
            <a:lvl6pPr marL="2228738" indent="-228589"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6pPr>
            <a:lvl7pPr marL="2685915" indent="-228589"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7pPr>
            <a:lvl8pPr marL="3143093" indent="-228589"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8pPr>
            <a:lvl9pPr marL="3600270" indent="-228589"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9pPr>
          </a:lstStyle>
          <a:p>
            <a:pPr marL="0" indent="0">
              <a:buNone/>
            </a:pPr>
            <a:r>
              <a:rPr lang="en-US" altLang="en-US" sz="2400" dirty="0">
                <a:latin typeface="Calibri Light" panose="020F0302020204030204" pitchFamily="34" charset="0"/>
                <a:cs typeface="Calibri Light" panose="020F0302020204030204" pitchFamily="34" charset="0"/>
              </a:rPr>
              <a:t>do {</a:t>
            </a:r>
            <a:br>
              <a:rPr lang="en-US" altLang="en-US" sz="2400" dirty="0">
                <a:latin typeface="Calibri Light" panose="020F0302020204030204" pitchFamily="34" charset="0"/>
                <a:cs typeface="Calibri Light" panose="020F0302020204030204" pitchFamily="34" charset="0"/>
              </a:rPr>
            </a:br>
            <a:r>
              <a:rPr lang="en-US" altLang="en-US" sz="2400" dirty="0">
                <a:latin typeface="Calibri Light" panose="020F0302020204030204" pitchFamily="34" charset="0"/>
                <a:cs typeface="Calibri Light" panose="020F0302020204030204" pitchFamily="34" charset="0"/>
              </a:rPr>
              <a:t>   </a:t>
            </a:r>
            <a:r>
              <a:rPr lang="en-US" altLang="zh-CN" sz="2400" dirty="0">
                <a:solidFill>
                  <a:srgbClr val="FF0000"/>
                </a:solidFill>
                <a:latin typeface="Calibri Light" panose="020F0302020204030204" pitchFamily="34" charset="0"/>
                <a:cs typeface="Calibri Light" panose="020F0302020204030204" pitchFamily="34" charset="0"/>
              </a:rPr>
              <a:t>wait(S);</a:t>
            </a:r>
          </a:p>
          <a:p>
            <a:pPr marL="0" indent="0">
              <a:buNone/>
            </a:pPr>
            <a:r>
              <a:rPr lang="en-US" altLang="en-US" sz="2400" dirty="0">
                <a:latin typeface="Calibri Light" panose="020F0302020204030204" pitchFamily="34" charset="0"/>
                <a:cs typeface="Calibri Light" panose="020F0302020204030204" pitchFamily="34" charset="0"/>
              </a:rPr>
              <a:t>   /* critical section */ </a:t>
            </a:r>
          </a:p>
          <a:p>
            <a:pPr marL="0" indent="0">
              <a:buNone/>
            </a:pPr>
            <a:r>
              <a:rPr lang="en-US" altLang="en-US" sz="2400" dirty="0">
                <a:solidFill>
                  <a:srgbClr val="FF0000"/>
                </a:solidFill>
                <a:latin typeface="Calibri Light" panose="020F0302020204030204" pitchFamily="34" charset="0"/>
                <a:cs typeface="Calibri Light" panose="020F0302020204030204" pitchFamily="34" charset="0"/>
              </a:rPr>
              <a:t>   </a:t>
            </a:r>
            <a:r>
              <a:rPr lang="en-US" altLang="zh-CN" sz="2400" dirty="0">
                <a:solidFill>
                  <a:srgbClr val="00B050"/>
                </a:solidFill>
                <a:latin typeface="Calibri Light" panose="020F0302020204030204" pitchFamily="34" charset="0"/>
                <a:cs typeface="Calibri Light" panose="020F0302020204030204" pitchFamily="34" charset="0"/>
              </a:rPr>
              <a:t>signal</a:t>
            </a:r>
            <a:r>
              <a:rPr lang="zh-CN" altLang="en-US" sz="2400" dirty="0">
                <a:solidFill>
                  <a:srgbClr val="00B050"/>
                </a:solidFill>
                <a:latin typeface="Calibri Light" panose="020F0302020204030204" pitchFamily="34" charset="0"/>
                <a:cs typeface="Calibri Light" panose="020F0302020204030204" pitchFamily="34" charset="0"/>
              </a:rPr>
              <a:t>（</a:t>
            </a:r>
            <a:r>
              <a:rPr lang="en-US" altLang="zh-CN" sz="2400" dirty="0">
                <a:solidFill>
                  <a:srgbClr val="00B050"/>
                </a:solidFill>
                <a:latin typeface="Calibri Light" panose="020F0302020204030204" pitchFamily="34" charset="0"/>
                <a:cs typeface="Calibri Light" panose="020F0302020204030204" pitchFamily="34" charset="0"/>
              </a:rPr>
              <a:t>S</a:t>
            </a:r>
            <a:r>
              <a:rPr lang="zh-CN" altLang="en-US" sz="2400" dirty="0">
                <a:solidFill>
                  <a:srgbClr val="00B050"/>
                </a:solidFill>
                <a:latin typeface="Calibri Light" panose="020F0302020204030204" pitchFamily="34" charset="0"/>
                <a:cs typeface="Calibri Light" panose="020F0302020204030204" pitchFamily="34" charset="0"/>
              </a:rPr>
              <a:t>）</a:t>
            </a:r>
            <a:endParaRPr lang="en-US" altLang="en-US" sz="2400" dirty="0">
              <a:latin typeface="Calibri Light" panose="020F0302020204030204" pitchFamily="34" charset="0"/>
              <a:cs typeface="Calibri Light" panose="020F0302020204030204" pitchFamily="34" charset="0"/>
            </a:endParaRPr>
          </a:p>
          <a:p>
            <a:pPr marL="0" indent="0">
              <a:buNone/>
            </a:pPr>
            <a:r>
              <a:rPr lang="en-US" altLang="en-US" sz="2400" dirty="0">
                <a:latin typeface="Calibri Light" panose="020F0302020204030204" pitchFamily="34" charset="0"/>
                <a:cs typeface="Calibri Light" panose="020F0302020204030204" pitchFamily="34" charset="0"/>
              </a:rPr>
              <a:t>   /* remainder section */ </a:t>
            </a:r>
          </a:p>
          <a:p>
            <a:pPr marL="0" indent="0">
              <a:buNone/>
            </a:pPr>
            <a:r>
              <a:rPr lang="en-US" altLang="en-US" sz="2400" dirty="0">
                <a:latin typeface="Calibri Light" panose="020F0302020204030204" pitchFamily="34" charset="0"/>
                <a:cs typeface="Calibri Light" panose="020F0302020204030204" pitchFamily="34" charset="0"/>
              </a:rPr>
              <a:t>} while (true); </a:t>
            </a:r>
          </a:p>
        </p:txBody>
      </p:sp>
      <p:sp>
        <p:nvSpPr>
          <p:cNvPr id="14" name="Rectangle 6">
            <a:extLst>
              <a:ext uri="{FF2B5EF4-FFF2-40B4-BE49-F238E27FC236}">
                <a16:creationId xmlns:a16="http://schemas.microsoft.com/office/drawing/2014/main" id="{944B2539-D0DB-4E45-858F-B368E021746C}"/>
              </a:ext>
            </a:extLst>
          </p:cNvPr>
          <p:cNvSpPr/>
          <p:nvPr/>
        </p:nvSpPr>
        <p:spPr>
          <a:xfrm>
            <a:off x="8272779" y="910838"/>
            <a:ext cx="487634" cy="584775"/>
          </a:xfrm>
          <a:prstGeom prst="rect">
            <a:avLst/>
          </a:prstGeom>
        </p:spPr>
        <p:txBody>
          <a:bodyPr wrap="none">
            <a:spAutoFit/>
          </a:bodyPr>
          <a:lstStyle/>
          <a:p>
            <a:r>
              <a:rPr lang="en-US" altLang="en-US" sz="3200" dirty="0" err="1">
                <a:solidFill>
                  <a:srgbClr val="0000FF"/>
                </a:solidFill>
                <a:latin typeface="Calibri Light" panose="020F0302020204030204" pitchFamily="34" charset="0"/>
                <a:cs typeface="Calibri Light" panose="020F0302020204030204" pitchFamily="34" charset="0"/>
              </a:rPr>
              <a:t>Pj</a:t>
            </a:r>
            <a:endParaRPr lang="en-US" sz="3200" dirty="0">
              <a:latin typeface="Calibri Light" panose="020F0302020204030204" pitchFamily="34" charset="0"/>
              <a:cs typeface="Calibri Light" panose="020F0302020204030204" pitchFamily="34" charset="0"/>
            </a:endParaRPr>
          </a:p>
        </p:txBody>
      </p:sp>
      <p:sp>
        <p:nvSpPr>
          <p:cNvPr id="3" name="Title 1">
            <a:extLst>
              <a:ext uri="{FF2B5EF4-FFF2-40B4-BE49-F238E27FC236}">
                <a16:creationId xmlns:a16="http://schemas.microsoft.com/office/drawing/2014/main" id="{CF886260-476D-A7CF-FB35-780CD7C6A807}"/>
              </a:ext>
            </a:extLst>
          </p:cNvPr>
          <p:cNvSpPr>
            <a:spLocks noGrp="1"/>
          </p:cNvSpPr>
          <p:nvPr>
            <p:ph type="title"/>
          </p:nvPr>
        </p:nvSpPr>
        <p:spPr>
          <a:xfrm>
            <a:off x="457200" y="277813"/>
            <a:ext cx="8229600" cy="576262"/>
          </a:xfrm>
        </p:spPr>
        <p:txBody>
          <a:bodyPr/>
          <a:lstStyle/>
          <a:p>
            <a:r>
              <a:rPr lang="en-US" altLang="en-US" sz="2800" dirty="0"/>
              <a:t>Semaphore</a:t>
            </a:r>
            <a:r>
              <a:rPr lang="zh-CN" altLang="en-US" sz="2800" dirty="0"/>
              <a:t>（信号灯）</a:t>
            </a:r>
            <a:endParaRPr lang="en-US" altLang="en-US" sz="2800" dirty="0"/>
          </a:p>
        </p:txBody>
      </p:sp>
      <p:sp>
        <p:nvSpPr>
          <p:cNvPr id="10" name="Rectangle 2">
            <a:extLst>
              <a:ext uri="{FF2B5EF4-FFF2-40B4-BE49-F238E27FC236}">
                <a16:creationId xmlns:a16="http://schemas.microsoft.com/office/drawing/2014/main" id="{E77ABAFD-FFDE-48EE-97EC-83FBD7D38B26}"/>
              </a:ext>
            </a:extLst>
          </p:cNvPr>
          <p:cNvSpPr/>
          <p:nvPr/>
        </p:nvSpPr>
        <p:spPr>
          <a:xfrm>
            <a:off x="437354" y="4262761"/>
            <a:ext cx="4077151" cy="1938992"/>
          </a:xfrm>
          <a:prstGeom prst="rect">
            <a:avLst/>
          </a:prstGeom>
          <a:solidFill>
            <a:schemeClr val="accent1">
              <a:lumMod val="20000"/>
              <a:lumOff val="80000"/>
            </a:schemeClr>
          </a:solidFill>
        </p:spPr>
        <p:txBody>
          <a:bodyPr wrap="square">
            <a:spAutoFit/>
          </a:bodyPr>
          <a:lstStyle/>
          <a:p>
            <a:pPr marL="0" lvl="1">
              <a:buFont typeface="Monotype Sorts" pitchFamily="-84" charset="2"/>
              <a:buNone/>
            </a:pPr>
            <a:r>
              <a:rPr lang="en-US" altLang="en-US" sz="2400" b="1" dirty="0">
                <a:solidFill>
                  <a:srgbClr val="FF0000"/>
                </a:solidFill>
                <a:latin typeface="Courier New" panose="02070309020205020404" pitchFamily="49" charset="0"/>
                <a:sym typeface="Symbol" panose="05050102010706020507" pitchFamily="18" charset="2"/>
              </a:rPr>
              <a:t>wait(S) { </a:t>
            </a:r>
          </a:p>
          <a:p>
            <a:pPr marL="0" lvl="1">
              <a:buFont typeface="Monotype Sorts" pitchFamily="-84" charset="2"/>
              <a:buNone/>
            </a:pPr>
            <a:r>
              <a:rPr lang="en-US" altLang="en-US" sz="2400" b="1" dirty="0">
                <a:solidFill>
                  <a:srgbClr val="FF0000"/>
                </a:solidFill>
                <a:latin typeface="Courier New" panose="02070309020205020404" pitchFamily="49" charset="0"/>
                <a:sym typeface="Symbol" panose="05050102010706020507" pitchFamily="18" charset="2"/>
              </a:rPr>
              <a:t>    while (S &lt;= 0)</a:t>
            </a:r>
          </a:p>
          <a:p>
            <a:pPr marL="0" lvl="1">
              <a:buFont typeface="Monotype Sorts" pitchFamily="-84" charset="2"/>
              <a:buNone/>
            </a:pPr>
            <a:r>
              <a:rPr lang="en-US" altLang="en-US" sz="2400" b="1" dirty="0">
                <a:solidFill>
                  <a:srgbClr val="FF0000"/>
                </a:solidFill>
                <a:latin typeface="Courier New" panose="02070309020205020404" pitchFamily="49" charset="0"/>
                <a:sym typeface="Symbol" panose="05050102010706020507" pitchFamily="18" charset="2"/>
              </a:rPr>
              <a:t>       ; // busy wait</a:t>
            </a:r>
          </a:p>
          <a:p>
            <a:pPr marL="0" lvl="1">
              <a:buFont typeface="Monotype Sorts" pitchFamily="-84" charset="2"/>
              <a:buNone/>
            </a:pPr>
            <a:r>
              <a:rPr lang="en-US" altLang="en-US" sz="2400" b="1" dirty="0">
                <a:solidFill>
                  <a:srgbClr val="FF0000"/>
                </a:solidFill>
                <a:latin typeface="Courier New" panose="02070309020205020404" pitchFamily="49" charset="0"/>
                <a:sym typeface="Symbol" panose="05050102010706020507" pitchFamily="18" charset="2"/>
              </a:rPr>
              <a:t>    S--;</a:t>
            </a:r>
          </a:p>
          <a:p>
            <a:pPr marL="0" lvl="1">
              <a:buFont typeface="Monotype Sorts" pitchFamily="-84" charset="2"/>
              <a:buNone/>
            </a:pPr>
            <a:r>
              <a:rPr lang="en-US" altLang="en-US" sz="2400" b="1" dirty="0">
                <a:solidFill>
                  <a:srgbClr val="FF0000"/>
                </a:solidFill>
                <a:latin typeface="Courier New" panose="02070309020205020404" pitchFamily="49" charset="0"/>
                <a:sym typeface="Symbol" panose="05050102010706020507" pitchFamily="18" charset="2"/>
              </a:rPr>
              <a:t>}</a:t>
            </a:r>
          </a:p>
        </p:txBody>
      </p:sp>
      <p:sp>
        <p:nvSpPr>
          <p:cNvPr id="11" name="Rectangle 1">
            <a:extLst>
              <a:ext uri="{FF2B5EF4-FFF2-40B4-BE49-F238E27FC236}">
                <a16:creationId xmlns:a16="http://schemas.microsoft.com/office/drawing/2014/main" id="{F89993A5-1FF3-468A-85F0-958213BECDB1}"/>
              </a:ext>
            </a:extLst>
          </p:cNvPr>
          <p:cNvSpPr/>
          <p:nvPr/>
        </p:nvSpPr>
        <p:spPr>
          <a:xfrm>
            <a:off x="4937573" y="4262761"/>
            <a:ext cx="4077151" cy="1200329"/>
          </a:xfrm>
          <a:prstGeom prst="rect">
            <a:avLst/>
          </a:prstGeom>
          <a:solidFill>
            <a:schemeClr val="accent1">
              <a:lumMod val="20000"/>
              <a:lumOff val="80000"/>
            </a:schemeClr>
          </a:solidFill>
        </p:spPr>
        <p:txBody>
          <a:bodyPr wrap="square">
            <a:spAutoFit/>
          </a:bodyPr>
          <a:lstStyle/>
          <a:p>
            <a:pPr marL="0" lvl="1">
              <a:buFont typeface="Monotype Sorts" pitchFamily="-84" charset="2"/>
              <a:buNone/>
            </a:pPr>
            <a:r>
              <a:rPr lang="en-US" altLang="en-US" sz="2400" b="1" dirty="0">
                <a:solidFill>
                  <a:srgbClr val="00B050"/>
                </a:solidFill>
                <a:latin typeface="Courier New" panose="02070309020205020404" pitchFamily="49" charset="0"/>
                <a:sym typeface="Symbol" panose="05050102010706020507" pitchFamily="18" charset="2"/>
              </a:rPr>
              <a:t>signal(S) { </a:t>
            </a:r>
          </a:p>
          <a:p>
            <a:pPr marL="0" lvl="1">
              <a:buFont typeface="Monotype Sorts" pitchFamily="-84" charset="2"/>
              <a:buNone/>
            </a:pPr>
            <a:r>
              <a:rPr lang="en-US" altLang="en-US" sz="2400" b="1" dirty="0">
                <a:solidFill>
                  <a:srgbClr val="00B050"/>
                </a:solidFill>
                <a:latin typeface="Courier New" panose="02070309020205020404" pitchFamily="49" charset="0"/>
                <a:sym typeface="Symbol" panose="05050102010706020507" pitchFamily="18" charset="2"/>
              </a:rPr>
              <a:t>    S++;</a:t>
            </a:r>
          </a:p>
          <a:p>
            <a:pPr marL="0" lvl="1">
              <a:buFont typeface="Monotype Sorts" pitchFamily="-84" charset="2"/>
              <a:buNone/>
            </a:pPr>
            <a:r>
              <a:rPr lang="en-US" altLang="en-US" sz="2400" b="1" dirty="0">
                <a:solidFill>
                  <a:srgbClr val="00B050"/>
                </a:solidFill>
                <a:latin typeface="Courier New" panose="02070309020205020404" pitchFamily="49" charset="0"/>
                <a:sym typeface="Symbol" panose="05050102010706020507" pitchFamily="18" charset="2"/>
              </a:rPr>
              <a:t>}</a:t>
            </a:r>
          </a:p>
        </p:txBody>
      </p:sp>
      <p:sp>
        <p:nvSpPr>
          <p:cNvPr id="12" name="文本框 8">
            <a:extLst>
              <a:ext uri="{FF2B5EF4-FFF2-40B4-BE49-F238E27FC236}">
                <a16:creationId xmlns:a16="http://schemas.microsoft.com/office/drawing/2014/main" id="{00560B99-F16F-481A-8B1E-AE27661DE218}"/>
              </a:ext>
            </a:extLst>
          </p:cNvPr>
          <p:cNvSpPr txBox="1"/>
          <p:nvPr/>
        </p:nvSpPr>
        <p:spPr>
          <a:xfrm>
            <a:off x="5810764" y="5443577"/>
            <a:ext cx="2666261" cy="600164"/>
          </a:xfrm>
          <a:prstGeom prst="rect">
            <a:avLst/>
          </a:prstGeom>
          <a:noFill/>
        </p:spPr>
        <p:txBody>
          <a:bodyPr wrap="square">
            <a:spAutoFit/>
          </a:bodyPr>
          <a:lstStyle/>
          <a:p>
            <a:pPr marL="0" indent="0">
              <a:lnSpc>
                <a:spcPct val="150000"/>
              </a:lnSpc>
              <a:buFont typeface="Monotype Sorts" pitchFamily="-84" charset="2"/>
              <a:buNone/>
            </a:pPr>
            <a:r>
              <a:rPr lang="en-US" altLang="en-US" sz="2400" b="1" i="1" dirty="0">
                <a:solidFill>
                  <a:srgbClr val="00B050"/>
                </a:solidFill>
                <a:latin typeface="Courier New" panose="02070309020205020404" pitchFamily="49" charset="0"/>
                <a:cs typeface="Courier New" panose="02070309020205020404" pitchFamily="49" charset="0"/>
              </a:rPr>
              <a:t>release lock </a:t>
            </a:r>
          </a:p>
        </p:txBody>
      </p:sp>
    </p:spTree>
    <p:extLst>
      <p:ext uri="{BB962C8B-B14F-4D97-AF65-F5344CB8AC3E}">
        <p14:creationId xmlns:p14="http://schemas.microsoft.com/office/powerpoint/2010/main" val="342409800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5550645" y="4184755"/>
            <a:ext cx="2069024" cy="377825"/>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wrap="none" lIns="64002" tIns="32001" rIns="64002" bIns="32001"/>
          <a:lstStyle>
            <a:defPPr>
              <a:defRPr lang="en-US"/>
            </a:defPPr>
            <a:lvl1pPr algn="l" rtl="0" eaLnBrk="0" fontAlgn="base" hangingPunct="0">
              <a:spcBef>
                <a:spcPct val="0"/>
              </a:spcBef>
              <a:spcAft>
                <a:spcPct val="0"/>
              </a:spcAft>
              <a:defRPr kern="1200">
                <a:solidFill>
                  <a:schemeClr val="lt1"/>
                </a:solidFill>
                <a:latin typeface="+mn-lt"/>
                <a:ea typeface="+mn-ea"/>
                <a:cs typeface="+mn-cs"/>
              </a:defRPr>
            </a:lvl1pPr>
            <a:lvl2pPr marL="650875" indent="-193675" algn="l" rtl="0" eaLnBrk="0" fontAlgn="base" hangingPunct="0">
              <a:spcBef>
                <a:spcPct val="0"/>
              </a:spcBef>
              <a:spcAft>
                <a:spcPct val="0"/>
              </a:spcAft>
              <a:defRPr kern="1200">
                <a:solidFill>
                  <a:schemeClr val="lt1"/>
                </a:solidFill>
                <a:latin typeface="+mn-lt"/>
                <a:ea typeface="+mn-ea"/>
                <a:cs typeface="+mn-cs"/>
              </a:defRPr>
            </a:lvl2pPr>
            <a:lvl3pPr marL="1303338" indent="-388938" algn="l" rtl="0" eaLnBrk="0" fontAlgn="base" hangingPunct="0">
              <a:spcBef>
                <a:spcPct val="0"/>
              </a:spcBef>
              <a:spcAft>
                <a:spcPct val="0"/>
              </a:spcAft>
              <a:defRPr kern="1200">
                <a:solidFill>
                  <a:schemeClr val="lt1"/>
                </a:solidFill>
                <a:latin typeface="+mn-lt"/>
                <a:ea typeface="+mn-ea"/>
                <a:cs typeface="+mn-cs"/>
              </a:defRPr>
            </a:lvl3pPr>
            <a:lvl4pPr marL="1957388" indent="-585788" algn="l" rtl="0" eaLnBrk="0" fontAlgn="base" hangingPunct="0">
              <a:spcBef>
                <a:spcPct val="0"/>
              </a:spcBef>
              <a:spcAft>
                <a:spcPct val="0"/>
              </a:spcAft>
              <a:defRPr kern="1200">
                <a:solidFill>
                  <a:schemeClr val="lt1"/>
                </a:solidFill>
                <a:latin typeface="+mn-lt"/>
                <a:ea typeface="+mn-ea"/>
                <a:cs typeface="+mn-cs"/>
              </a:defRPr>
            </a:lvl4pPr>
            <a:lvl5pPr marL="2609850" indent="-781050" algn="l" rtl="0" eaLnBrk="0" fontAlgn="base" hangingPunct="0">
              <a:spcBef>
                <a:spcPct val="0"/>
              </a:spcBef>
              <a:spcAft>
                <a:spcPct val="0"/>
              </a:spcAft>
              <a:defRPr kern="1200">
                <a:solidFill>
                  <a:schemeClr val="lt1"/>
                </a:solidFill>
                <a:latin typeface="+mn-lt"/>
                <a:ea typeface="+mn-ea"/>
                <a:cs typeface="+mn-cs"/>
              </a:defRPr>
            </a:lvl5pPr>
            <a:lvl6pPr marL="2286000" algn="l" defTabSz="457200" rtl="0" eaLnBrk="1" latinLnBrk="0" hangingPunct="1">
              <a:defRPr kern="1200">
                <a:solidFill>
                  <a:schemeClr val="lt1"/>
                </a:solidFill>
                <a:latin typeface="+mn-lt"/>
                <a:ea typeface="+mn-ea"/>
                <a:cs typeface="+mn-cs"/>
              </a:defRPr>
            </a:lvl6pPr>
            <a:lvl7pPr marL="2743200" algn="l" defTabSz="457200" rtl="0" eaLnBrk="1" latinLnBrk="0" hangingPunct="1">
              <a:defRPr kern="1200">
                <a:solidFill>
                  <a:schemeClr val="lt1"/>
                </a:solidFill>
                <a:latin typeface="+mn-lt"/>
                <a:ea typeface="+mn-ea"/>
                <a:cs typeface="+mn-cs"/>
              </a:defRPr>
            </a:lvl7pPr>
            <a:lvl8pPr marL="3200400" algn="l" defTabSz="457200" rtl="0" eaLnBrk="1" latinLnBrk="0" hangingPunct="1">
              <a:defRPr kern="1200">
                <a:solidFill>
                  <a:schemeClr val="lt1"/>
                </a:solidFill>
                <a:latin typeface="+mn-lt"/>
                <a:ea typeface="+mn-ea"/>
                <a:cs typeface="+mn-cs"/>
              </a:defRPr>
            </a:lvl8pPr>
            <a:lvl9pPr marL="3657600" algn="l" defTabSz="457200" rtl="0" eaLnBrk="1" latinLnBrk="0" hangingPunct="1">
              <a:defRPr kern="1200">
                <a:solidFill>
                  <a:schemeClr val="lt1"/>
                </a:solidFill>
                <a:latin typeface="+mn-lt"/>
                <a:ea typeface="+mn-ea"/>
                <a:cs typeface="+mn-cs"/>
              </a:defRPr>
            </a:lvl9pPr>
          </a:lstStyle>
          <a:p>
            <a:pPr>
              <a:defRPr/>
            </a:pPr>
            <a:endParaRPr lang="en-US" sz="2000">
              <a:solidFill>
                <a:schemeClr val="tx1"/>
              </a:solidFill>
              <a:latin typeface="Calibri Light" panose="020F0302020204030204" pitchFamily="34" charset="0"/>
              <a:cs typeface="Calibri Light" panose="020F0302020204030204" pitchFamily="34" charset="0"/>
            </a:endParaRPr>
          </a:p>
        </p:txBody>
      </p:sp>
      <p:sp>
        <p:nvSpPr>
          <p:cNvPr id="4" name="Rectangle 3"/>
          <p:cNvSpPr/>
          <p:nvPr/>
        </p:nvSpPr>
        <p:spPr bwMode="auto">
          <a:xfrm>
            <a:off x="5570018" y="3284620"/>
            <a:ext cx="2069024" cy="379412"/>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wrap="none" lIns="64002" tIns="32001" rIns="64002" bIns="32001"/>
          <a:lstStyle>
            <a:defPPr>
              <a:defRPr lang="en-US"/>
            </a:defPPr>
            <a:lvl1pPr algn="l" rtl="0" eaLnBrk="0" fontAlgn="base" hangingPunct="0">
              <a:spcBef>
                <a:spcPct val="0"/>
              </a:spcBef>
              <a:spcAft>
                <a:spcPct val="0"/>
              </a:spcAft>
              <a:defRPr kern="1200">
                <a:solidFill>
                  <a:schemeClr val="lt1"/>
                </a:solidFill>
                <a:latin typeface="+mn-lt"/>
                <a:ea typeface="+mn-ea"/>
                <a:cs typeface="+mn-cs"/>
              </a:defRPr>
            </a:lvl1pPr>
            <a:lvl2pPr marL="650875" indent="-193675" algn="l" rtl="0" eaLnBrk="0" fontAlgn="base" hangingPunct="0">
              <a:spcBef>
                <a:spcPct val="0"/>
              </a:spcBef>
              <a:spcAft>
                <a:spcPct val="0"/>
              </a:spcAft>
              <a:defRPr kern="1200">
                <a:solidFill>
                  <a:schemeClr val="lt1"/>
                </a:solidFill>
                <a:latin typeface="+mn-lt"/>
                <a:ea typeface="+mn-ea"/>
                <a:cs typeface="+mn-cs"/>
              </a:defRPr>
            </a:lvl2pPr>
            <a:lvl3pPr marL="1303338" indent="-388938" algn="l" rtl="0" eaLnBrk="0" fontAlgn="base" hangingPunct="0">
              <a:spcBef>
                <a:spcPct val="0"/>
              </a:spcBef>
              <a:spcAft>
                <a:spcPct val="0"/>
              </a:spcAft>
              <a:defRPr kern="1200">
                <a:solidFill>
                  <a:schemeClr val="lt1"/>
                </a:solidFill>
                <a:latin typeface="+mn-lt"/>
                <a:ea typeface="+mn-ea"/>
                <a:cs typeface="+mn-cs"/>
              </a:defRPr>
            </a:lvl3pPr>
            <a:lvl4pPr marL="1957388" indent="-585788" algn="l" rtl="0" eaLnBrk="0" fontAlgn="base" hangingPunct="0">
              <a:spcBef>
                <a:spcPct val="0"/>
              </a:spcBef>
              <a:spcAft>
                <a:spcPct val="0"/>
              </a:spcAft>
              <a:defRPr kern="1200">
                <a:solidFill>
                  <a:schemeClr val="lt1"/>
                </a:solidFill>
                <a:latin typeface="+mn-lt"/>
                <a:ea typeface="+mn-ea"/>
                <a:cs typeface="+mn-cs"/>
              </a:defRPr>
            </a:lvl4pPr>
            <a:lvl5pPr marL="2609850" indent="-781050" algn="l" rtl="0" eaLnBrk="0" fontAlgn="base" hangingPunct="0">
              <a:spcBef>
                <a:spcPct val="0"/>
              </a:spcBef>
              <a:spcAft>
                <a:spcPct val="0"/>
              </a:spcAft>
              <a:defRPr kern="1200">
                <a:solidFill>
                  <a:schemeClr val="lt1"/>
                </a:solidFill>
                <a:latin typeface="+mn-lt"/>
                <a:ea typeface="+mn-ea"/>
                <a:cs typeface="+mn-cs"/>
              </a:defRPr>
            </a:lvl5pPr>
            <a:lvl6pPr marL="2286000" algn="l" defTabSz="457200" rtl="0" eaLnBrk="1" latinLnBrk="0" hangingPunct="1">
              <a:defRPr kern="1200">
                <a:solidFill>
                  <a:schemeClr val="lt1"/>
                </a:solidFill>
                <a:latin typeface="+mn-lt"/>
                <a:ea typeface="+mn-ea"/>
                <a:cs typeface="+mn-cs"/>
              </a:defRPr>
            </a:lvl6pPr>
            <a:lvl7pPr marL="2743200" algn="l" defTabSz="457200" rtl="0" eaLnBrk="1" latinLnBrk="0" hangingPunct="1">
              <a:defRPr kern="1200">
                <a:solidFill>
                  <a:schemeClr val="lt1"/>
                </a:solidFill>
                <a:latin typeface="+mn-lt"/>
                <a:ea typeface="+mn-ea"/>
                <a:cs typeface="+mn-cs"/>
              </a:defRPr>
            </a:lvl7pPr>
            <a:lvl8pPr marL="3200400" algn="l" defTabSz="457200" rtl="0" eaLnBrk="1" latinLnBrk="0" hangingPunct="1">
              <a:defRPr kern="1200">
                <a:solidFill>
                  <a:schemeClr val="lt1"/>
                </a:solidFill>
                <a:latin typeface="+mn-lt"/>
                <a:ea typeface="+mn-ea"/>
                <a:cs typeface="+mn-cs"/>
              </a:defRPr>
            </a:lvl8pPr>
            <a:lvl9pPr marL="3657600" algn="l" defTabSz="457200" rtl="0" eaLnBrk="1" latinLnBrk="0" hangingPunct="1">
              <a:defRPr kern="1200">
                <a:solidFill>
                  <a:schemeClr val="lt1"/>
                </a:solidFill>
                <a:latin typeface="+mn-lt"/>
                <a:ea typeface="+mn-ea"/>
                <a:cs typeface="+mn-cs"/>
              </a:defRPr>
            </a:lvl9pPr>
          </a:lstStyle>
          <a:p>
            <a:pPr>
              <a:defRPr/>
            </a:pPr>
            <a:endParaRPr lang="en-US" sz="2000">
              <a:solidFill>
                <a:schemeClr val="tx1"/>
              </a:solidFill>
              <a:latin typeface="Calibri Light" panose="020F0302020204030204" pitchFamily="34" charset="0"/>
              <a:cs typeface="Calibri Light" panose="020F0302020204030204" pitchFamily="34" charset="0"/>
            </a:endParaRPr>
          </a:p>
        </p:txBody>
      </p:sp>
      <p:sp>
        <p:nvSpPr>
          <p:cNvPr id="26628" name="Title 1"/>
          <p:cNvSpPr>
            <a:spLocks noGrp="1"/>
          </p:cNvSpPr>
          <p:nvPr>
            <p:ph type="title"/>
          </p:nvPr>
        </p:nvSpPr>
        <p:spPr>
          <a:xfrm>
            <a:off x="480448" y="214614"/>
            <a:ext cx="8229600" cy="576263"/>
          </a:xfrm>
        </p:spPr>
        <p:txBody>
          <a:bodyPr/>
          <a:lstStyle/>
          <a:p>
            <a:r>
              <a:rPr lang="en-US" altLang="en-US" dirty="0" err="1"/>
              <a:t>sem_wait</a:t>
            </a:r>
            <a:r>
              <a:rPr lang="en-US" altLang="en-US" dirty="0"/>
              <a:t> and </a:t>
            </a:r>
            <a:r>
              <a:rPr lang="en-US" altLang="en-US" dirty="0" err="1"/>
              <a:t>sem_post</a:t>
            </a:r>
            <a:endParaRPr lang="en-US" altLang="en-US" dirty="0"/>
          </a:p>
        </p:txBody>
      </p:sp>
      <p:sp>
        <p:nvSpPr>
          <p:cNvPr id="2" name="Rectangle 1"/>
          <p:cNvSpPr/>
          <p:nvPr/>
        </p:nvSpPr>
        <p:spPr>
          <a:xfrm>
            <a:off x="4892836" y="2731309"/>
            <a:ext cx="3892057" cy="2862322"/>
          </a:xfrm>
          <a:prstGeom prst="rect">
            <a:avLst/>
          </a:prstGeom>
          <a:solidFill>
            <a:schemeClr val="tx2">
              <a:lumMod val="20000"/>
              <a:lumOff val="80000"/>
            </a:schemeClr>
          </a:solidFill>
        </p:spPr>
        <p:txBody>
          <a:bodyPr wrap="square">
            <a:spAutoFit/>
          </a:bodyPr>
          <a:lstStyle/>
          <a:p>
            <a:pPr marL="0" indent="0">
              <a:lnSpc>
                <a:spcPct val="150000"/>
              </a:lnSpc>
            </a:pPr>
            <a:r>
              <a:rPr lang="en-US" altLang="en-US" b="1" dirty="0">
                <a:latin typeface="Courier New" panose="02070309020205020404" pitchFamily="49" charset="0"/>
                <a:cs typeface="Courier New" panose="02070309020205020404" pitchFamily="49" charset="0"/>
              </a:rPr>
              <a:t> </a:t>
            </a:r>
            <a:r>
              <a:rPr lang="en-US" altLang="en-US" sz="2000" b="1" dirty="0">
                <a:latin typeface="Courier New" panose="02070309020205020404" pitchFamily="49" charset="0"/>
                <a:cs typeface="Courier New" panose="02070309020205020404" pitchFamily="49" charset="0"/>
              </a:rPr>
              <a:t>do { </a:t>
            </a:r>
          </a:p>
          <a:p>
            <a:pPr marL="0" indent="0">
              <a:lnSpc>
                <a:spcPct val="150000"/>
              </a:lnSpc>
              <a:buFont typeface="Monotype Sorts" pitchFamily="-84" charset="2"/>
              <a:buNone/>
            </a:pPr>
            <a:r>
              <a:rPr lang="en-US" altLang="en-US" sz="2000" b="1" i="1" dirty="0">
                <a:latin typeface="Courier New" panose="02070309020205020404" pitchFamily="49" charset="0"/>
                <a:cs typeface="Courier New" panose="02070309020205020404" pitchFamily="49" charset="0"/>
              </a:rPr>
              <a:t>    </a:t>
            </a:r>
            <a:r>
              <a:rPr lang="en-US" altLang="en-US" sz="2000" b="1" i="1" dirty="0">
                <a:solidFill>
                  <a:srgbClr val="FF0000"/>
                </a:solidFill>
                <a:latin typeface="Courier New" panose="02070309020205020404" pitchFamily="49" charset="0"/>
                <a:cs typeface="Courier New" panose="02070309020205020404" pitchFamily="49" charset="0"/>
              </a:rPr>
              <a:t>acquire lock</a:t>
            </a:r>
          </a:p>
          <a:p>
            <a:pPr marL="0" indent="0">
              <a:lnSpc>
                <a:spcPct val="150000"/>
              </a:lnSpc>
              <a:buFont typeface="Monotype Sorts" pitchFamily="-84" charset="2"/>
              <a:buNone/>
            </a:pPr>
            <a:r>
              <a:rPr lang="en-US" altLang="en-US" sz="2000" b="1" dirty="0">
                <a:latin typeface="Courier New" panose="02070309020205020404" pitchFamily="49" charset="0"/>
                <a:cs typeface="Courier New" panose="02070309020205020404" pitchFamily="49" charset="0"/>
              </a:rPr>
              <a:t>       critical section</a:t>
            </a:r>
          </a:p>
          <a:p>
            <a:pPr marL="0" indent="0">
              <a:lnSpc>
                <a:spcPct val="150000"/>
              </a:lnSpc>
              <a:buFont typeface="Monotype Sorts" pitchFamily="-84" charset="2"/>
              <a:buNone/>
            </a:pPr>
            <a:r>
              <a:rPr lang="en-US" altLang="en-US" sz="2000" b="1" i="1" dirty="0">
                <a:latin typeface="Courier New" panose="02070309020205020404" pitchFamily="49" charset="0"/>
                <a:cs typeface="Courier New" panose="02070309020205020404" pitchFamily="49" charset="0"/>
              </a:rPr>
              <a:t>    </a:t>
            </a:r>
            <a:r>
              <a:rPr lang="en-US" altLang="en-US" sz="2000" b="1" i="1" dirty="0">
                <a:solidFill>
                  <a:srgbClr val="00B050"/>
                </a:solidFill>
                <a:latin typeface="Courier New" panose="02070309020205020404" pitchFamily="49" charset="0"/>
                <a:cs typeface="Courier New" panose="02070309020205020404" pitchFamily="49" charset="0"/>
              </a:rPr>
              <a:t>release lock </a:t>
            </a:r>
          </a:p>
          <a:p>
            <a:pPr marL="0" indent="0">
              <a:lnSpc>
                <a:spcPct val="150000"/>
              </a:lnSpc>
              <a:buFont typeface="Monotype Sorts" pitchFamily="-84" charset="2"/>
              <a:buNone/>
            </a:pPr>
            <a:r>
              <a:rPr lang="en-US" altLang="en-US" sz="2000" b="1" dirty="0">
                <a:latin typeface="Courier New" panose="02070309020205020404" pitchFamily="49" charset="0"/>
                <a:cs typeface="Courier New" panose="02070309020205020404" pitchFamily="49" charset="0"/>
              </a:rPr>
              <a:t>      remainder section </a:t>
            </a:r>
          </a:p>
          <a:p>
            <a:pPr marL="0" indent="0">
              <a:lnSpc>
                <a:spcPct val="150000"/>
              </a:lnSpc>
              <a:buFont typeface="Monotype Sorts" pitchFamily="-84" charset="2"/>
              <a:buNone/>
            </a:pPr>
            <a:r>
              <a:rPr lang="en-US" altLang="en-US" sz="2000" b="1" dirty="0">
                <a:latin typeface="Courier New" panose="02070309020205020404" pitchFamily="49" charset="0"/>
                <a:cs typeface="Courier New" panose="02070309020205020404" pitchFamily="49" charset="0"/>
              </a:rPr>
              <a:t> } while (true); </a:t>
            </a:r>
            <a:endParaRPr lang="en-US" sz="2000" dirty="0"/>
          </a:p>
        </p:txBody>
      </p:sp>
      <p:sp>
        <p:nvSpPr>
          <p:cNvPr id="11" name="Rectangle 10"/>
          <p:cNvSpPr/>
          <p:nvPr/>
        </p:nvSpPr>
        <p:spPr>
          <a:xfrm>
            <a:off x="276560" y="929209"/>
            <a:ext cx="4077730" cy="707886"/>
          </a:xfrm>
          <a:prstGeom prst="rect">
            <a:avLst/>
          </a:prstGeom>
        </p:spPr>
        <p:txBody>
          <a:bodyPr wrap="square">
            <a:spAutoFit/>
          </a:bodyPr>
          <a:lstStyle/>
          <a:p>
            <a:r>
              <a:rPr lang="en-US" sz="2000" b="1" dirty="0">
                <a:solidFill>
                  <a:srgbClr val="231F20"/>
                </a:solidFill>
                <a:latin typeface="Calibri Light" panose="020F0302020204030204" pitchFamily="34" charset="0"/>
                <a:cs typeface="Calibri Light" panose="020F0302020204030204" pitchFamily="34" charset="0"/>
              </a:rPr>
              <a:t>#include &lt;</a:t>
            </a:r>
            <a:r>
              <a:rPr lang="en-US" sz="2000" b="1" dirty="0" err="1">
                <a:solidFill>
                  <a:srgbClr val="231F20"/>
                </a:solidFill>
                <a:latin typeface="Calibri Light" panose="020F0302020204030204" pitchFamily="34" charset="0"/>
                <a:cs typeface="Calibri Light" panose="020F0302020204030204" pitchFamily="34" charset="0"/>
              </a:rPr>
              <a:t>semaphore.h</a:t>
            </a:r>
            <a:r>
              <a:rPr lang="en-US" sz="2000" b="1" dirty="0">
                <a:solidFill>
                  <a:srgbClr val="231F20"/>
                </a:solidFill>
                <a:latin typeface="Calibri Light" panose="020F0302020204030204" pitchFamily="34" charset="0"/>
                <a:cs typeface="Calibri Light" panose="020F0302020204030204" pitchFamily="34" charset="0"/>
              </a:rPr>
              <a:t>&gt;</a:t>
            </a:r>
          </a:p>
          <a:p>
            <a:r>
              <a:rPr lang="en-US" sz="2000" b="1" dirty="0">
                <a:solidFill>
                  <a:srgbClr val="231F20"/>
                </a:solidFill>
                <a:latin typeface="Calibri Light" panose="020F0302020204030204" pitchFamily="34" charset="0"/>
                <a:cs typeface="Calibri Light" panose="020F0302020204030204" pitchFamily="34" charset="0"/>
              </a:rPr>
              <a:t>sem_t *</a:t>
            </a:r>
            <a:r>
              <a:rPr lang="en-US" sz="2000" b="1" dirty="0" err="1">
                <a:solidFill>
                  <a:srgbClr val="231F20"/>
                </a:solidFill>
                <a:latin typeface="Calibri Light" panose="020F0302020204030204" pitchFamily="34" charset="0"/>
                <a:cs typeface="Calibri Light" panose="020F0302020204030204" pitchFamily="34" charset="0"/>
              </a:rPr>
              <a:t>sem_mutex</a:t>
            </a:r>
            <a:r>
              <a:rPr lang="en-US" sz="2000" b="1" dirty="0">
                <a:solidFill>
                  <a:srgbClr val="231F20"/>
                </a:solidFill>
                <a:latin typeface="Calibri Light" panose="020F0302020204030204" pitchFamily="34" charset="0"/>
                <a:cs typeface="Calibri Light" panose="020F0302020204030204" pitchFamily="34" charset="0"/>
              </a:rPr>
              <a:t>;</a:t>
            </a:r>
          </a:p>
        </p:txBody>
      </p:sp>
      <p:sp>
        <p:nvSpPr>
          <p:cNvPr id="9" name="Rectangle 8"/>
          <p:cNvSpPr/>
          <p:nvPr/>
        </p:nvSpPr>
        <p:spPr>
          <a:xfrm>
            <a:off x="772677" y="3252702"/>
            <a:ext cx="3066802" cy="461665"/>
          </a:xfrm>
          <a:prstGeom prst="rect">
            <a:avLst/>
          </a:prstGeom>
        </p:spPr>
        <p:txBody>
          <a:bodyPr wrap="none">
            <a:spAutoFit/>
          </a:bodyPr>
          <a:lstStyle/>
          <a:p>
            <a:r>
              <a:rPr lang="en-US" sz="2400" b="1" dirty="0">
                <a:solidFill>
                  <a:srgbClr val="000000"/>
                </a:solidFill>
                <a:highlight>
                  <a:srgbClr val="FFFFFF"/>
                </a:highlight>
                <a:latin typeface="Calibri Light" panose="020F0302020204030204" pitchFamily="34" charset="0"/>
                <a:cs typeface="Calibri Light" panose="020F0302020204030204" pitchFamily="34" charset="0"/>
              </a:rPr>
              <a:t>sem_wait</a:t>
            </a:r>
            <a:r>
              <a:rPr lang="en-US" sz="2400" dirty="0">
                <a:solidFill>
                  <a:srgbClr val="000000"/>
                </a:solidFill>
                <a:highlight>
                  <a:srgbClr val="FFFFFF"/>
                </a:highlight>
                <a:latin typeface="Calibri Light" panose="020F0302020204030204" pitchFamily="34" charset="0"/>
                <a:cs typeface="Calibri Light" panose="020F0302020204030204" pitchFamily="34" charset="0"/>
              </a:rPr>
              <a:t>(</a:t>
            </a:r>
            <a:r>
              <a:rPr lang="en-US" sz="2400" dirty="0" err="1">
                <a:solidFill>
                  <a:srgbClr val="000000"/>
                </a:solidFill>
                <a:highlight>
                  <a:srgbClr val="FFFFFF"/>
                </a:highlight>
                <a:latin typeface="Calibri Light" panose="020F0302020204030204" pitchFamily="34" charset="0"/>
                <a:cs typeface="Calibri Light" panose="020F0302020204030204" pitchFamily="34" charset="0"/>
              </a:rPr>
              <a:t>sem_mutex</a:t>
            </a:r>
            <a:r>
              <a:rPr lang="en-US" sz="2400" dirty="0">
                <a:solidFill>
                  <a:srgbClr val="000000"/>
                </a:solidFill>
                <a:highlight>
                  <a:srgbClr val="FFFFFF"/>
                </a:highlight>
                <a:latin typeface="Calibri Light" panose="020F0302020204030204" pitchFamily="34" charset="0"/>
                <a:cs typeface="Calibri Light" panose="020F0302020204030204" pitchFamily="34" charset="0"/>
              </a:rPr>
              <a:t>);</a:t>
            </a:r>
            <a:endParaRPr lang="en-US" sz="2400" dirty="0">
              <a:latin typeface="Calibri Light" panose="020F0302020204030204" pitchFamily="34" charset="0"/>
              <a:cs typeface="Calibri Light" panose="020F0302020204030204" pitchFamily="34" charset="0"/>
            </a:endParaRPr>
          </a:p>
        </p:txBody>
      </p:sp>
      <p:sp>
        <p:nvSpPr>
          <p:cNvPr id="13" name="Rectangle 12"/>
          <p:cNvSpPr/>
          <p:nvPr/>
        </p:nvSpPr>
        <p:spPr>
          <a:xfrm>
            <a:off x="772677" y="4162470"/>
            <a:ext cx="3076420" cy="461665"/>
          </a:xfrm>
          <a:prstGeom prst="rect">
            <a:avLst/>
          </a:prstGeom>
        </p:spPr>
        <p:txBody>
          <a:bodyPr wrap="none">
            <a:spAutoFit/>
          </a:bodyPr>
          <a:lstStyle/>
          <a:p>
            <a:r>
              <a:rPr lang="en-US" sz="2400" b="1" dirty="0">
                <a:solidFill>
                  <a:srgbClr val="000000"/>
                </a:solidFill>
                <a:highlight>
                  <a:srgbClr val="FFFFFF"/>
                </a:highlight>
                <a:latin typeface="Calibri Light" panose="020F0302020204030204" pitchFamily="34" charset="0"/>
                <a:cs typeface="Calibri Light" panose="020F0302020204030204" pitchFamily="34" charset="0"/>
              </a:rPr>
              <a:t>sem_post</a:t>
            </a:r>
            <a:r>
              <a:rPr lang="en-US" sz="2400" dirty="0">
                <a:solidFill>
                  <a:srgbClr val="000000"/>
                </a:solidFill>
                <a:highlight>
                  <a:srgbClr val="FFFFFF"/>
                </a:highlight>
                <a:latin typeface="Calibri Light" panose="020F0302020204030204" pitchFamily="34" charset="0"/>
                <a:cs typeface="Calibri Light" panose="020F0302020204030204" pitchFamily="34" charset="0"/>
              </a:rPr>
              <a:t>(</a:t>
            </a:r>
            <a:r>
              <a:rPr lang="en-US" sz="2400" dirty="0" err="1">
                <a:solidFill>
                  <a:srgbClr val="000000"/>
                </a:solidFill>
                <a:highlight>
                  <a:srgbClr val="FFFFFF"/>
                </a:highlight>
                <a:latin typeface="Calibri Light" panose="020F0302020204030204" pitchFamily="34" charset="0"/>
                <a:cs typeface="Calibri Light" panose="020F0302020204030204" pitchFamily="34" charset="0"/>
              </a:rPr>
              <a:t>sem_mutex</a:t>
            </a:r>
            <a:r>
              <a:rPr lang="en-US" sz="2400" dirty="0">
                <a:solidFill>
                  <a:srgbClr val="000000"/>
                </a:solidFill>
                <a:highlight>
                  <a:srgbClr val="FFFFFF"/>
                </a:highlight>
                <a:latin typeface="Calibri Light" panose="020F0302020204030204" pitchFamily="34" charset="0"/>
                <a:cs typeface="Calibri Light" panose="020F0302020204030204" pitchFamily="34" charset="0"/>
              </a:rPr>
              <a:t>);</a:t>
            </a:r>
            <a:endParaRPr lang="en-US" sz="2400" dirty="0">
              <a:latin typeface="Calibri Light" panose="020F0302020204030204" pitchFamily="34" charset="0"/>
              <a:cs typeface="Calibri Light" panose="020F0302020204030204" pitchFamily="34" charset="0"/>
            </a:endParaRPr>
          </a:p>
        </p:txBody>
      </p:sp>
      <p:cxnSp>
        <p:nvCxnSpPr>
          <p:cNvPr id="6" name="Straight Arrow Connector 5"/>
          <p:cNvCxnSpPr/>
          <p:nvPr/>
        </p:nvCxnSpPr>
        <p:spPr bwMode="auto">
          <a:xfrm flipV="1">
            <a:off x="3680604" y="3499952"/>
            <a:ext cx="1800045" cy="575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8" name="Straight Arrow Connector 7"/>
          <p:cNvCxnSpPr/>
          <p:nvPr/>
        </p:nvCxnSpPr>
        <p:spPr bwMode="auto">
          <a:xfrm flipV="1">
            <a:off x="3680604" y="4431603"/>
            <a:ext cx="1800045" cy="11502"/>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14" name="TextBox 13">
            <a:extLst>
              <a:ext uri="{FF2B5EF4-FFF2-40B4-BE49-F238E27FC236}">
                <a16:creationId xmlns:a16="http://schemas.microsoft.com/office/drawing/2014/main" id="{4F0798B3-AFA3-41E1-93B5-0FCCBAFD63DE}"/>
              </a:ext>
            </a:extLst>
          </p:cNvPr>
          <p:cNvSpPr txBox="1"/>
          <p:nvPr/>
        </p:nvSpPr>
        <p:spPr>
          <a:xfrm>
            <a:off x="4065373" y="995568"/>
            <a:ext cx="5069430" cy="400110"/>
          </a:xfrm>
          <a:prstGeom prst="rect">
            <a:avLst/>
          </a:prstGeom>
          <a:noFill/>
        </p:spPr>
        <p:txBody>
          <a:bodyPr wrap="square" rtlCol="0">
            <a:spAutoFit/>
          </a:bodyPr>
          <a:lstStyle/>
          <a:p>
            <a:r>
              <a:rPr lang="en-US" altLang="zh-CN" sz="2000" dirty="0">
                <a:latin typeface="Calibri Light" panose="020F0302020204030204" pitchFamily="34" charset="0"/>
                <a:cs typeface="Calibri Light" panose="020F0302020204030204" pitchFamily="34" charset="0"/>
              </a:rPr>
              <a:t>Normally used </a:t>
            </a:r>
            <a:r>
              <a:rPr lang="en-US" altLang="zh-CN" sz="2000" dirty="0">
                <a:solidFill>
                  <a:srgbClr val="FF0000"/>
                </a:solidFill>
                <a:latin typeface="Calibri Light" panose="020F0302020204030204" pitchFamily="34" charset="0"/>
                <a:cs typeface="Calibri Light" panose="020F0302020204030204" pitchFamily="34" charset="0"/>
              </a:rPr>
              <a:t>among different processes</a:t>
            </a:r>
            <a:endParaRPr lang="zh-CN" altLang="en-US" sz="2000" dirty="0">
              <a:solidFill>
                <a:srgbClr val="FF0000"/>
              </a:solidFill>
              <a:latin typeface="Calibri Light" panose="020F0302020204030204" pitchFamily="34" charset="0"/>
              <a:cs typeface="Calibri Light" panose="020F0302020204030204" pitchFamily="34" charset="0"/>
            </a:endParaRPr>
          </a:p>
        </p:txBody>
      </p:sp>
      <p:sp>
        <p:nvSpPr>
          <p:cNvPr id="19" name="Rectangle 18"/>
          <p:cNvSpPr/>
          <p:nvPr/>
        </p:nvSpPr>
        <p:spPr>
          <a:xfrm>
            <a:off x="386161" y="1387217"/>
            <a:ext cx="3622723" cy="1200329"/>
          </a:xfrm>
          <a:prstGeom prst="rect">
            <a:avLst/>
          </a:prstGeom>
        </p:spPr>
        <p:txBody>
          <a:bodyPr wrap="none">
            <a:spAutoFit/>
          </a:bodyPr>
          <a:lstStyle/>
          <a:p>
            <a:pPr lvl="0"/>
            <a:endParaRPr lang="en-US" altLang="zh-CN" sz="2400" dirty="0">
              <a:latin typeface="Calibri Light" panose="020F0302020204030204" pitchFamily="34" charset="0"/>
              <a:cs typeface="Calibri Light" panose="020F0302020204030204" pitchFamily="34" charset="0"/>
            </a:endParaRPr>
          </a:p>
          <a:p>
            <a:r>
              <a:rPr lang="zh-CN" altLang="zh-CN" sz="2400" dirty="0">
                <a:latin typeface="Calibri Light" panose="020F0302020204030204" pitchFamily="34" charset="0"/>
                <a:cs typeface="Calibri Light" panose="020F0302020204030204" pitchFamily="34" charset="0"/>
              </a:rPr>
              <a:t>int sem_wait(sem_t *sem); </a:t>
            </a:r>
          </a:p>
          <a:p>
            <a:pPr lvl="0"/>
            <a:r>
              <a:rPr lang="zh-CN" altLang="zh-CN" sz="2400" dirty="0">
                <a:latin typeface="Calibri Light" panose="020F0302020204030204" pitchFamily="34" charset="0"/>
                <a:cs typeface="Calibri Light" panose="020F0302020204030204" pitchFamily="34" charset="0"/>
              </a:rPr>
              <a:t>int sem_post(sem_t *sem); </a:t>
            </a:r>
          </a:p>
        </p:txBody>
      </p:sp>
      <p:sp>
        <p:nvSpPr>
          <p:cNvPr id="20" name="Rectangle 6"/>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770730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a:xfrm>
            <a:off x="561975" y="288925"/>
            <a:ext cx="8534400" cy="457200"/>
          </a:xfrm>
        </p:spPr>
        <p:txBody>
          <a:bodyPr/>
          <a:lstStyle/>
          <a:p>
            <a:pPr eaLnBrk="1" hangingPunct="1"/>
            <a:r>
              <a:rPr lang="en-US" altLang="en-US"/>
              <a:t>Semaphore Usage</a:t>
            </a:r>
          </a:p>
        </p:txBody>
      </p:sp>
      <p:sp>
        <p:nvSpPr>
          <p:cNvPr id="28675" name="Rectangle 3"/>
          <p:cNvSpPr>
            <a:spLocks noGrp="1" noChangeArrowheads="1"/>
          </p:cNvSpPr>
          <p:nvPr>
            <p:ph idx="1"/>
          </p:nvPr>
        </p:nvSpPr>
        <p:spPr>
          <a:xfrm>
            <a:off x="425483" y="920490"/>
            <a:ext cx="8670891" cy="1538505"/>
          </a:xfrm>
        </p:spPr>
        <p:txBody>
          <a:bodyPr/>
          <a:lstStyle/>
          <a:p>
            <a:pPr>
              <a:tabLst>
                <a:tab pos="2001838" algn="ctr"/>
                <a:tab pos="4513263" algn="ctr"/>
              </a:tabLst>
            </a:pPr>
            <a:r>
              <a:rPr lang="en-US" altLang="en-US" u="sng" dirty="0">
                <a:solidFill>
                  <a:srgbClr val="3366FF"/>
                </a:solidFill>
              </a:rPr>
              <a:t>Counting semaphore </a:t>
            </a:r>
            <a:r>
              <a:rPr lang="en-US" altLang="en-US" dirty="0"/>
              <a:t>– integer value can range over an unrestricted domain</a:t>
            </a:r>
          </a:p>
          <a:p>
            <a:pPr>
              <a:tabLst>
                <a:tab pos="2001838" algn="ctr"/>
                <a:tab pos="4513263" algn="ctr"/>
              </a:tabLst>
            </a:pPr>
            <a:r>
              <a:rPr lang="en-US" altLang="en-US" u="sng" dirty="0">
                <a:solidFill>
                  <a:srgbClr val="3366FF"/>
                </a:solidFill>
              </a:rPr>
              <a:t>Binary semaphore </a:t>
            </a:r>
            <a:r>
              <a:rPr lang="en-US" altLang="en-US" dirty="0"/>
              <a:t>– integer value can range only between 0 and 1</a:t>
            </a:r>
          </a:p>
          <a:p>
            <a:pPr lvl="1">
              <a:tabLst>
                <a:tab pos="2001838" algn="ctr"/>
                <a:tab pos="4513263" algn="ctr"/>
              </a:tabLst>
            </a:pPr>
            <a:r>
              <a:rPr lang="en-US" altLang="en-US" dirty="0">
                <a:sym typeface="MT Extra" panose="05050102010205020202" pitchFamily="18" charset="2"/>
              </a:rPr>
              <a:t>Same as a </a:t>
            </a:r>
            <a:r>
              <a:rPr lang="en-US" altLang="en-US" dirty="0" err="1">
                <a:solidFill>
                  <a:srgbClr val="3366FF"/>
                </a:solidFill>
                <a:sym typeface="MT Extra" panose="05050102010205020202" pitchFamily="18" charset="2"/>
              </a:rPr>
              <a:t>mutex</a:t>
            </a:r>
            <a:r>
              <a:rPr lang="en-US" altLang="en-US" dirty="0">
                <a:solidFill>
                  <a:srgbClr val="3366FF"/>
                </a:solidFill>
                <a:sym typeface="MT Extra" panose="05050102010205020202" pitchFamily="18" charset="2"/>
              </a:rPr>
              <a:t> lock</a:t>
            </a:r>
            <a:endParaRPr lang="en-US" altLang="en-US" dirty="0">
              <a:solidFill>
                <a:srgbClr val="3366FF"/>
              </a:solidFill>
            </a:endParaRPr>
          </a:p>
          <a:p>
            <a:pPr>
              <a:tabLst>
                <a:tab pos="2001838" algn="ctr"/>
                <a:tab pos="4513263" algn="ctr"/>
              </a:tabLst>
            </a:pPr>
            <a:r>
              <a:rPr lang="en-US" altLang="en-US" dirty="0">
                <a:sym typeface="MT Extra" panose="05050102010205020202" pitchFamily="18" charset="2"/>
              </a:rPr>
              <a:t>Semaphore can be used to solve various synchronization problems</a:t>
            </a:r>
          </a:p>
        </p:txBody>
      </p:sp>
      <p:sp>
        <p:nvSpPr>
          <p:cNvPr id="2" name="Rectangle 1"/>
          <p:cNvSpPr/>
          <p:nvPr/>
        </p:nvSpPr>
        <p:spPr>
          <a:xfrm>
            <a:off x="4706404" y="4963518"/>
            <a:ext cx="3245150" cy="1200329"/>
          </a:xfrm>
          <a:prstGeom prst="rect">
            <a:avLst/>
          </a:prstGeom>
          <a:solidFill>
            <a:schemeClr val="accent1">
              <a:lumMod val="20000"/>
              <a:lumOff val="80000"/>
            </a:schemeClr>
          </a:solidFill>
        </p:spPr>
        <p:txBody>
          <a:bodyPr wrap="square">
            <a:spAutoFit/>
          </a:bodyPr>
          <a:lstStyle/>
          <a:p>
            <a:pPr marL="0" lvl="1">
              <a:buNone/>
              <a:tabLst>
                <a:tab pos="2001838" algn="ctr"/>
                <a:tab pos="4513263" algn="ctr"/>
              </a:tabLst>
            </a:pPr>
            <a:r>
              <a:rPr lang="en-US" altLang="en-US" sz="2400" b="1" dirty="0">
                <a:solidFill>
                  <a:srgbClr val="00B0F0"/>
                </a:solidFill>
                <a:latin typeface="Courier New" panose="02070309020205020404" pitchFamily="49" charset="0"/>
                <a:cs typeface="Courier New" panose="02070309020205020404" pitchFamily="49" charset="0"/>
                <a:sym typeface="MT Extra" panose="05050102010205020202" pitchFamily="18" charset="2"/>
              </a:rPr>
              <a:t>P2:</a:t>
            </a:r>
          </a:p>
          <a:p>
            <a:pPr marL="0" lvl="1">
              <a:buNone/>
              <a:tabLst>
                <a:tab pos="2001838" algn="ctr"/>
                <a:tab pos="4513263" algn="ctr"/>
              </a:tabLst>
            </a:pPr>
            <a:r>
              <a:rPr lang="en-US" altLang="en-US" sz="2400" b="1" dirty="0">
                <a:solidFill>
                  <a:srgbClr val="00B0F0"/>
                </a:solidFill>
                <a:latin typeface="Courier New" panose="02070309020205020404" pitchFamily="49" charset="0"/>
                <a:cs typeface="Courier New" panose="02070309020205020404" pitchFamily="49" charset="0"/>
                <a:sym typeface="MT Extra" panose="05050102010205020202" pitchFamily="18" charset="2"/>
              </a:rPr>
              <a:t>   wait(synch)</a:t>
            </a:r>
            <a:r>
              <a:rPr lang="en-US" altLang="en-US" sz="2400" b="1" dirty="0">
                <a:solidFill>
                  <a:srgbClr val="00B0F0"/>
                </a:solidFill>
                <a:sym typeface="MT Extra" panose="05050102010205020202" pitchFamily="18" charset="2"/>
              </a:rPr>
              <a:t>;</a:t>
            </a:r>
            <a:endParaRPr lang="en-US" altLang="en-US" sz="2400" b="1" dirty="0">
              <a:solidFill>
                <a:srgbClr val="00B0F0"/>
              </a:solidFill>
              <a:latin typeface="Courier New" panose="02070309020205020404" pitchFamily="49" charset="0"/>
              <a:cs typeface="Courier New" panose="02070309020205020404" pitchFamily="49" charset="0"/>
              <a:sym typeface="MT Extra" panose="05050102010205020202" pitchFamily="18" charset="2"/>
            </a:endParaRPr>
          </a:p>
          <a:p>
            <a:pPr marL="0" lvl="1">
              <a:buNone/>
              <a:tabLst>
                <a:tab pos="2001838" algn="ctr"/>
                <a:tab pos="4513263" algn="ctr"/>
              </a:tabLst>
            </a:pPr>
            <a:r>
              <a:rPr lang="en-US" altLang="en-US" sz="2400" b="1" dirty="0">
                <a:solidFill>
                  <a:srgbClr val="00B0F0"/>
                </a:solidFill>
                <a:latin typeface="Courier New" panose="02070309020205020404" pitchFamily="49" charset="0"/>
                <a:cs typeface="Courier New" panose="02070309020205020404" pitchFamily="49" charset="0"/>
                <a:sym typeface="MT Extra" panose="05050102010205020202" pitchFamily="18" charset="2"/>
              </a:rPr>
              <a:t>   T</a:t>
            </a:r>
            <a:r>
              <a:rPr lang="en-US" altLang="en-US" sz="2400" b="1" baseline="-25000" dirty="0">
                <a:solidFill>
                  <a:srgbClr val="00B0F0"/>
                </a:solidFill>
                <a:latin typeface="Courier New" panose="02070309020205020404" pitchFamily="49" charset="0"/>
                <a:cs typeface="Courier New" panose="02070309020205020404" pitchFamily="49" charset="0"/>
                <a:sym typeface="MT Extra" panose="05050102010205020202" pitchFamily="18" charset="2"/>
              </a:rPr>
              <a:t>2</a:t>
            </a:r>
            <a:r>
              <a:rPr lang="en-US" altLang="en-US" sz="2400" b="1" dirty="0">
                <a:solidFill>
                  <a:srgbClr val="00B0F0"/>
                </a:solidFill>
                <a:latin typeface="Courier New" panose="02070309020205020404" pitchFamily="49" charset="0"/>
                <a:cs typeface="Courier New" panose="02070309020205020404" pitchFamily="49" charset="0"/>
                <a:sym typeface="MT Extra" panose="05050102010205020202" pitchFamily="18" charset="2"/>
              </a:rPr>
              <a:t>;</a:t>
            </a:r>
            <a:endParaRPr lang="en-US" altLang="en-US" sz="2400" dirty="0">
              <a:solidFill>
                <a:srgbClr val="00B0F0"/>
              </a:solidFill>
              <a:sym typeface="MT Extra" panose="05050102010205020202" pitchFamily="18" charset="2"/>
            </a:endParaRPr>
          </a:p>
        </p:txBody>
      </p:sp>
      <p:sp>
        <p:nvSpPr>
          <p:cNvPr id="3" name="Rectangle 2"/>
          <p:cNvSpPr/>
          <p:nvPr/>
        </p:nvSpPr>
        <p:spPr>
          <a:xfrm>
            <a:off x="1056892" y="4963518"/>
            <a:ext cx="3453711" cy="1200329"/>
          </a:xfrm>
          <a:prstGeom prst="rect">
            <a:avLst/>
          </a:prstGeom>
          <a:solidFill>
            <a:schemeClr val="accent1">
              <a:lumMod val="20000"/>
              <a:lumOff val="80000"/>
            </a:schemeClr>
          </a:solidFill>
        </p:spPr>
        <p:txBody>
          <a:bodyPr wrap="square">
            <a:spAutoFit/>
          </a:bodyPr>
          <a:lstStyle/>
          <a:p>
            <a:pPr marL="0" lvl="1">
              <a:buNone/>
              <a:tabLst>
                <a:tab pos="2001838" algn="ctr"/>
                <a:tab pos="4513263" algn="ctr"/>
              </a:tabLst>
            </a:pPr>
            <a:r>
              <a:rPr lang="en-US" altLang="en-US" sz="2400" b="1" dirty="0">
                <a:solidFill>
                  <a:srgbClr val="FF0000"/>
                </a:solidFill>
                <a:latin typeface="Courier New" panose="02070309020205020404" pitchFamily="49" charset="0"/>
                <a:cs typeface="Courier New" panose="02070309020205020404" pitchFamily="49" charset="0"/>
                <a:sym typeface="MT Extra" panose="05050102010205020202" pitchFamily="18" charset="2"/>
              </a:rPr>
              <a:t>P1:</a:t>
            </a:r>
          </a:p>
          <a:p>
            <a:pPr marL="0" lvl="1">
              <a:buFont typeface="Monotype Sorts" pitchFamily="-84" charset="2"/>
              <a:buNone/>
              <a:tabLst>
                <a:tab pos="2001838" algn="ctr"/>
                <a:tab pos="4513263" algn="ctr"/>
              </a:tabLst>
            </a:pPr>
            <a:r>
              <a:rPr lang="en-US" altLang="en-US" sz="2400" b="1" dirty="0">
                <a:solidFill>
                  <a:srgbClr val="FF0000"/>
                </a:solidFill>
                <a:latin typeface="Courier New" panose="02070309020205020404" pitchFamily="49" charset="0"/>
                <a:cs typeface="Courier New" panose="02070309020205020404" pitchFamily="49" charset="0"/>
                <a:sym typeface="MT Extra" panose="05050102010205020202" pitchFamily="18" charset="2"/>
              </a:rPr>
              <a:t>   T</a:t>
            </a:r>
            <a:r>
              <a:rPr lang="en-US" altLang="en-US" sz="2400" b="1" baseline="-25000" dirty="0">
                <a:solidFill>
                  <a:srgbClr val="FF0000"/>
                </a:solidFill>
                <a:latin typeface="Courier New" panose="02070309020205020404" pitchFamily="49" charset="0"/>
                <a:cs typeface="Courier New" panose="02070309020205020404" pitchFamily="49" charset="0"/>
                <a:sym typeface="MT Extra" panose="05050102010205020202" pitchFamily="18" charset="2"/>
              </a:rPr>
              <a:t>1</a:t>
            </a:r>
            <a:r>
              <a:rPr lang="en-US" altLang="en-US" sz="2400" b="1" dirty="0">
                <a:solidFill>
                  <a:srgbClr val="FF0000"/>
                </a:solidFill>
                <a:latin typeface="Courier New" panose="02070309020205020404" pitchFamily="49" charset="0"/>
                <a:cs typeface="Courier New" panose="02070309020205020404" pitchFamily="49" charset="0"/>
                <a:sym typeface="MT Extra" panose="05050102010205020202" pitchFamily="18" charset="2"/>
              </a:rPr>
              <a:t>;</a:t>
            </a:r>
          </a:p>
          <a:p>
            <a:pPr marL="0" lvl="1">
              <a:buFont typeface="Monotype Sorts" pitchFamily="-84" charset="2"/>
              <a:buNone/>
              <a:tabLst>
                <a:tab pos="2001838" algn="ctr"/>
                <a:tab pos="4513263" algn="ctr"/>
              </a:tabLst>
            </a:pPr>
            <a:r>
              <a:rPr lang="en-US" altLang="en-US" sz="2400" b="1" dirty="0">
                <a:solidFill>
                  <a:srgbClr val="FF0000"/>
                </a:solidFill>
                <a:latin typeface="Courier New" panose="02070309020205020404" pitchFamily="49" charset="0"/>
                <a:cs typeface="Courier New" panose="02070309020205020404" pitchFamily="49" charset="0"/>
                <a:sym typeface="MT Extra" panose="05050102010205020202" pitchFamily="18" charset="2"/>
              </a:rPr>
              <a:t>   signal(synch);</a:t>
            </a:r>
          </a:p>
        </p:txBody>
      </p:sp>
      <p:sp>
        <p:nvSpPr>
          <p:cNvPr id="4" name="Rectangle 3"/>
          <p:cNvSpPr/>
          <p:nvPr/>
        </p:nvSpPr>
        <p:spPr>
          <a:xfrm>
            <a:off x="1056892" y="4467977"/>
            <a:ext cx="1843774" cy="461665"/>
          </a:xfrm>
          <a:prstGeom prst="rect">
            <a:avLst/>
          </a:prstGeom>
        </p:spPr>
        <p:txBody>
          <a:bodyPr wrap="none">
            <a:spAutoFit/>
          </a:bodyPr>
          <a:lstStyle/>
          <a:p>
            <a:pPr>
              <a:buNone/>
              <a:tabLst>
                <a:tab pos="2001838" algn="ctr"/>
                <a:tab pos="4513263" algn="ctr"/>
              </a:tabLst>
            </a:pPr>
            <a:r>
              <a:rPr lang="en-US" altLang="en-US" sz="2400" b="1" dirty="0">
                <a:solidFill>
                  <a:srgbClr val="00B0F0"/>
                </a:solidFill>
                <a:latin typeface="Courier New" panose="02070309020205020404" pitchFamily="49" charset="0"/>
                <a:cs typeface="Courier New" panose="02070309020205020404" pitchFamily="49" charset="0"/>
                <a:sym typeface="MT Extra" panose="05050102010205020202" pitchFamily="18" charset="2"/>
              </a:rPr>
              <a:t>synch = 0</a:t>
            </a:r>
            <a:endParaRPr lang="en-US" altLang="ja-JP" sz="2400" b="1" dirty="0">
              <a:sym typeface="MT Extra" panose="05050102010205020202" pitchFamily="18" charset="2"/>
            </a:endParaRPr>
          </a:p>
        </p:txBody>
      </p:sp>
      <p:sp>
        <p:nvSpPr>
          <p:cNvPr id="8" name="TextBox 7">
            <a:extLst>
              <a:ext uri="{FF2B5EF4-FFF2-40B4-BE49-F238E27FC236}">
                <a16:creationId xmlns:a16="http://schemas.microsoft.com/office/drawing/2014/main" id="{DF885524-7A0D-489A-A313-68199C5D9A90}"/>
              </a:ext>
            </a:extLst>
          </p:cNvPr>
          <p:cNvSpPr txBox="1"/>
          <p:nvPr/>
        </p:nvSpPr>
        <p:spPr>
          <a:xfrm>
            <a:off x="983319" y="4042425"/>
            <a:ext cx="4603072" cy="461665"/>
          </a:xfrm>
          <a:prstGeom prst="rect">
            <a:avLst/>
          </a:prstGeom>
          <a:noFill/>
        </p:spPr>
        <p:txBody>
          <a:bodyPr wrap="square">
            <a:spAutoFit/>
          </a:bodyPr>
          <a:lstStyle/>
          <a:p>
            <a:r>
              <a:rPr lang="en-US" altLang="en-US" sz="2400" dirty="0">
                <a:solidFill>
                  <a:srgbClr val="FF0000"/>
                </a:solidFill>
              </a:rPr>
              <a:t>semaphore  synch;</a:t>
            </a:r>
            <a:endParaRPr lang="zh-CN" altLang="en-US" sz="2400" dirty="0"/>
          </a:p>
        </p:txBody>
      </p:sp>
      <p:sp>
        <p:nvSpPr>
          <p:cNvPr id="5" name="矩形 4">
            <a:extLst>
              <a:ext uri="{FF2B5EF4-FFF2-40B4-BE49-F238E27FC236}">
                <a16:creationId xmlns:a16="http://schemas.microsoft.com/office/drawing/2014/main" id="{C0C271DF-B83F-4612-84DE-0066AEE06030}"/>
              </a:ext>
            </a:extLst>
          </p:cNvPr>
          <p:cNvSpPr/>
          <p:nvPr/>
        </p:nvSpPr>
        <p:spPr bwMode="auto">
          <a:xfrm>
            <a:off x="561975" y="3991232"/>
            <a:ext cx="7976544" cy="2372498"/>
          </a:xfrm>
          <a:prstGeom prst="rect">
            <a:avLst/>
          </a:prstGeom>
          <a:no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Verdana" charset="0"/>
            </a:endParaRPr>
          </a:p>
        </p:txBody>
      </p:sp>
      <p:sp>
        <p:nvSpPr>
          <p:cNvPr id="12" name="文本框 11">
            <a:extLst>
              <a:ext uri="{FF2B5EF4-FFF2-40B4-BE49-F238E27FC236}">
                <a16:creationId xmlns:a16="http://schemas.microsoft.com/office/drawing/2014/main" id="{64AF8AF2-6847-4673-9B19-F339ECB694FE}"/>
              </a:ext>
            </a:extLst>
          </p:cNvPr>
          <p:cNvSpPr txBox="1"/>
          <p:nvPr/>
        </p:nvSpPr>
        <p:spPr>
          <a:xfrm>
            <a:off x="367871" y="3066044"/>
            <a:ext cx="8285463" cy="830997"/>
          </a:xfrm>
          <a:prstGeom prst="rect">
            <a:avLst/>
          </a:prstGeom>
          <a:noFill/>
        </p:spPr>
        <p:txBody>
          <a:bodyPr wrap="square">
            <a:spAutoFit/>
          </a:bodyPr>
          <a:lstStyle/>
          <a:p>
            <a:pPr>
              <a:tabLst>
                <a:tab pos="2001838" algn="ctr"/>
                <a:tab pos="4513263" algn="ctr"/>
              </a:tabLst>
            </a:pPr>
            <a:r>
              <a:rPr lang="en-US" altLang="en-US" sz="2400" dirty="0">
                <a:latin typeface="Calibri Light" panose="020F0302020204030204" pitchFamily="34" charset="0"/>
                <a:cs typeface="Calibri Light" panose="020F0302020204030204" pitchFamily="34" charset="0"/>
                <a:sym typeface="MT Extra" panose="05050102010205020202" pitchFamily="18" charset="2"/>
              </a:rPr>
              <a:t>An example: Consider two processes </a:t>
            </a:r>
            <a:r>
              <a:rPr lang="en-US" altLang="en-US" sz="2400" i="1" dirty="0">
                <a:latin typeface="Calibri Light" panose="020F0302020204030204" pitchFamily="34" charset="0"/>
                <a:cs typeface="Calibri Light" panose="020F0302020204030204" pitchFamily="34" charset="0"/>
                <a:sym typeface="MT Extra" panose="05050102010205020202" pitchFamily="18" charset="2"/>
              </a:rPr>
              <a:t>P</a:t>
            </a:r>
            <a:r>
              <a:rPr lang="en-US" altLang="en-US" sz="2400" i="1" baseline="-25000" dirty="0">
                <a:latin typeface="Calibri Light" panose="020F0302020204030204" pitchFamily="34" charset="0"/>
                <a:cs typeface="Calibri Light" panose="020F0302020204030204" pitchFamily="34" charset="0"/>
                <a:sym typeface="MT Extra" panose="05050102010205020202" pitchFamily="18" charset="2"/>
              </a:rPr>
              <a:t>1</a:t>
            </a:r>
            <a:r>
              <a:rPr lang="en-US" altLang="en-US" sz="2400" i="1" dirty="0">
                <a:latin typeface="Calibri Light" panose="020F0302020204030204" pitchFamily="34" charset="0"/>
                <a:cs typeface="Calibri Light" panose="020F0302020204030204" pitchFamily="34" charset="0"/>
                <a:sym typeface="MT Extra" panose="05050102010205020202" pitchFamily="18" charset="2"/>
              </a:rPr>
              <a:t> </a:t>
            </a:r>
            <a:r>
              <a:rPr lang="en-US" altLang="en-US" sz="2400" dirty="0">
                <a:latin typeface="Calibri Light" panose="020F0302020204030204" pitchFamily="34" charset="0"/>
                <a:cs typeface="Calibri Light" panose="020F0302020204030204" pitchFamily="34" charset="0"/>
                <a:sym typeface="MT Extra" panose="05050102010205020202" pitchFamily="18" charset="2"/>
              </a:rPr>
              <a:t> and </a:t>
            </a:r>
            <a:r>
              <a:rPr lang="en-US" altLang="en-US" sz="2400" i="1" dirty="0">
                <a:latin typeface="Calibri Light" panose="020F0302020204030204" pitchFamily="34" charset="0"/>
                <a:cs typeface="Calibri Light" panose="020F0302020204030204" pitchFamily="34" charset="0"/>
                <a:sym typeface="MT Extra" panose="05050102010205020202" pitchFamily="18" charset="2"/>
              </a:rPr>
              <a:t>P</a:t>
            </a:r>
            <a:r>
              <a:rPr lang="en-US" altLang="en-US" sz="2400" i="1" baseline="-25000" dirty="0">
                <a:latin typeface="Calibri Light" panose="020F0302020204030204" pitchFamily="34" charset="0"/>
                <a:cs typeface="Calibri Light" panose="020F0302020204030204" pitchFamily="34" charset="0"/>
                <a:sym typeface="MT Extra" panose="05050102010205020202" pitchFamily="18" charset="2"/>
              </a:rPr>
              <a:t>2</a:t>
            </a:r>
            <a:r>
              <a:rPr lang="en-US" altLang="en-US" sz="2400" dirty="0">
                <a:latin typeface="Calibri Light" panose="020F0302020204030204" pitchFamily="34" charset="0"/>
                <a:cs typeface="Calibri Light" panose="020F0302020204030204" pitchFamily="34" charset="0"/>
                <a:sym typeface="MT Extra" panose="05050102010205020202" pitchFamily="18" charset="2"/>
              </a:rPr>
              <a:t> that require</a:t>
            </a:r>
            <a:r>
              <a:rPr lang="en-US" altLang="en-US" sz="2400" i="1" dirty="0">
                <a:latin typeface="Calibri Light" panose="020F0302020204030204" pitchFamily="34" charset="0"/>
                <a:cs typeface="Calibri Light" panose="020F0302020204030204" pitchFamily="34" charset="0"/>
                <a:sym typeface="MT Extra" panose="05050102010205020202" pitchFamily="18" charset="2"/>
              </a:rPr>
              <a:t> T</a:t>
            </a:r>
            <a:r>
              <a:rPr lang="en-US" altLang="en-US" sz="2400" i="1" baseline="-25000" dirty="0">
                <a:latin typeface="Calibri Light" panose="020F0302020204030204" pitchFamily="34" charset="0"/>
                <a:cs typeface="Calibri Light" panose="020F0302020204030204" pitchFamily="34" charset="0"/>
                <a:sym typeface="MT Extra" panose="05050102010205020202" pitchFamily="18" charset="2"/>
              </a:rPr>
              <a:t>1</a:t>
            </a:r>
            <a:r>
              <a:rPr lang="en-US" altLang="en-US" sz="2400" i="1" dirty="0">
                <a:latin typeface="Calibri Light" panose="020F0302020204030204" pitchFamily="34" charset="0"/>
                <a:cs typeface="Calibri Light" panose="020F0302020204030204" pitchFamily="34" charset="0"/>
                <a:sym typeface="MT Extra" panose="05050102010205020202" pitchFamily="18" charset="2"/>
              </a:rPr>
              <a:t> </a:t>
            </a:r>
            <a:r>
              <a:rPr lang="en-US" altLang="en-US" sz="2400" dirty="0">
                <a:latin typeface="Calibri Light" panose="020F0302020204030204" pitchFamily="34" charset="0"/>
                <a:cs typeface="Calibri Light" panose="020F0302020204030204" pitchFamily="34" charset="0"/>
                <a:sym typeface="MT Extra" panose="05050102010205020202" pitchFamily="18" charset="2"/>
              </a:rPr>
              <a:t>to happen before </a:t>
            </a:r>
            <a:r>
              <a:rPr lang="en-US" altLang="en-US" sz="2400" i="1" dirty="0">
                <a:latin typeface="Calibri Light" panose="020F0302020204030204" pitchFamily="34" charset="0"/>
                <a:cs typeface="Calibri Light" panose="020F0302020204030204" pitchFamily="34" charset="0"/>
                <a:sym typeface="MT Extra" panose="05050102010205020202" pitchFamily="18" charset="2"/>
              </a:rPr>
              <a:t>T</a:t>
            </a:r>
            <a:r>
              <a:rPr lang="en-US" altLang="en-US" sz="2400" i="1" baseline="-25000" dirty="0">
                <a:latin typeface="Calibri Light" panose="020F0302020204030204" pitchFamily="34" charset="0"/>
                <a:cs typeface="Calibri Light" panose="020F0302020204030204" pitchFamily="34" charset="0"/>
                <a:sym typeface="MT Extra" panose="05050102010205020202" pitchFamily="18" charset="2"/>
              </a:rPr>
              <a:t>2</a:t>
            </a:r>
            <a:r>
              <a:rPr lang="en-US" altLang="en-US" sz="2400" baseline="-25000" dirty="0">
                <a:latin typeface="Calibri Light" panose="020F0302020204030204" pitchFamily="34" charset="0"/>
                <a:cs typeface="Calibri Light" panose="020F0302020204030204" pitchFamily="34" charset="0"/>
                <a:sym typeface="MT Extra" panose="05050102010205020202" pitchFamily="18" charset="2"/>
              </a:rPr>
              <a:t>.</a:t>
            </a:r>
            <a:r>
              <a:rPr lang="en-US" altLang="en-US" sz="2400" dirty="0">
                <a:latin typeface="Calibri Light" panose="020F0302020204030204" pitchFamily="34" charset="0"/>
                <a:cs typeface="Calibri Light" panose="020F0302020204030204" pitchFamily="34" charset="0"/>
                <a:sym typeface="MT Extra" panose="05050102010205020202" pitchFamily="18" charset="2"/>
              </a:rPr>
              <a:t> Solution: </a:t>
            </a:r>
            <a:r>
              <a:rPr lang="en-US" altLang="en-US" sz="2400" baseline="-25000" dirty="0">
                <a:latin typeface="Calibri Light" panose="020F0302020204030204" pitchFamily="34" charset="0"/>
                <a:cs typeface="Calibri Light" panose="020F0302020204030204" pitchFamily="34" charset="0"/>
                <a:sym typeface="MT Extra" panose="05050102010205020202" pitchFamily="18" charset="2"/>
              </a:rPr>
              <a:t> </a:t>
            </a:r>
            <a:endParaRPr lang="en-US" altLang="en-US" sz="2400" i="1" baseline="-25000" dirty="0">
              <a:latin typeface="Calibri Light" panose="020F0302020204030204" pitchFamily="34" charset="0"/>
              <a:cs typeface="Calibri Light" panose="020F0302020204030204" pitchFamily="34" charset="0"/>
              <a:sym typeface="MT Extra" panose="05050102010205020202" pitchFamily="18" charset="2"/>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a:xfrm>
            <a:off x="457200" y="190500"/>
            <a:ext cx="8229600" cy="576263"/>
          </a:xfrm>
        </p:spPr>
        <p:txBody>
          <a:bodyPr/>
          <a:lstStyle/>
          <a:p>
            <a:pPr eaLnBrk="1" hangingPunct="1"/>
            <a:r>
              <a:rPr lang="en-US" altLang="en-US"/>
              <a:t>Semaphore Implementation</a:t>
            </a:r>
          </a:p>
        </p:txBody>
      </p:sp>
      <p:sp>
        <p:nvSpPr>
          <p:cNvPr id="29699" name="Rectangle 3"/>
          <p:cNvSpPr>
            <a:spLocks noGrp="1" noChangeArrowheads="1"/>
          </p:cNvSpPr>
          <p:nvPr>
            <p:ph idx="1"/>
          </p:nvPr>
        </p:nvSpPr>
        <p:spPr>
          <a:xfrm>
            <a:off x="346593" y="856847"/>
            <a:ext cx="8797407" cy="3225526"/>
          </a:xfrm>
        </p:spPr>
        <p:txBody>
          <a:bodyPr/>
          <a:lstStyle/>
          <a:p>
            <a:r>
              <a:rPr lang="en-US" altLang="zh-CN" dirty="0"/>
              <a:t>Advantage</a:t>
            </a:r>
          </a:p>
          <a:p>
            <a:pPr lvl="1"/>
            <a:r>
              <a:rPr lang="en-US" altLang="en-US" dirty="0"/>
              <a:t>implementation code is shor</a:t>
            </a:r>
            <a:r>
              <a:rPr lang="en-US" altLang="zh-CN" dirty="0"/>
              <a:t>t</a:t>
            </a:r>
            <a:endParaRPr lang="en-US" altLang="en-US" dirty="0"/>
          </a:p>
          <a:p>
            <a:r>
              <a:rPr lang="en-US" altLang="zh-CN" dirty="0"/>
              <a:t>Disadvantage</a:t>
            </a:r>
            <a:r>
              <a:rPr lang="zh-CN" altLang="en-US" dirty="0"/>
              <a:t>：</a:t>
            </a:r>
            <a:endParaRPr lang="en-US" altLang="zh-CN" dirty="0"/>
          </a:p>
          <a:p>
            <a:pPr lvl="1"/>
            <a:r>
              <a:rPr lang="en-US" altLang="en-US" dirty="0"/>
              <a:t>Must guarantee that no two processes can execute  the </a:t>
            </a:r>
            <a:r>
              <a:rPr lang="en-US" altLang="en-US" sz="2000" b="1" dirty="0">
                <a:latin typeface="Courier New" panose="02070309020205020404" pitchFamily="49" charset="0"/>
                <a:cs typeface="Courier New" panose="02070309020205020404" pitchFamily="49" charset="0"/>
              </a:rPr>
              <a:t>wait()</a:t>
            </a:r>
            <a:r>
              <a:rPr lang="en-US" altLang="en-US" dirty="0"/>
              <a:t>and </a:t>
            </a:r>
            <a:r>
              <a:rPr lang="en-US" altLang="en-US" sz="2000" b="1" dirty="0">
                <a:latin typeface="Courier New" panose="02070309020205020404" pitchFamily="49" charset="0"/>
                <a:cs typeface="Courier New" panose="02070309020205020404" pitchFamily="49" charset="0"/>
              </a:rPr>
              <a:t>signal()</a:t>
            </a:r>
            <a:r>
              <a:rPr lang="en-US" altLang="en-US" dirty="0"/>
              <a:t>on the same semaphore at the same time</a:t>
            </a:r>
          </a:p>
          <a:p>
            <a:pPr lvl="2"/>
            <a:r>
              <a:rPr lang="en-US" altLang="en-US" dirty="0"/>
              <a:t>S--</a:t>
            </a:r>
            <a:r>
              <a:rPr lang="zh-CN" altLang="en-US" dirty="0"/>
              <a:t>， </a:t>
            </a:r>
            <a:r>
              <a:rPr lang="en-US" altLang="zh-CN" dirty="0"/>
              <a:t>S++ in wait() and signal()</a:t>
            </a:r>
            <a:endParaRPr lang="en-US" altLang="en-US" dirty="0"/>
          </a:p>
          <a:p>
            <a:pPr lvl="2"/>
            <a:r>
              <a:rPr lang="en-US" altLang="en-US" dirty="0"/>
              <a:t>Thus, the implementation becomes the critical section problem where the </a:t>
            </a:r>
            <a:r>
              <a:rPr lang="en-US" altLang="en-US" sz="2000" b="1" dirty="0">
                <a:latin typeface="Courier New" panose="02070309020205020404" pitchFamily="49" charset="0"/>
                <a:cs typeface="Courier New" panose="02070309020205020404" pitchFamily="49" charset="0"/>
              </a:rPr>
              <a:t>wait</a:t>
            </a:r>
            <a:r>
              <a:rPr lang="en-US" altLang="en-US" dirty="0"/>
              <a:t> and </a:t>
            </a:r>
            <a:r>
              <a:rPr lang="en-US" altLang="en-US" sz="2000" b="1" dirty="0">
                <a:latin typeface="Courier New" panose="02070309020205020404" pitchFamily="49" charset="0"/>
                <a:cs typeface="Courier New" panose="02070309020205020404" pitchFamily="49" charset="0"/>
              </a:rPr>
              <a:t>signal</a:t>
            </a:r>
            <a:r>
              <a:rPr lang="en-US" altLang="en-US" dirty="0"/>
              <a:t> code are placed in the critical section</a:t>
            </a:r>
          </a:p>
          <a:p>
            <a:pPr lvl="2"/>
            <a:r>
              <a:rPr lang="en-US" altLang="en-US" dirty="0"/>
              <a:t>The solution now have </a:t>
            </a:r>
            <a:r>
              <a:rPr lang="en-US" altLang="en-US" b="1" dirty="0">
                <a:solidFill>
                  <a:srgbClr val="3366FF"/>
                </a:solidFill>
              </a:rPr>
              <a:t>busy waiting</a:t>
            </a:r>
            <a:r>
              <a:rPr lang="en-US" altLang="en-US" dirty="0">
                <a:solidFill>
                  <a:srgbClr val="3366FF"/>
                </a:solidFill>
              </a:rPr>
              <a:t> </a:t>
            </a:r>
            <a:r>
              <a:rPr lang="en-US" altLang="en-US" dirty="0"/>
              <a:t>in critical section implementation</a:t>
            </a:r>
          </a:p>
          <a:p>
            <a:pPr lvl="1"/>
            <a:r>
              <a:rPr lang="en-US" altLang="en-US" dirty="0"/>
              <a:t>Both mutex lock and semaphore suffer from </a:t>
            </a:r>
            <a:r>
              <a:rPr lang="en-US" altLang="en-US" dirty="0">
                <a:solidFill>
                  <a:srgbClr val="FF0000"/>
                </a:solidFill>
              </a:rPr>
              <a:t>busy waiting</a:t>
            </a:r>
            <a:r>
              <a:rPr lang="en-US" altLang="en-US" dirty="0"/>
              <a:t>.</a:t>
            </a:r>
          </a:p>
          <a:p>
            <a:pPr lvl="1"/>
            <a:endParaRPr lang="en-US" altLang="en-US"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a:xfrm>
            <a:off x="922338" y="44450"/>
            <a:ext cx="8467725" cy="609600"/>
          </a:xfrm>
        </p:spPr>
        <p:txBody>
          <a:bodyPr/>
          <a:lstStyle/>
          <a:p>
            <a:pPr eaLnBrk="1" hangingPunct="1"/>
            <a:r>
              <a:rPr lang="en-US" altLang="en-US" sz="2400" dirty="0"/>
              <a:t>Semaphore Implementation </a:t>
            </a:r>
            <a:r>
              <a:rPr lang="en-US" altLang="en-US" sz="2400" dirty="0">
                <a:solidFill>
                  <a:srgbClr val="FF0000"/>
                </a:solidFill>
              </a:rPr>
              <a:t>with no Busy waiting </a:t>
            </a:r>
          </a:p>
        </p:txBody>
      </p:sp>
      <p:sp>
        <p:nvSpPr>
          <p:cNvPr id="30723" name="Rectangle 3"/>
          <p:cNvSpPr>
            <a:spLocks noGrp="1" noChangeArrowheads="1"/>
          </p:cNvSpPr>
          <p:nvPr>
            <p:ph idx="1"/>
          </p:nvPr>
        </p:nvSpPr>
        <p:spPr>
          <a:xfrm>
            <a:off x="399385" y="913358"/>
            <a:ext cx="8345230" cy="3231055"/>
          </a:xfrm>
        </p:spPr>
        <p:txBody>
          <a:bodyPr/>
          <a:lstStyle/>
          <a:p>
            <a:r>
              <a:rPr lang="en-US" altLang="en-US" dirty="0"/>
              <a:t>With </a:t>
            </a:r>
            <a:r>
              <a:rPr lang="en-US" altLang="en-US" dirty="0">
                <a:solidFill>
                  <a:srgbClr val="FF0000"/>
                </a:solidFill>
              </a:rPr>
              <a:t>each semaphore </a:t>
            </a:r>
            <a:r>
              <a:rPr lang="en-US" altLang="en-US" dirty="0"/>
              <a:t>there is </a:t>
            </a:r>
            <a:r>
              <a:rPr lang="en-US" altLang="en-US" dirty="0">
                <a:solidFill>
                  <a:srgbClr val="FF0000"/>
                </a:solidFill>
              </a:rPr>
              <a:t>an associated waiting queue</a:t>
            </a:r>
          </a:p>
          <a:p>
            <a:pPr lvl="1"/>
            <a:r>
              <a:rPr lang="en-US" altLang="en-US" dirty="0"/>
              <a:t>Each semaphore has:</a:t>
            </a:r>
          </a:p>
          <a:p>
            <a:pPr lvl="2"/>
            <a:r>
              <a:rPr lang="en-US" altLang="en-US" dirty="0"/>
              <a:t> an integer value</a:t>
            </a:r>
          </a:p>
          <a:p>
            <a:pPr lvl="2"/>
            <a:r>
              <a:rPr lang="en-US" altLang="zh-CN" dirty="0"/>
              <a:t>A queue of processes </a:t>
            </a:r>
            <a:endParaRPr lang="en-US" altLang="en-US" dirty="0"/>
          </a:p>
          <a:p>
            <a:r>
              <a:rPr lang="en-US" altLang="en-US" dirty="0"/>
              <a:t>Two operations:</a:t>
            </a:r>
          </a:p>
          <a:p>
            <a:pPr lvl="1"/>
            <a:r>
              <a:rPr lang="en-US" altLang="en-US" dirty="0">
                <a:solidFill>
                  <a:srgbClr val="3366FF"/>
                </a:solidFill>
              </a:rPr>
              <a:t>block </a:t>
            </a:r>
            <a:r>
              <a:rPr lang="en-US" altLang="en-US" dirty="0"/>
              <a:t>– place the process invoking the operation on the appropriate waiting queue</a:t>
            </a:r>
          </a:p>
          <a:p>
            <a:pPr lvl="1"/>
            <a:r>
              <a:rPr lang="en-US" altLang="en-US" dirty="0">
                <a:solidFill>
                  <a:srgbClr val="3366FF"/>
                </a:solidFill>
              </a:rPr>
              <a:t>wakeup </a:t>
            </a:r>
            <a:r>
              <a:rPr lang="en-US" altLang="en-US" dirty="0"/>
              <a:t>– remove one of processes in the waiting queue and place it in the ready queue</a:t>
            </a:r>
            <a:r>
              <a:rPr lang="en-US" altLang="en-US" dirty="0">
                <a:solidFill>
                  <a:srgbClr val="0000FF"/>
                </a:solidFill>
              </a:rPr>
              <a:t>              </a:t>
            </a:r>
          </a:p>
        </p:txBody>
      </p:sp>
      <p:sp>
        <p:nvSpPr>
          <p:cNvPr id="2" name="Rectangle 1"/>
          <p:cNvSpPr/>
          <p:nvPr/>
        </p:nvSpPr>
        <p:spPr>
          <a:xfrm>
            <a:off x="1392753" y="4618060"/>
            <a:ext cx="6019266" cy="1569660"/>
          </a:xfrm>
          <a:prstGeom prst="rect">
            <a:avLst/>
          </a:prstGeom>
          <a:solidFill>
            <a:schemeClr val="accent3">
              <a:lumMod val="95000"/>
            </a:schemeClr>
          </a:solidFill>
        </p:spPr>
        <p:txBody>
          <a:bodyPr wrap="square">
            <a:spAutoFit/>
          </a:bodyPr>
          <a:lstStyle/>
          <a:p>
            <a:r>
              <a:rPr lang="en-US" altLang="en-US" sz="2400" dirty="0" err="1">
                <a:solidFill>
                  <a:srgbClr val="0000FF"/>
                </a:solidFill>
                <a:latin typeface="Courier New" panose="02070309020205020404" pitchFamily="49" charset="0"/>
                <a:cs typeface="Courier New" panose="02070309020205020404" pitchFamily="49" charset="0"/>
              </a:rPr>
              <a:t>typedef</a:t>
            </a:r>
            <a:r>
              <a:rPr lang="en-US" altLang="en-US" sz="2400" dirty="0">
                <a:solidFill>
                  <a:srgbClr val="0000FF"/>
                </a:solidFill>
                <a:latin typeface="Courier New" panose="02070309020205020404" pitchFamily="49" charset="0"/>
                <a:cs typeface="Courier New" panose="02070309020205020404" pitchFamily="49" charset="0"/>
              </a:rPr>
              <a:t> </a:t>
            </a:r>
            <a:r>
              <a:rPr lang="en-US" altLang="en-US" sz="2400" dirty="0" err="1">
                <a:solidFill>
                  <a:srgbClr val="0000FF"/>
                </a:solidFill>
                <a:latin typeface="Courier New" panose="02070309020205020404" pitchFamily="49" charset="0"/>
                <a:cs typeface="Courier New" panose="02070309020205020404" pitchFamily="49" charset="0"/>
              </a:rPr>
              <a:t>struct</a:t>
            </a:r>
            <a:r>
              <a:rPr lang="en-US" altLang="en-US" sz="2400" dirty="0">
                <a:solidFill>
                  <a:srgbClr val="0000FF"/>
                </a:solidFill>
                <a:latin typeface="Courier New" panose="02070309020205020404" pitchFamily="49" charset="0"/>
                <a:cs typeface="Courier New" panose="02070309020205020404" pitchFamily="49" charset="0"/>
              </a:rPr>
              <a:t>{ </a:t>
            </a:r>
          </a:p>
          <a:p>
            <a:pPr>
              <a:buNone/>
            </a:pPr>
            <a:r>
              <a:rPr lang="en-US" altLang="en-US" sz="2400" dirty="0">
                <a:solidFill>
                  <a:srgbClr val="0000FF"/>
                </a:solidFill>
                <a:latin typeface="Courier New" panose="02070309020205020404" pitchFamily="49" charset="0"/>
                <a:cs typeface="Courier New" panose="02070309020205020404" pitchFamily="49" charset="0"/>
              </a:rPr>
              <a:t>   	int value; </a:t>
            </a:r>
          </a:p>
          <a:p>
            <a:pPr>
              <a:buNone/>
            </a:pPr>
            <a:r>
              <a:rPr lang="en-US" altLang="en-US" sz="2400" dirty="0">
                <a:solidFill>
                  <a:srgbClr val="0000FF"/>
                </a:solidFill>
                <a:latin typeface="Courier New" panose="02070309020205020404" pitchFamily="49" charset="0"/>
                <a:cs typeface="Courier New" panose="02070309020205020404" pitchFamily="49" charset="0"/>
              </a:rPr>
              <a:t>   	</a:t>
            </a:r>
            <a:r>
              <a:rPr lang="en-US" altLang="en-US" sz="2400" dirty="0" err="1">
                <a:solidFill>
                  <a:srgbClr val="FF0000"/>
                </a:solidFill>
                <a:latin typeface="Courier New" panose="02070309020205020404" pitchFamily="49" charset="0"/>
                <a:cs typeface="Courier New" panose="02070309020205020404" pitchFamily="49" charset="0"/>
              </a:rPr>
              <a:t>struct</a:t>
            </a:r>
            <a:r>
              <a:rPr lang="en-US" altLang="en-US" sz="2400" dirty="0">
                <a:solidFill>
                  <a:srgbClr val="FF0000"/>
                </a:solidFill>
                <a:latin typeface="Courier New" panose="02070309020205020404" pitchFamily="49" charset="0"/>
                <a:cs typeface="Courier New" panose="02070309020205020404" pitchFamily="49" charset="0"/>
              </a:rPr>
              <a:t> process *list</a:t>
            </a:r>
            <a:r>
              <a:rPr lang="en-US" altLang="en-US" sz="2400" dirty="0">
                <a:solidFill>
                  <a:srgbClr val="0000FF"/>
                </a:solidFill>
                <a:latin typeface="Courier New" panose="02070309020205020404" pitchFamily="49" charset="0"/>
                <a:cs typeface="Courier New" panose="02070309020205020404" pitchFamily="49" charset="0"/>
              </a:rPr>
              <a:t>; </a:t>
            </a:r>
          </a:p>
          <a:p>
            <a:pPr>
              <a:buNone/>
            </a:pPr>
            <a:r>
              <a:rPr lang="en-US" altLang="en-US" sz="2400" dirty="0">
                <a:solidFill>
                  <a:srgbClr val="0000FF"/>
                </a:solidFill>
                <a:latin typeface="Courier New" panose="02070309020205020404" pitchFamily="49" charset="0"/>
                <a:cs typeface="Courier New" panose="02070309020205020404" pitchFamily="49" charset="0"/>
              </a:rPr>
              <a:t>} semaphore;</a:t>
            </a:r>
            <a:endParaRPr lang="en-US" altLang="en-US" sz="2400" dirty="0">
              <a:solidFill>
                <a:srgbClr val="0000FF"/>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a:xfrm>
            <a:off x="787400" y="112332"/>
            <a:ext cx="8356600" cy="581025"/>
          </a:xfrm>
        </p:spPr>
        <p:txBody>
          <a:bodyPr/>
          <a:lstStyle/>
          <a:p>
            <a:pPr eaLnBrk="1" hangingPunct="1"/>
            <a:r>
              <a:rPr lang="en-US" altLang="en-US" sz="2400"/>
              <a:t>Implementation with no Busy waiting (Cont.)</a:t>
            </a:r>
          </a:p>
        </p:txBody>
      </p:sp>
      <p:sp>
        <p:nvSpPr>
          <p:cNvPr id="31747" name="Rectangle 3"/>
          <p:cNvSpPr>
            <a:spLocks noGrp="1" noChangeArrowheads="1"/>
          </p:cNvSpPr>
          <p:nvPr>
            <p:ph idx="1"/>
          </p:nvPr>
        </p:nvSpPr>
        <p:spPr>
          <a:xfrm>
            <a:off x="3691514" y="1716468"/>
            <a:ext cx="5427452" cy="4583972"/>
          </a:xfrm>
          <a:solidFill>
            <a:schemeClr val="accent3">
              <a:lumMod val="95000"/>
            </a:schemeClr>
          </a:solidFill>
        </p:spPr>
        <p:txBody>
          <a:bodyPr/>
          <a:lstStyle/>
          <a:p>
            <a:pPr marL="0" indent="0">
              <a:buFont typeface="Monotype Sorts" pitchFamily="-84" charset="2"/>
              <a:buNone/>
            </a:pPr>
            <a:r>
              <a:rPr lang="en-US" altLang="en-US" sz="1800" b="1" dirty="0">
                <a:latin typeface="Courier New" panose="02070309020205020404" pitchFamily="49" charset="0"/>
                <a:cs typeface="Courier New" panose="02070309020205020404" pitchFamily="49" charset="0"/>
              </a:rPr>
              <a:t>wait(semaphore *S) { </a:t>
            </a:r>
          </a:p>
          <a:p>
            <a:pPr marL="0" indent="0">
              <a:buFont typeface="Monotype Sorts" pitchFamily="-84" charset="2"/>
              <a:buNone/>
            </a:pPr>
            <a:r>
              <a:rPr lang="en-US" altLang="en-US" sz="1800" b="1" dirty="0">
                <a:latin typeface="Courier New" panose="02070309020205020404" pitchFamily="49" charset="0"/>
                <a:cs typeface="Courier New" panose="02070309020205020404" pitchFamily="49" charset="0"/>
              </a:rPr>
              <a:t>   S-&gt;value--; </a:t>
            </a:r>
          </a:p>
          <a:p>
            <a:pPr marL="0" indent="0">
              <a:buFont typeface="Monotype Sorts" pitchFamily="-84" charset="2"/>
              <a:buNone/>
            </a:pPr>
            <a:r>
              <a:rPr lang="en-US" altLang="en-US" sz="1800" b="1" dirty="0">
                <a:latin typeface="Courier New" panose="02070309020205020404" pitchFamily="49" charset="0"/>
                <a:cs typeface="Courier New" panose="02070309020205020404" pitchFamily="49" charset="0"/>
              </a:rPr>
              <a:t>   if (S-&gt;value &lt; 0) {</a:t>
            </a:r>
            <a:br>
              <a:rPr lang="en-US" altLang="en-US" sz="1800" b="1" dirty="0">
                <a:latin typeface="Courier New" panose="02070309020205020404" pitchFamily="49" charset="0"/>
                <a:cs typeface="Courier New" panose="02070309020205020404" pitchFamily="49" charset="0"/>
              </a:rPr>
            </a:br>
            <a:r>
              <a:rPr lang="en-US" altLang="en-US" sz="1800" b="1" dirty="0">
                <a:latin typeface="Courier New" panose="02070309020205020404" pitchFamily="49" charset="0"/>
                <a:cs typeface="Courier New" panose="02070309020205020404" pitchFamily="49" charset="0"/>
              </a:rPr>
              <a:t>      //add this process to S-&gt;list; </a:t>
            </a:r>
          </a:p>
          <a:p>
            <a:pPr marL="0" indent="0">
              <a:buFont typeface="Monotype Sorts" pitchFamily="-84" charset="2"/>
              <a:buNone/>
            </a:pPr>
            <a:r>
              <a:rPr lang="en-US" altLang="en-US" sz="1800" b="1" dirty="0">
                <a:latin typeface="Courier New" panose="02070309020205020404" pitchFamily="49" charset="0"/>
                <a:cs typeface="Courier New" panose="02070309020205020404" pitchFamily="49" charset="0"/>
              </a:rPr>
              <a:t>      </a:t>
            </a:r>
            <a:r>
              <a:rPr lang="en-US" altLang="en-US" sz="1800" b="1" dirty="0">
                <a:solidFill>
                  <a:srgbClr val="FF0000"/>
                </a:solidFill>
                <a:latin typeface="Courier New" panose="02070309020205020404" pitchFamily="49" charset="0"/>
                <a:cs typeface="Courier New" panose="02070309020205020404" pitchFamily="49" charset="0"/>
              </a:rPr>
              <a:t>block();//put in a waiting queue</a:t>
            </a:r>
          </a:p>
          <a:p>
            <a:pPr marL="0" indent="0">
              <a:buFont typeface="Monotype Sorts" pitchFamily="-84" charset="2"/>
              <a:buNone/>
            </a:pPr>
            <a:r>
              <a:rPr lang="en-US" altLang="en-US" sz="1800" b="1" dirty="0">
                <a:latin typeface="Courier New" panose="02070309020205020404" pitchFamily="49" charset="0"/>
                <a:cs typeface="Courier New" panose="02070309020205020404" pitchFamily="49" charset="0"/>
              </a:rPr>
              <a:t>   } </a:t>
            </a:r>
          </a:p>
          <a:p>
            <a:pPr marL="0" indent="0">
              <a:buFont typeface="Monotype Sorts" pitchFamily="-84" charset="2"/>
              <a:buNone/>
            </a:pPr>
            <a:r>
              <a:rPr lang="en-US" altLang="en-US" sz="1800" b="1" dirty="0">
                <a:latin typeface="Courier New" panose="02070309020205020404" pitchFamily="49" charset="0"/>
                <a:cs typeface="Courier New" panose="02070309020205020404" pitchFamily="49" charset="0"/>
              </a:rPr>
              <a:t>}</a:t>
            </a:r>
          </a:p>
          <a:p>
            <a:pPr marL="0" indent="0">
              <a:buFont typeface="Monotype Sorts" pitchFamily="-84" charset="2"/>
              <a:buNone/>
            </a:pPr>
            <a:endParaRPr lang="en-US" altLang="en-US" sz="1800" b="1" dirty="0">
              <a:latin typeface="Courier New" panose="02070309020205020404" pitchFamily="49" charset="0"/>
              <a:cs typeface="Courier New" panose="02070309020205020404" pitchFamily="49" charset="0"/>
            </a:endParaRPr>
          </a:p>
          <a:p>
            <a:pPr marL="0" indent="0">
              <a:buFont typeface="Monotype Sorts" pitchFamily="-84" charset="2"/>
              <a:buNone/>
            </a:pPr>
            <a:r>
              <a:rPr lang="en-US" altLang="en-US" sz="1800" b="1" dirty="0">
                <a:latin typeface="Courier New" panose="02070309020205020404" pitchFamily="49" charset="0"/>
                <a:cs typeface="Courier New" panose="02070309020205020404" pitchFamily="49" charset="0"/>
              </a:rPr>
              <a:t>signal(semaphore *S) { </a:t>
            </a:r>
          </a:p>
          <a:p>
            <a:pPr marL="0" indent="0">
              <a:buFont typeface="Monotype Sorts" pitchFamily="-84" charset="2"/>
              <a:buNone/>
            </a:pPr>
            <a:r>
              <a:rPr lang="en-US" altLang="en-US" sz="1800" b="1" dirty="0">
                <a:latin typeface="Courier New" panose="02070309020205020404" pitchFamily="49" charset="0"/>
                <a:cs typeface="Courier New" panose="02070309020205020404" pitchFamily="49" charset="0"/>
              </a:rPr>
              <a:t>   S-&gt;value++; </a:t>
            </a:r>
          </a:p>
          <a:p>
            <a:pPr marL="0" indent="0">
              <a:buFont typeface="Monotype Sorts" pitchFamily="-84" charset="2"/>
              <a:buNone/>
            </a:pPr>
            <a:r>
              <a:rPr lang="en-US" altLang="en-US" sz="1800" b="1" dirty="0">
                <a:latin typeface="Courier New" panose="02070309020205020404" pitchFamily="49" charset="0"/>
                <a:cs typeface="Courier New" panose="02070309020205020404" pitchFamily="49" charset="0"/>
              </a:rPr>
              <a:t>   if (S-&gt;value </a:t>
            </a:r>
            <a:r>
              <a:rPr lang="en-US" altLang="en-US" sz="1800" b="1" dirty="0">
                <a:solidFill>
                  <a:srgbClr val="FF0000"/>
                </a:solidFill>
                <a:latin typeface="Courier New" panose="02070309020205020404" pitchFamily="49" charset="0"/>
                <a:cs typeface="Courier New" panose="02070309020205020404" pitchFamily="49" charset="0"/>
              </a:rPr>
              <a:t>&lt;=</a:t>
            </a:r>
            <a:r>
              <a:rPr lang="en-US" altLang="en-US" sz="1800" b="1" dirty="0">
                <a:latin typeface="Courier New" panose="02070309020205020404" pitchFamily="49" charset="0"/>
                <a:cs typeface="Courier New" panose="02070309020205020404" pitchFamily="49" charset="0"/>
              </a:rPr>
              <a:t> 0) {</a:t>
            </a:r>
            <a:br>
              <a:rPr lang="en-US" altLang="en-US" sz="1800" b="1" dirty="0">
                <a:latin typeface="Courier New" panose="02070309020205020404" pitchFamily="49" charset="0"/>
                <a:cs typeface="Courier New" panose="02070309020205020404" pitchFamily="49" charset="0"/>
              </a:rPr>
            </a:br>
            <a:r>
              <a:rPr lang="en-US" altLang="en-US" sz="1800" b="1" dirty="0">
                <a:latin typeface="Courier New" panose="02070309020205020404" pitchFamily="49" charset="0"/>
                <a:cs typeface="Courier New" panose="02070309020205020404" pitchFamily="49" charset="0"/>
              </a:rPr>
              <a:t>    //remove a process P from S-&gt;list; </a:t>
            </a:r>
          </a:p>
          <a:p>
            <a:pPr marL="0" indent="0">
              <a:buFont typeface="Monotype Sorts" pitchFamily="-84" charset="2"/>
              <a:buNone/>
            </a:pPr>
            <a:r>
              <a:rPr lang="en-US" altLang="en-US" sz="1800" b="1" dirty="0">
                <a:latin typeface="Courier New" panose="02070309020205020404" pitchFamily="49" charset="0"/>
                <a:cs typeface="Courier New" panose="02070309020205020404" pitchFamily="49" charset="0"/>
              </a:rPr>
              <a:t>      </a:t>
            </a:r>
            <a:r>
              <a:rPr lang="en-US" altLang="en-US" sz="1800" b="1" dirty="0">
                <a:solidFill>
                  <a:srgbClr val="FF0000"/>
                </a:solidFill>
                <a:latin typeface="Courier New" panose="02070309020205020404" pitchFamily="49" charset="0"/>
                <a:cs typeface="Courier New" panose="02070309020205020404" pitchFamily="49" charset="0"/>
              </a:rPr>
              <a:t>wakeup(P);//put in a ready queue</a:t>
            </a:r>
          </a:p>
          <a:p>
            <a:pPr marL="0" indent="0">
              <a:buFont typeface="Monotype Sorts" pitchFamily="-84" charset="2"/>
              <a:buNone/>
            </a:pPr>
            <a:r>
              <a:rPr lang="en-US" altLang="en-US" sz="1800" b="1" dirty="0">
                <a:latin typeface="Courier New" panose="02070309020205020404" pitchFamily="49" charset="0"/>
                <a:cs typeface="Courier New" panose="02070309020205020404" pitchFamily="49" charset="0"/>
              </a:rPr>
              <a:t>   } </a:t>
            </a:r>
          </a:p>
          <a:p>
            <a:pPr marL="0" indent="0">
              <a:buFont typeface="Monotype Sorts" pitchFamily="-84" charset="2"/>
              <a:buNone/>
            </a:pPr>
            <a:r>
              <a:rPr lang="en-US" altLang="en-US" sz="1800" b="1" dirty="0">
                <a:latin typeface="Courier New" panose="02070309020205020404" pitchFamily="49" charset="0"/>
                <a:cs typeface="Courier New" panose="02070309020205020404" pitchFamily="49" charset="0"/>
              </a:rPr>
              <a:t>} </a:t>
            </a:r>
          </a:p>
        </p:txBody>
      </p:sp>
      <p:sp>
        <p:nvSpPr>
          <p:cNvPr id="2" name="Rectangle 1"/>
          <p:cNvSpPr/>
          <p:nvPr/>
        </p:nvSpPr>
        <p:spPr>
          <a:xfrm>
            <a:off x="359541" y="2087120"/>
            <a:ext cx="3209282" cy="3139321"/>
          </a:xfrm>
          <a:prstGeom prst="rect">
            <a:avLst/>
          </a:prstGeom>
          <a:solidFill>
            <a:schemeClr val="accent3">
              <a:lumMod val="95000"/>
            </a:schemeClr>
          </a:solidFill>
        </p:spPr>
        <p:txBody>
          <a:bodyPr wrap="square">
            <a:spAutoFit/>
          </a:bodyPr>
          <a:lstStyle/>
          <a:p>
            <a:pPr marL="0" lvl="1">
              <a:buFont typeface="Monotype Sorts" pitchFamily="-84" charset="2"/>
              <a:buNone/>
            </a:pPr>
            <a:r>
              <a:rPr lang="en-US" altLang="en-US" b="1" dirty="0">
                <a:latin typeface="Courier New" panose="02070309020205020404" pitchFamily="49" charset="0"/>
                <a:sym typeface="Symbol" panose="05050102010706020507" pitchFamily="18" charset="2"/>
              </a:rPr>
              <a:t>wait(S) { </a:t>
            </a:r>
          </a:p>
          <a:p>
            <a:pPr marL="0" lvl="1">
              <a:buFont typeface="Monotype Sorts" pitchFamily="-84" charset="2"/>
              <a:buNone/>
            </a:pPr>
            <a:r>
              <a:rPr lang="en-US" altLang="en-US" b="1" dirty="0">
                <a:latin typeface="Courier New" panose="02070309020205020404" pitchFamily="49" charset="0"/>
                <a:sym typeface="Symbol" panose="05050102010706020507" pitchFamily="18" charset="2"/>
              </a:rPr>
              <a:t>    </a:t>
            </a:r>
            <a:r>
              <a:rPr lang="en-US" altLang="en-US" b="1" dirty="0">
                <a:solidFill>
                  <a:srgbClr val="FF0000"/>
                </a:solidFill>
                <a:latin typeface="Courier New" panose="02070309020205020404" pitchFamily="49" charset="0"/>
                <a:sym typeface="Symbol" panose="05050102010706020507" pitchFamily="18" charset="2"/>
              </a:rPr>
              <a:t>while (S &lt;= 0)</a:t>
            </a:r>
          </a:p>
          <a:p>
            <a:pPr marL="0" lvl="1">
              <a:buFont typeface="Monotype Sorts" pitchFamily="-84" charset="2"/>
              <a:buNone/>
            </a:pPr>
            <a:r>
              <a:rPr lang="en-US" altLang="en-US" b="1" dirty="0">
                <a:solidFill>
                  <a:srgbClr val="FF0000"/>
                </a:solidFill>
                <a:latin typeface="Courier New" panose="02070309020205020404" pitchFamily="49" charset="0"/>
                <a:sym typeface="Symbol" panose="05050102010706020507" pitchFamily="18" charset="2"/>
              </a:rPr>
              <a:t>       ; // busy wait</a:t>
            </a:r>
          </a:p>
          <a:p>
            <a:pPr marL="0" lvl="1">
              <a:buFont typeface="Monotype Sorts" pitchFamily="-84" charset="2"/>
              <a:buNone/>
            </a:pPr>
            <a:r>
              <a:rPr lang="en-US" altLang="en-US" b="1" dirty="0">
                <a:latin typeface="Courier New" panose="02070309020205020404" pitchFamily="49" charset="0"/>
                <a:sym typeface="Symbol" panose="05050102010706020507" pitchFamily="18" charset="2"/>
              </a:rPr>
              <a:t>    S--;</a:t>
            </a:r>
          </a:p>
          <a:p>
            <a:pPr marL="0" lvl="1">
              <a:buFont typeface="Monotype Sorts" pitchFamily="-84" charset="2"/>
              <a:buNone/>
            </a:pPr>
            <a:r>
              <a:rPr lang="en-US" altLang="en-US" b="1" dirty="0">
                <a:latin typeface="Courier New" panose="02070309020205020404" pitchFamily="49" charset="0"/>
                <a:sym typeface="Symbol" panose="05050102010706020507" pitchFamily="18" charset="2"/>
              </a:rPr>
              <a:t>}</a:t>
            </a:r>
          </a:p>
          <a:p>
            <a:pPr marL="0" lvl="1">
              <a:buFont typeface="Monotype Sorts" pitchFamily="-84" charset="2"/>
              <a:buNone/>
            </a:pPr>
            <a:endParaRPr lang="en-US" altLang="en-US" b="1" dirty="0">
              <a:latin typeface="Courier New" panose="02070309020205020404" pitchFamily="49" charset="0"/>
              <a:sym typeface="Symbol" panose="05050102010706020507" pitchFamily="18" charset="2"/>
            </a:endParaRPr>
          </a:p>
          <a:p>
            <a:pPr marL="0" lvl="1">
              <a:buFont typeface="Monotype Sorts" pitchFamily="-84" charset="2"/>
              <a:buNone/>
            </a:pPr>
            <a:endParaRPr lang="en-US" altLang="en-US" b="1" dirty="0">
              <a:latin typeface="Courier New" panose="02070309020205020404" pitchFamily="49" charset="0"/>
              <a:sym typeface="Symbol" panose="05050102010706020507" pitchFamily="18" charset="2"/>
            </a:endParaRPr>
          </a:p>
          <a:p>
            <a:pPr marL="0" lvl="1">
              <a:buFont typeface="Monotype Sorts" pitchFamily="-84" charset="2"/>
              <a:buNone/>
            </a:pPr>
            <a:endParaRPr lang="en-US" altLang="en-US" b="1" dirty="0">
              <a:latin typeface="Courier New" panose="02070309020205020404" pitchFamily="49" charset="0"/>
              <a:sym typeface="Symbol" panose="05050102010706020507" pitchFamily="18" charset="2"/>
            </a:endParaRPr>
          </a:p>
          <a:p>
            <a:pPr marL="0" lvl="1">
              <a:buFont typeface="Monotype Sorts" pitchFamily="-84" charset="2"/>
              <a:buNone/>
            </a:pPr>
            <a:r>
              <a:rPr lang="en-US" altLang="en-US" b="1" dirty="0">
                <a:latin typeface="Courier New" panose="02070309020205020404" pitchFamily="49" charset="0"/>
                <a:sym typeface="Symbol" panose="05050102010706020507" pitchFamily="18" charset="2"/>
              </a:rPr>
              <a:t>signal(S) { </a:t>
            </a:r>
          </a:p>
          <a:p>
            <a:pPr marL="0" lvl="1">
              <a:buFont typeface="Monotype Sorts" pitchFamily="-84" charset="2"/>
              <a:buNone/>
            </a:pPr>
            <a:r>
              <a:rPr lang="en-US" altLang="en-US" b="1" dirty="0">
                <a:latin typeface="Courier New" panose="02070309020205020404" pitchFamily="49" charset="0"/>
                <a:sym typeface="Symbol" panose="05050102010706020507" pitchFamily="18" charset="2"/>
              </a:rPr>
              <a:t>    S++;</a:t>
            </a:r>
          </a:p>
          <a:p>
            <a:pPr marL="0" lvl="1">
              <a:buFont typeface="Monotype Sorts" pitchFamily="-84" charset="2"/>
              <a:buNone/>
            </a:pPr>
            <a:r>
              <a:rPr lang="en-US" altLang="en-US" b="1" dirty="0">
                <a:latin typeface="Courier New" panose="02070309020205020404" pitchFamily="49" charset="0"/>
                <a:sym typeface="Symbol" panose="05050102010706020507" pitchFamily="18" charset="2"/>
              </a:rPr>
              <a:t>}</a:t>
            </a:r>
          </a:p>
        </p:txBody>
      </p:sp>
      <p:sp>
        <p:nvSpPr>
          <p:cNvPr id="3" name="Rectangle 2"/>
          <p:cNvSpPr/>
          <p:nvPr/>
        </p:nvSpPr>
        <p:spPr>
          <a:xfrm>
            <a:off x="787400" y="1717788"/>
            <a:ext cx="1507016" cy="400110"/>
          </a:xfrm>
          <a:prstGeom prst="rect">
            <a:avLst/>
          </a:prstGeom>
        </p:spPr>
        <p:txBody>
          <a:bodyPr wrap="none">
            <a:spAutoFit/>
          </a:bodyPr>
          <a:lstStyle/>
          <a:p>
            <a:r>
              <a:rPr lang="en-US" altLang="en-US" sz="2000" b="1" dirty="0">
                <a:solidFill>
                  <a:srgbClr val="3366FF"/>
                </a:solidFill>
                <a:latin typeface="Calibri Light" panose="020F0302020204030204" pitchFamily="34" charset="0"/>
                <a:cs typeface="Calibri Light" panose="020F0302020204030204" pitchFamily="34" charset="0"/>
              </a:rPr>
              <a:t>Busy waiting</a:t>
            </a:r>
            <a:r>
              <a:rPr lang="en-US" altLang="en-US" sz="2000" dirty="0">
                <a:solidFill>
                  <a:srgbClr val="3366FF"/>
                </a:solidFill>
                <a:latin typeface="Calibri Light" panose="020F0302020204030204" pitchFamily="34" charset="0"/>
                <a:cs typeface="Calibri Light" panose="020F0302020204030204" pitchFamily="34" charset="0"/>
              </a:rPr>
              <a:t> </a:t>
            </a:r>
            <a:endParaRPr lang="en-US" sz="2000" dirty="0">
              <a:latin typeface="Calibri Light" panose="020F0302020204030204" pitchFamily="34" charset="0"/>
              <a:cs typeface="Calibri Light" panose="020F0302020204030204" pitchFamily="34" charset="0"/>
            </a:endParaRPr>
          </a:p>
        </p:txBody>
      </p:sp>
      <p:sp>
        <p:nvSpPr>
          <p:cNvPr id="4" name="Rectangle 3"/>
          <p:cNvSpPr/>
          <p:nvPr/>
        </p:nvSpPr>
        <p:spPr>
          <a:xfrm>
            <a:off x="4905951" y="1345577"/>
            <a:ext cx="1875706" cy="400110"/>
          </a:xfrm>
          <a:prstGeom prst="rect">
            <a:avLst/>
          </a:prstGeom>
        </p:spPr>
        <p:txBody>
          <a:bodyPr wrap="none">
            <a:spAutoFit/>
          </a:bodyPr>
          <a:lstStyle/>
          <a:p>
            <a:r>
              <a:rPr lang="en-US" altLang="en-US" sz="2000" b="1" dirty="0">
                <a:solidFill>
                  <a:srgbClr val="3366FF"/>
                </a:solidFill>
                <a:latin typeface="Calibri Light" panose="020F0302020204030204" pitchFamily="34" charset="0"/>
                <a:cs typeface="Calibri Light" panose="020F0302020204030204" pitchFamily="34" charset="0"/>
              </a:rPr>
              <a:t>No busy waiting </a:t>
            </a:r>
            <a:endParaRPr lang="en-US" sz="2000" b="1" dirty="0">
              <a:latin typeface="Calibri Light" panose="020F0302020204030204" pitchFamily="34" charset="0"/>
              <a:cs typeface="Calibri Light" panose="020F0302020204030204" pitchFamily="34" charset="0"/>
            </a:endParaRPr>
          </a:p>
        </p:txBody>
      </p:sp>
      <p:sp>
        <p:nvSpPr>
          <p:cNvPr id="7" name="Rectangle 6">
            <a:extLst>
              <a:ext uri="{FF2B5EF4-FFF2-40B4-BE49-F238E27FC236}">
                <a16:creationId xmlns:a16="http://schemas.microsoft.com/office/drawing/2014/main" id="{00A6043A-BC6B-44A6-8D04-5A5A861C6CBC}"/>
              </a:ext>
            </a:extLst>
          </p:cNvPr>
          <p:cNvSpPr>
            <a:spLocks noGrp="1" noChangeArrowheads="1"/>
          </p:cNvSpPr>
          <p:nvPr/>
        </p:nvSpPr>
        <p:spPr bwMode="auto">
          <a:xfrm>
            <a:off x="535105" y="865059"/>
            <a:ext cx="7464192" cy="3830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35" tIns="45718" rIns="91435" bIns="45718" numCol="1" anchor="t" anchorCtr="0" compatLnSpc="1">
            <a:prstTxWarp prst="textNoShape">
              <a:avLst/>
            </a:prstTxWarp>
          </a:bodyPr>
          <a:lstStyle>
            <a:lvl1pPr marL="341313" indent="-341313" algn="l" rtl="0" eaLnBrk="0" fontAlgn="base" hangingPunct="0">
              <a:spcBef>
                <a:spcPct val="35000"/>
              </a:spcBef>
              <a:spcAft>
                <a:spcPct val="0"/>
              </a:spcAft>
              <a:buClr>
                <a:srgbClr val="993300"/>
              </a:buClr>
              <a:buSzPct val="90000"/>
              <a:buFont typeface="Monotype Sorts" pitchFamily="-84" charset="2"/>
              <a:buChar char="n"/>
              <a:defRPr kumimoji="1">
                <a:solidFill>
                  <a:schemeClr val="tx1"/>
                </a:solidFill>
                <a:latin typeface="+mn-lt"/>
                <a:ea typeface="MS PGothic" pitchFamily="34" charset="-128"/>
                <a:cs typeface="MS PGothic" charset="0"/>
              </a:defRPr>
            </a:lvl1pPr>
            <a:lvl2pPr marL="741363" indent="-284163" algn="l" rtl="0" eaLnBrk="0" fontAlgn="base" hangingPunct="0">
              <a:spcBef>
                <a:spcPct val="35000"/>
              </a:spcBef>
              <a:spcAft>
                <a:spcPct val="0"/>
              </a:spcAft>
              <a:buClr>
                <a:srgbClr val="CC6600"/>
              </a:buClr>
              <a:buSzPct val="80000"/>
              <a:buFont typeface="Monotype Sorts" pitchFamily="-84" charset="2"/>
              <a:buChar char="l"/>
              <a:defRPr kumimoji="1">
                <a:solidFill>
                  <a:schemeClr val="tx1"/>
                </a:solidFill>
                <a:latin typeface="+mn-lt"/>
                <a:ea typeface="MS PGothic" pitchFamily="34" charset="-128"/>
                <a:cs typeface="MS PGothic" charset="0"/>
              </a:defRPr>
            </a:lvl2pPr>
            <a:lvl3pPr marL="1084263" indent="-227013" algn="l" rtl="0" eaLnBrk="0" fontAlgn="base" hangingPunct="0">
              <a:spcBef>
                <a:spcPct val="35000"/>
              </a:spcBef>
              <a:spcAft>
                <a:spcPct val="0"/>
              </a:spcAft>
              <a:buClr>
                <a:srgbClr val="009900"/>
              </a:buClr>
              <a:buSzPct val="75000"/>
              <a:buFont typeface="Webdings" pitchFamily="18" charset="2"/>
              <a:buChar char="4"/>
              <a:defRPr kumimoji="1">
                <a:solidFill>
                  <a:schemeClr val="tx1"/>
                </a:solidFill>
                <a:latin typeface="+mn-lt"/>
                <a:ea typeface="MS PGothic" pitchFamily="34" charset="-128"/>
                <a:cs typeface="MS PGothic" charset="0"/>
              </a:defRPr>
            </a:lvl3pPr>
            <a:lvl4pPr marL="1427163" indent="-227013" algn="l" rtl="0" eaLnBrk="0" fontAlgn="base" hangingPunct="0">
              <a:spcBef>
                <a:spcPct val="35000"/>
              </a:spcBef>
              <a:spcAft>
                <a:spcPct val="0"/>
              </a:spcAft>
              <a:buClr>
                <a:schemeClr val="hlink"/>
              </a:buClr>
              <a:buSzPct val="75000"/>
              <a:buChar char="–"/>
              <a:defRPr kumimoji="1">
                <a:solidFill>
                  <a:schemeClr val="tx1"/>
                </a:solidFill>
                <a:latin typeface="+mn-lt"/>
                <a:ea typeface="MS PGothic" pitchFamily="34" charset="-128"/>
                <a:cs typeface="MS PGothic" charset="0"/>
              </a:defRPr>
            </a:lvl4pPr>
            <a:lvl5pPr marL="1770063" indent="-227013" algn="l" rtl="0" eaLnBrk="0" fontAlgn="base" hangingPunct="0">
              <a:spcBef>
                <a:spcPct val="35000"/>
              </a:spcBef>
              <a:spcAft>
                <a:spcPct val="0"/>
              </a:spcAft>
              <a:buClr>
                <a:srgbClr val="FF0066"/>
              </a:buClr>
              <a:buSzPct val="75000"/>
              <a:buChar char="»"/>
              <a:defRPr kumimoji="1">
                <a:solidFill>
                  <a:schemeClr val="tx1"/>
                </a:solidFill>
                <a:latin typeface="+mn-lt"/>
                <a:ea typeface="MS PGothic" pitchFamily="34" charset="-128"/>
                <a:cs typeface="MS PGothic" charset="0"/>
              </a:defRPr>
            </a:lvl5pPr>
            <a:lvl6pPr marL="2228738" indent="-228589"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6pPr>
            <a:lvl7pPr marL="2685915" indent="-228589"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7pPr>
            <a:lvl8pPr marL="3143093" indent="-228589"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8pPr>
            <a:lvl9pPr marL="3600270" indent="-228589"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9pPr>
          </a:lstStyle>
          <a:p>
            <a:r>
              <a:rPr lang="en-US" altLang="en-US" sz="2400" dirty="0">
                <a:solidFill>
                  <a:srgbClr val="000000"/>
                </a:solidFill>
                <a:latin typeface="Calibri Light" panose="020F0302020204030204" pitchFamily="34" charset="0"/>
                <a:cs typeface="Calibri Light" panose="020F0302020204030204" pitchFamily="34" charset="0"/>
              </a:rPr>
              <a:t>Again, C code is just for explanation:</a:t>
            </a:r>
            <a:endParaRPr lang="en-US" altLang="en-US" sz="2400" b="1" dirty="0">
              <a:latin typeface="Calibri Light" panose="020F0302020204030204" pitchFamily="34" charset="0"/>
              <a:cs typeface="Calibri Light" panose="020F0302020204030204" pitchFamily="34" charset="0"/>
            </a:endParaRPr>
          </a:p>
        </p:txBody>
      </p:sp>
      <p:sp>
        <p:nvSpPr>
          <p:cNvPr id="5" name="文本框 4">
            <a:extLst>
              <a:ext uri="{FF2B5EF4-FFF2-40B4-BE49-F238E27FC236}">
                <a16:creationId xmlns:a16="http://schemas.microsoft.com/office/drawing/2014/main" id="{B0033D86-6737-446B-9F8C-2D9465BF34F1}"/>
              </a:ext>
            </a:extLst>
          </p:cNvPr>
          <p:cNvSpPr txBox="1"/>
          <p:nvPr/>
        </p:nvSpPr>
        <p:spPr>
          <a:xfrm>
            <a:off x="556794" y="5226441"/>
            <a:ext cx="2095767" cy="461665"/>
          </a:xfrm>
          <a:prstGeom prst="rect">
            <a:avLst/>
          </a:prstGeom>
          <a:noFill/>
        </p:spPr>
        <p:txBody>
          <a:bodyPr wrap="none" rtlCol="0">
            <a:spAutoFit/>
          </a:bodyPr>
          <a:lstStyle/>
          <a:p>
            <a:r>
              <a:rPr lang="en-US" altLang="zh-CN" sz="2400" dirty="0">
                <a:latin typeface="Calibri Light" panose="020F0302020204030204" pitchFamily="34" charset="0"/>
                <a:cs typeface="Calibri Light" panose="020F0302020204030204" pitchFamily="34" charset="0"/>
              </a:rPr>
              <a:t>S: initial value 1</a:t>
            </a:r>
            <a:endParaRPr lang="zh-CN" altLang="en-US" sz="2400" dirty="0">
              <a:latin typeface="Calibri Light" panose="020F0302020204030204" pitchFamily="34" charset="0"/>
              <a:cs typeface="Calibri Light" panose="020F0302020204030204" pitchFamily="34" charset="0"/>
            </a:endParaRPr>
          </a:p>
        </p:txBody>
      </p:sp>
      <p:sp>
        <p:nvSpPr>
          <p:cNvPr id="9" name="文本框 8">
            <a:extLst>
              <a:ext uri="{FF2B5EF4-FFF2-40B4-BE49-F238E27FC236}">
                <a16:creationId xmlns:a16="http://schemas.microsoft.com/office/drawing/2014/main" id="{22E2FDE4-7114-4089-9197-C4481E13B5B3}"/>
              </a:ext>
            </a:extLst>
          </p:cNvPr>
          <p:cNvSpPr txBox="1"/>
          <p:nvPr/>
        </p:nvSpPr>
        <p:spPr>
          <a:xfrm>
            <a:off x="4905951" y="6300440"/>
            <a:ext cx="2998578" cy="461665"/>
          </a:xfrm>
          <a:prstGeom prst="rect">
            <a:avLst/>
          </a:prstGeom>
          <a:noFill/>
        </p:spPr>
        <p:txBody>
          <a:bodyPr wrap="none" rtlCol="0">
            <a:spAutoFit/>
          </a:bodyPr>
          <a:lstStyle/>
          <a:p>
            <a:r>
              <a:rPr lang="en-US" altLang="zh-CN" sz="2400" dirty="0">
                <a:latin typeface="Calibri Light" panose="020F0302020204030204" pitchFamily="34" charset="0"/>
                <a:cs typeface="Calibri Light" panose="020F0302020204030204" pitchFamily="34" charset="0"/>
              </a:rPr>
              <a:t>S-&gt;value: initial value 1</a:t>
            </a:r>
            <a:endParaRPr lang="zh-CN" altLang="en-US" sz="2400" dirty="0">
              <a:latin typeface="Calibri Light" panose="020F0302020204030204" pitchFamily="34" charset="0"/>
              <a:cs typeface="Calibri Light" panose="020F0302020204030204" pitchFamily="3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2"/>
          <p:cNvSpPr>
            <a:spLocks noGrp="1" noChangeArrowheads="1"/>
          </p:cNvSpPr>
          <p:nvPr>
            <p:ph type="title"/>
          </p:nvPr>
        </p:nvSpPr>
        <p:spPr>
          <a:xfrm>
            <a:off x="838200" y="201613"/>
            <a:ext cx="7848600" cy="576262"/>
          </a:xfrm>
        </p:spPr>
        <p:txBody>
          <a:bodyPr/>
          <a:lstStyle/>
          <a:p>
            <a:pPr eaLnBrk="1" hangingPunct="1"/>
            <a:r>
              <a:rPr lang="en-US" altLang="en-US"/>
              <a:t>CPU Scheduler</a:t>
            </a:r>
          </a:p>
        </p:txBody>
      </p:sp>
      <p:sp>
        <p:nvSpPr>
          <p:cNvPr id="27651" name="Rectangle 3"/>
          <p:cNvSpPr>
            <a:spLocks noGrp="1" noChangeArrowheads="1"/>
          </p:cNvSpPr>
          <p:nvPr>
            <p:ph type="body" idx="1"/>
          </p:nvPr>
        </p:nvSpPr>
        <p:spPr>
          <a:xfrm>
            <a:off x="452553" y="916910"/>
            <a:ext cx="8619893" cy="5646121"/>
          </a:xfrm>
        </p:spPr>
        <p:txBody>
          <a:bodyPr/>
          <a:lstStyle/>
          <a:p>
            <a:pPr marL="342815" indent="-342815">
              <a:buFont typeface="Monotype Sorts" charset="2"/>
              <a:buChar char="n"/>
              <a:defRPr/>
            </a:pPr>
            <a:r>
              <a:rPr lang="en-US" dirty="0">
                <a:latin typeface="Calibri Light" panose="020F0302020204030204" pitchFamily="34" charset="0"/>
                <a:ea typeface="ＭＳ Ｐゴシック" charset="0"/>
                <a:cs typeface="Calibri Light" panose="020F0302020204030204" pitchFamily="34" charset="0"/>
              </a:rPr>
              <a:t>The</a:t>
            </a:r>
            <a:r>
              <a:rPr lang="en-US" dirty="0">
                <a:solidFill>
                  <a:srgbClr val="3366FF"/>
                </a:solidFill>
                <a:latin typeface="Calibri Light" panose="020F0302020204030204" pitchFamily="34" charset="0"/>
                <a:ea typeface="ＭＳ Ｐゴシック" charset="0"/>
                <a:cs typeface="Calibri Light" panose="020F0302020204030204" pitchFamily="34" charset="0"/>
              </a:rPr>
              <a:t> CPU scheduler (CPU </a:t>
            </a:r>
            <a:r>
              <a:rPr lang="zh-CN" altLang="en-US" dirty="0">
                <a:solidFill>
                  <a:srgbClr val="3366FF"/>
                </a:solidFill>
                <a:latin typeface="Calibri Light" panose="020F0302020204030204" pitchFamily="34" charset="0"/>
                <a:ea typeface="ＭＳ Ｐゴシック" charset="0"/>
                <a:cs typeface="Calibri Light" panose="020F0302020204030204" pitchFamily="34" charset="0"/>
              </a:rPr>
              <a:t>调度程序</a:t>
            </a:r>
            <a:r>
              <a:rPr lang="en-US" dirty="0">
                <a:solidFill>
                  <a:srgbClr val="3366FF"/>
                </a:solidFill>
                <a:latin typeface="Calibri Light" panose="020F0302020204030204" pitchFamily="34" charset="0"/>
                <a:ea typeface="ＭＳ Ｐゴシック" charset="0"/>
                <a:cs typeface="Calibri Light" panose="020F0302020204030204" pitchFamily="34" charset="0"/>
              </a:rPr>
              <a:t>) </a:t>
            </a:r>
            <a:r>
              <a:rPr lang="en-US" dirty="0">
                <a:latin typeface="Calibri Light" panose="020F0302020204030204" pitchFamily="34" charset="0"/>
                <a:ea typeface="ＭＳ Ｐゴシック" charset="-128"/>
                <a:cs typeface="Calibri Light" panose="020F0302020204030204" pitchFamily="34" charset="0"/>
              </a:rPr>
              <a:t>selects a process from the processes in </a:t>
            </a:r>
            <a:r>
              <a:rPr lang="en-US" dirty="0">
                <a:solidFill>
                  <a:srgbClr val="FF0000"/>
                </a:solidFill>
                <a:latin typeface="Calibri Light" panose="020F0302020204030204" pitchFamily="34" charset="0"/>
                <a:ea typeface="ＭＳ Ｐゴシック" charset="-128"/>
                <a:cs typeface="Calibri Light" panose="020F0302020204030204" pitchFamily="34" charset="0"/>
              </a:rPr>
              <a:t>ready queue</a:t>
            </a:r>
            <a:r>
              <a:rPr lang="en-US" dirty="0">
                <a:latin typeface="Calibri Light" panose="020F0302020204030204" pitchFamily="34" charset="0"/>
                <a:ea typeface="ＭＳ Ｐゴシック" charset="-128"/>
                <a:cs typeface="Calibri Light" panose="020F0302020204030204" pitchFamily="34" charset="0"/>
              </a:rPr>
              <a:t>, and allocates the CPU to it</a:t>
            </a:r>
          </a:p>
          <a:p>
            <a:pPr marL="742765" lvl="1" indent="-285680">
              <a:buFont typeface="Monotype Sorts" charset="2"/>
              <a:buChar char="l"/>
              <a:defRPr/>
            </a:pPr>
            <a:r>
              <a:rPr lang="en-US" dirty="0">
                <a:latin typeface="Calibri Light" panose="020F0302020204030204" pitchFamily="34" charset="0"/>
                <a:ea typeface="ＭＳ Ｐゴシック" charset="-128"/>
                <a:cs typeface="Calibri Light" panose="020F0302020204030204" pitchFamily="34" charset="0"/>
              </a:rPr>
              <a:t>Ready queue may be ordered in various ways </a:t>
            </a:r>
          </a:p>
          <a:p>
            <a:pPr marL="342815" indent="-342815">
              <a:buFont typeface="Monotype Sorts" charset="2"/>
              <a:buChar char="n"/>
              <a:defRPr/>
            </a:pPr>
            <a:r>
              <a:rPr lang="en-US" dirty="0">
                <a:latin typeface="Calibri Light" panose="020F0302020204030204" pitchFamily="34" charset="0"/>
                <a:ea typeface="ＭＳ Ｐゴシック" charset="-128"/>
                <a:cs typeface="Calibri Light" panose="020F0302020204030204" pitchFamily="34" charset="0"/>
              </a:rPr>
              <a:t>CPU scheduling decisions may take place when a process</a:t>
            </a:r>
          </a:p>
          <a:p>
            <a:pPr marL="798513" lvl="1" indent="-346075">
              <a:buFont typeface="+mj-lt"/>
              <a:buAutoNum type="arabicPeriod"/>
              <a:defRPr/>
            </a:pPr>
            <a:r>
              <a:rPr lang="en-US" dirty="0">
                <a:solidFill>
                  <a:srgbClr val="FF0000"/>
                </a:solidFill>
                <a:ea typeface="ＭＳ Ｐゴシック" charset="-128"/>
                <a:cs typeface="Calibri Light" panose="020F0302020204030204" pitchFamily="34" charset="0"/>
              </a:rPr>
              <a:t>s</a:t>
            </a:r>
            <a:r>
              <a:rPr lang="en-US" dirty="0">
                <a:solidFill>
                  <a:srgbClr val="FF0000"/>
                </a:solidFill>
                <a:latin typeface="Calibri Light" panose="020F0302020204030204" pitchFamily="34" charset="0"/>
                <a:ea typeface="ＭＳ Ｐゴシック" charset="-128"/>
                <a:cs typeface="Calibri Light" panose="020F0302020204030204" pitchFamily="34" charset="0"/>
              </a:rPr>
              <a:t>witches from running to waiting state (</a:t>
            </a:r>
            <a:r>
              <a:rPr lang="en-US" altLang="zh-CN" dirty="0">
                <a:solidFill>
                  <a:srgbClr val="3366FF"/>
                </a:solidFill>
                <a:latin typeface="Calibri Light" panose="020F0302020204030204" pitchFamily="34" charset="0"/>
                <a:ea typeface="ＭＳ Ｐゴシック" charset="0"/>
                <a:cs typeface="Calibri Light" panose="020F0302020204030204" pitchFamily="34" charset="0"/>
              </a:rPr>
              <a:t>non-preemptive </a:t>
            </a:r>
            <a:r>
              <a:rPr lang="zh-CN" altLang="en-US" sz="2000" dirty="0">
                <a:solidFill>
                  <a:srgbClr val="3366FF"/>
                </a:solidFill>
                <a:latin typeface="Calibri Light" panose="020F0302020204030204" pitchFamily="34" charset="0"/>
                <a:ea typeface="ＭＳ Ｐゴシック" charset="0"/>
                <a:cs typeface="Calibri Light" panose="020F0302020204030204" pitchFamily="34" charset="0"/>
              </a:rPr>
              <a:t>自愿离开</a:t>
            </a:r>
            <a:r>
              <a:rPr lang="en-US" altLang="zh-CN" dirty="0">
                <a:solidFill>
                  <a:srgbClr val="3366FF"/>
                </a:solidFill>
                <a:latin typeface="Calibri Light" panose="020F0302020204030204" pitchFamily="34" charset="0"/>
                <a:ea typeface="ＭＳ Ｐゴシック" charset="0"/>
                <a:cs typeface="Calibri Light" panose="020F0302020204030204" pitchFamily="34" charset="0"/>
              </a:rPr>
              <a:t>CPU</a:t>
            </a:r>
            <a:r>
              <a:rPr lang="en-US" dirty="0">
                <a:solidFill>
                  <a:srgbClr val="FF0000"/>
                </a:solidFill>
                <a:latin typeface="Calibri Light" panose="020F0302020204030204" pitchFamily="34" charset="0"/>
                <a:ea typeface="ＭＳ Ｐゴシック" charset="-128"/>
                <a:cs typeface="Calibri Light" panose="020F0302020204030204" pitchFamily="34" charset="0"/>
              </a:rPr>
              <a:t>)</a:t>
            </a:r>
          </a:p>
          <a:p>
            <a:pPr marL="1142800" lvl="2" indent="-342815">
              <a:defRPr/>
            </a:pPr>
            <a:r>
              <a:rPr lang="en-US" sz="2000" dirty="0">
                <a:latin typeface="Calibri Light" panose="020F0302020204030204" pitchFamily="34" charset="0"/>
                <a:ea typeface="ＭＳ Ｐゴシック" charset="-128"/>
                <a:cs typeface="Calibri Light" panose="020F0302020204030204" pitchFamily="34" charset="0"/>
              </a:rPr>
              <a:t>Example: the process does an I/O system call.</a:t>
            </a:r>
          </a:p>
          <a:p>
            <a:pPr marL="799985" lvl="1" indent="-342900">
              <a:buFont typeface="+mj-lt"/>
              <a:buAutoNum type="arabicPeriod"/>
              <a:defRPr/>
            </a:pPr>
            <a:r>
              <a:rPr lang="en-US" dirty="0">
                <a:latin typeface="Calibri Light" panose="020F0302020204030204" pitchFamily="34" charset="0"/>
                <a:ea typeface="ＭＳ Ｐゴシック" charset="-128"/>
                <a:cs typeface="Calibri Light" panose="020F0302020204030204" pitchFamily="34" charset="0"/>
              </a:rPr>
              <a:t>switches from running to ready state (</a:t>
            </a:r>
            <a:r>
              <a:rPr lang="en-US" altLang="zh-CN" dirty="0">
                <a:solidFill>
                  <a:srgbClr val="3366FF"/>
                </a:solidFill>
                <a:latin typeface="Calibri Light" panose="020F0302020204030204" pitchFamily="34" charset="0"/>
                <a:ea typeface="ＭＳ Ｐゴシック" charset="0"/>
                <a:cs typeface="Calibri Light" panose="020F0302020204030204" pitchFamily="34" charset="0"/>
              </a:rPr>
              <a:t>preemptive </a:t>
            </a:r>
            <a:r>
              <a:rPr lang="zh-CN" altLang="en-US" sz="2000" dirty="0">
                <a:solidFill>
                  <a:srgbClr val="3366FF"/>
                </a:solidFill>
                <a:latin typeface="Calibri Light" panose="020F0302020204030204" pitchFamily="34" charset="0"/>
                <a:ea typeface="ＭＳ Ｐゴシック" charset="0"/>
                <a:cs typeface="Calibri Light" panose="020F0302020204030204" pitchFamily="34" charset="0"/>
              </a:rPr>
              <a:t>强占</a:t>
            </a:r>
            <a:r>
              <a:rPr lang="en-US" dirty="0">
                <a:latin typeface="Calibri Light" panose="020F0302020204030204" pitchFamily="34" charset="0"/>
                <a:ea typeface="ＭＳ Ｐゴシック" charset="-128"/>
                <a:cs typeface="Calibri Light" panose="020F0302020204030204" pitchFamily="34" charset="0"/>
              </a:rPr>
              <a:t>)</a:t>
            </a:r>
          </a:p>
          <a:p>
            <a:pPr marL="1142800" lvl="2" indent="-342815">
              <a:defRPr/>
            </a:pPr>
            <a:r>
              <a:rPr lang="en-US" sz="2000" dirty="0">
                <a:latin typeface="Calibri Light" panose="020F0302020204030204" pitchFamily="34" charset="0"/>
                <a:ea typeface="ＭＳ Ｐゴシック" charset="-128"/>
                <a:cs typeface="Calibri Light" panose="020F0302020204030204" pitchFamily="34" charset="0"/>
              </a:rPr>
              <a:t>Example: there is a clock interrupt</a:t>
            </a:r>
            <a:r>
              <a:rPr lang="en-US" sz="1600" dirty="0">
                <a:latin typeface="Calibri Light" panose="020F0302020204030204" pitchFamily="34" charset="0"/>
                <a:ea typeface="ＭＳ Ｐゴシック" charset="-128"/>
                <a:cs typeface="Calibri Light" panose="020F0302020204030204" pitchFamily="34" charset="0"/>
              </a:rPr>
              <a:t>.</a:t>
            </a:r>
          </a:p>
          <a:p>
            <a:pPr marL="799985" lvl="1" indent="-342900">
              <a:buFont typeface="+mj-lt"/>
              <a:buAutoNum type="arabicPeriod"/>
              <a:defRPr/>
            </a:pPr>
            <a:r>
              <a:rPr lang="en-US" dirty="0">
                <a:latin typeface="Calibri Light" panose="020F0302020204030204" pitchFamily="34" charset="0"/>
                <a:ea typeface="ＭＳ Ｐゴシック" charset="-128"/>
                <a:cs typeface="Calibri Light" panose="020F0302020204030204" pitchFamily="34" charset="0"/>
              </a:rPr>
              <a:t>switches from waiting to ready (</a:t>
            </a:r>
            <a:r>
              <a:rPr lang="en-US" altLang="zh-CN" dirty="0">
                <a:solidFill>
                  <a:srgbClr val="3366FF"/>
                </a:solidFill>
                <a:latin typeface="Calibri Light" panose="020F0302020204030204" pitchFamily="34" charset="0"/>
                <a:ea typeface="ＭＳ Ｐゴシック" charset="0"/>
                <a:cs typeface="Calibri Light" panose="020F0302020204030204" pitchFamily="34" charset="0"/>
              </a:rPr>
              <a:t>preemptive</a:t>
            </a:r>
            <a:r>
              <a:rPr lang="en-US" dirty="0">
                <a:latin typeface="Calibri Light" panose="020F0302020204030204" pitchFamily="34" charset="0"/>
                <a:ea typeface="ＭＳ Ｐゴシック" charset="-128"/>
                <a:cs typeface="Calibri Light" panose="020F0302020204030204" pitchFamily="34" charset="0"/>
              </a:rPr>
              <a:t>)</a:t>
            </a:r>
          </a:p>
          <a:p>
            <a:pPr marL="1142800" lvl="2" indent="-342815">
              <a:defRPr/>
            </a:pPr>
            <a:r>
              <a:rPr lang="en-US" sz="2000" dirty="0">
                <a:latin typeface="Calibri Light" panose="020F0302020204030204" pitchFamily="34" charset="0"/>
                <a:ea typeface="ＭＳ Ｐゴシック" charset="-128"/>
                <a:cs typeface="Calibri Light" panose="020F0302020204030204" pitchFamily="34" charset="0"/>
              </a:rPr>
              <a:t>Example: there is a hard disk controller interrupt because the I/O is finished</a:t>
            </a:r>
            <a:r>
              <a:rPr lang="en-US" sz="1600" dirty="0">
                <a:latin typeface="Calibri Light" panose="020F0302020204030204" pitchFamily="34" charset="0"/>
                <a:ea typeface="ＭＳ Ｐゴシック" charset="-128"/>
                <a:cs typeface="Calibri Light" panose="020F0302020204030204" pitchFamily="34" charset="0"/>
              </a:rPr>
              <a:t>.</a:t>
            </a:r>
          </a:p>
          <a:p>
            <a:pPr marL="799985" lvl="1" indent="-342900">
              <a:buFont typeface="+mj-lt"/>
              <a:buAutoNum type="arabicPeriod"/>
              <a:defRPr/>
            </a:pPr>
            <a:r>
              <a:rPr lang="en-US" dirty="0">
                <a:solidFill>
                  <a:srgbClr val="FF0000"/>
                </a:solidFill>
                <a:latin typeface="Calibri Light" panose="020F0302020204030204" pitchFamily="34" charset="0"/>
                <a:ea typeface="ＭＳ Ｐゴシック" charset="-128"/>
                <a:cs typeface="Calibri Light" panose="020F0302020204030204" pitchFamily="34" charset="0"/>
              </a:rPr>
              <a:t>terminates (</a:t>
            </a:r>
            <a:r>
              <a:rPr lang="en-US" altLang="zh-CN" dirty="0">
                <a:solidFill>
                  <a:srgbClr val="3366FF"/>
                </a:solidFill>
                <a:latin typeface="Calibri Light" panose="020F0302020204030204" pitchFamily="34" charset="0"/>
                <a:ea typeface="ＭＳ Ｐゴシック" charset="0"/>
                <a:cs typeface="Calibri Light" panose="020F0302020204030204" pitchFamily="34" charset="0"/>
              </a:rPr>
              <a:t>non-preemptive </a:t>
            </a:r>
            <a:r>
              <a:rPr lang="zh-CN" altLang="en-US" sz="2000" dirty="0">
                <a:solidFill>
                  <a:srgbClr val="3366FF"/>
                </a:solidFill>
                <a:latin typeface="Calibri Light" panose="020F0302020204030204" pitchFamily="34" charset="0"/>
                <a:ea typeface="ＭＳ Ｐゴシック" charset="0"/>
                <a:cs typeface="Calibri Light" panose="020F0302020204030204" pitchFamily="34" charset="0"/>
              </a:rPr>
              <a:t>自愿离开</a:t>
            </a:r>
            <a:r>
              <a:rPr lang="en-US" altLang="zh-CN" dirty="0">
                <a:solidFill>
                  <a:srgbClr val="3366FF"/>
                </a:solidFill>
                <a:latin typeface="Calibri Light" panose="020F0302020204030204" pitchFamily="34" charset="0"/>
                <a:ea typeface="ＭＳ Ｐゴシック" charset="0"/>
                <a:cs typeface="Calibri Light" panose="020F0302020204030204" pitchFamily="34" charset="0"/>
              </a:rPr>
              <a:t>CPU</a:t>
            </a:r>
            <a:r>
              <a:rPr lang="en-US" dirty="0">
                <a:solidFill>
                  <a:srgbClr val="FF0000"/>
                </a:solidFill>
                <a:latin typeface="Calibri Light" panose="020F0302020204030204" pitchFamily="34" charset="0"/>
                <a:ea typeface="ＭＳ Ｐゴシック" charset="-128"/>
                <a:cs typeface="Calibri Light" panose="020F0302020204030204" pitchFamily="34" charset="0"/>
              </a:rPr>
              <a:t>)</a:t>
            </a:r>
          </a:p>
        </p:txBody>
      </p:sp>
    </p:spTree>
    <p:extLst>
      <p:ext uri="{BB962C8B-B14F-4D97-AF65-F5344CB8AC3E}">
        <p14:creationId xmlns:p14="http://schemas.microsoft.com/office/powerpoint/2010/main" val="293551622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a:xfrm>
            <a:off x="1146175" y="185738"/>
            <a:ext cx="8077200" cy="609600"/>
          </a:xfrm>
        </p:spPr>
        <p:txBody>
          <a:bodyPr/>
          <a:lstStyle/>
          <a:p>
            <a:pPr eaLnBrk="1" hangingPunct="1"/>
            <a:r>
              <a:rPr lang="en-US" altLang="en-US"/>
              <a:t>Classical Problems of Synchronization</a:t>
            </a:r>
          </a:p>
        </p:txBody>
      </p:sp>
      <p:sp>
        <p:nvSpPr>
          <p:cNvPr id="33795" name="Rectangle 3"/>
          <p:cNvSpPr>
            <a:spLocks noGrp="1" noChangeArrowheads="1"/>
          </p:cNvSpPr>
          <p:nvPr>
            <p:ph idx="1"/>
          </p:nvPr>
        </p:nvSpPr>
        <p:spPr>
          <a:xfrm>
            <a:off x="435746" y="961639"/>
            <a:ext cx="8411691" cy="2558791"/>
          </a:xfrm>
        </p:spPr>
        <p:txBody>
          <a:bodyPr/>
          <a:lstStyle/>
          <a:p>
            <a:r>
              <a:rPr lang="en-US" altLang="en-US" sz="2400" dirty="0"/>
              <a:t>Classical problems used to test newly-proposed synchronization schemes</a:t>
            </a:r>
          </a:p>
          <a:p>
            <a:pPr lvl="1"/>
            <a:r>
              <a:rPr lang="en-US" altLang="en-US" sz="2400" dirty="0"/>
              <a:t>Bounded-Buffer Problem</a:t>
            </a:r>
          </a:p>
          <a:p>
            <a:pPr lvl="1"/>
            <a:r>
              <a:rPr lang="en-US" altLang="en-US" sz="2400" dirty="0"/>
              <a:t>Readers-Writers Problem</a:t>
            </a:r>
          </a:p>
          <a:p>
            <a:pPr lvl="1"/>
            <a:r>
              <a:rPr lang="en-US" altLang="en-US" sz="2400" dirty="0"/>
              <a:t>Dining-Philosophers Problem</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a:xfrm>
            <a:off x="923925" y="190500"/>
            <a:ext cx="7762875" cy="576263"/>
          </a:xfrm>
        </p:spPr>
        <p:txBody>
          <a:bodyPr/>
          <a:lstStyle/>
          <a:p>
            <a:pPr eaLnBrk="1" hangingPunct="1"/>
            <a:r>
              <a:rPr lang="en-US" altLang="en-US"/>
              <a:t>Problems with Semaphores</a:t>
            </a:r>
          </a:p>
        </p:txBody>
      </p:sp>
      <p:sp>
        <p:nvSpPr>
          <p:cNvPr id="63491" name="Rectangle 3"/>
          <p:cNvSpPr>
            <a:spLocks noGrp="1" noChangeArrowheads="1"/>
          </p:cNvSpPr>
          <p:nvPr>
            <p:ph idx="1"/>
          </p:nvPr>
        </p:nvSpPr>
        <p:spPr>
          <a:xfrm>
            <a:off x="572765" y="998537"/>
            <a:ext cx="8465193" cy="4860925"/>
          </a:xfrm>
        </p:spPr>
        <p:txBody>
          <a:bodyPr/>
          <a:lstStyle/>
          <a:p>
            <a:r>
              <a:rPr lang="en-US" altLang="en-US" sz="2400" dirty="0"/>
              <a:t>Deadlock and starvation are possible.</a:t>
            </a:r>
          </a:p>
          <a:p>
            <a:r>
              <a:rPr lang="en-US" altLang="en-US" sz="2400" dirty="0"/>
              <a:t>Incorrect use of semaphore operations:</a:t>
            </a:r>
          </a:p>
          <a:p>
            <a:pPr lvl="1"/>
            <a:r>
              <a:rPr lang="en-US" altLang="en-US" sz="2400" dirty="0"/>
              <a:t> signal (mutex)  ….  wait (mutex)</a:t>
            </a:r>
          </a:p>
          <a:p>
            <a:pPr lvl="1"/>
            <a:r>
              <a:rPr lang="en-US" altLang="en-US" sz="2400" dirty="0"/>
              <a:t> wait (mutex)  …  wait (mutex)</a:t>
            </a:r>
          </a:p>
          <a:p>
            <a:pPr lvl="1"/>
            <a:r>
              <a:rPr lang="en-US" altLang="en-US" sz="2400" dirty="0"/>
              <a:t> Omitting  of wait (mutex) or signal (mutex) (or both)</a:t>
            </a:r>
          </a:p>
          <a:p>
            <a:r>
              <a:rPr lang="en-US" altLang="en-US" sz="2400" dirty="0"/>
              <a:t>It is the responsibility of the application programmer to use semaphores correctly.</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a:xfrm>
            <a:off x="969963" y="161925"/>
            <a:ext cx="7716837" cy="576263"/>
          </a:xfrm>
        </p:spPr>
        <p:txBody>
          <a:bodyPr/>
          <a:lstStyle/>
          <a:p>
            <a:pPr eaLnBrk="1" hangingPunct="1"/>
            <a:r>
              <a:rPr lang="en-US" altLang="en-US"/>
              <a:t>Deadlock and Starvation</a:t>
            </a:r>
          </a:p>
        </p:txBody>
      </p:sp>
      <p:sp>
        <p:nvSpPr>
          <p:cNvPr id="32771" name="Rectangle 3"/>
          <p:cNvSpPr>
            <a:spLocks noGrp="1" noChangeArrowheads="1"/>
          </p:cNvSpPr>
          <p:nvPr>
            <p:ph idx="1"/>
          </p:nvPr>
        </p:nvSpPr>
        <p:spPr>
          <a:xfrm>
            <a:off x="450036" y="975200"/>
            <a:ext cx="8457296" cy="5126367"/>
          </a:xfrm>
        </p:spPr>
        <p:txBody>
          <a:bodyPr/>
          <a:lstStyle/>
          <a:p>
            <a:pPr>
              <a:lnSpc>
                <a:spcPct val="90000"/>
              </a:lnSpc>
              <a:tabLst>
                <a:tab pos="1882775" algn="ctr"/>
                <a:tab pos="4568825" algn="ctr"/>
              </a:tabLst>
            </a:pPr>
            <a:r>
              <a:rPr lang="en-US" altLang="en-US" dirty="0">
                <a:solidFill>
                  <a:srgbClr val="000000"/>
                </a:solidFill>
              </a:rPr>
              <a:t>Let </a:t>
            </a:r>
            <a:r>
              <a:rPr lang="en-US" altLang="en-US" i="1" dirty="0">
                <a:solidFill>
                  <a:srgbClr val="000000"/>
                </a:solidFill>
                <a:latin typeface="Courier New" panose="02070309020205020404" pitchFamily="49" charset="0"/>
                <a:cs typeface="Courier New" panose="02070309020205020404" pitchFamily="49" charset="0"/>
              </a:rPr>
              <a:t>S</a:t>
            </a:r>
            <a:r>
              <a:rPr lang="en-US" altLang="en-US" dirty="0">
                <a:solidFill>
                  <a:srgbClr val="000000"/>
                </a:solidFill>
              </a:rPr>
              <a:t> and</a:t>
            </a:r>
            <a:r>
              <a:rPr lang="en-US" altLang="en-US" dirty="0">
                <a:solidFill>
                  <a:srgbClr val="000000"/>
                </a:solidFill>
                <a:latin typeface="Courier New" panose="02070309020205020404" pitchFamily="49" charset="0"/>
                <a:cs typeface="Courier New" panose="02070309020205020404" pitchFamily="49" charset="0"/>
              </a:rPr>
              <a:t> </a:t>
            </a:r>
            <a:r>
              <a:rPr lang="en-US" altLang="en-US" i="1" dirty="0">
                <a:solidFill>
                  <a:srgbClr val="000000"/>
                </a:solidFill>
                <a:latin typeface="Courier New" panose="02070309020205020404" pitchFamily="49" charset="0"/>
                <a:cs typeface="Courier New" panose="02070309020205020404" pitchFamily="49" charset="0"/>
              </a:rPr>
              <a:t>Q</a:t>
            </a:r>
            <a:r>
              <a:rPr lang="en-US" altLang="en-US" dirty="0">
                <a:solidFill>
                  <a:srgbClr val="000000"/>
                </a:solidFill>
                <a:latin typeface="Courier New" panose="02070309020205020404" pitchFamily="49" charset="0"/>
                <a:cs typeface="Courier New" panose="02070309020205020404" pitchFamily="49" charset="0"/>
              </a:rPr>
              <a:t> </a:t>
            </a:r>
            <a:r>
              <a:rPr lang="en-US" altLang="en-US" dirty="0">
                <a:solidFill>
                  <a:srgbClr val="000000"/>
                </a:solidFill>
              </a:rPr>
              <a:t>be </a:t>
            </a:r>
            <a:r>
              <a:rPr lang="en-US" altLang="en-US" dirty="0"/>
              <a:t>two semaphores initialized to 1</a:t>
            </a:r>
          </a:p>
          <a:p>
            <a:pPr>
              <a:lnSpc>
                <a:spcPct val="90000"/>
              </a:lnSpc>
              <a:buFont typeface="Monotype Sorts" pitchFamily="-84" charset="2"/>
              <a:buNone/>
              <a:tabLst>
                <a:tab pos="1882775" algn="ctr"/>
                <a:tab pos="4568825" algn="ctr"/>
              </a:tabLst>
            </a:pPr>
            <a:r>
              <a:rPr lang="en-US" altLang="en-US" sz="2000" i="1" dirty="0">
                <a:solidFill>
                  <a:srgbClr val="000000"/>
                </a:solidFill>
              </a:rPr>
              <a:t>		        P</a:t>
            </a:r>
            <a:r>
              <a:rPr lang="en-US" altLang="en-US" sz="2000" baseline="-25000" dirty="0">
                <a:solidFill>
                  <a:srgbClr val="000000"/>
                </a:solidFill>
              </a:rPr>
              <a:t>0</a:t>
            </a:r>
            <a:r>
              <a:rPr lang="en-US" altLang="en-US" sz="2000" dirty="0">
                <a:solidFill>
                  <a:srgbClr val="000000"/>
                </a:solidFill>
              </a:rPr>
              <a:t>	                            </a:t>
            </a:r>
            <a:r>
              <a:rPr lang="en-US" altLang="en-US" sz="2000" i="1" dirty="0">
                <a:solidFill>
                  <a:srgbClr val="000000"/>
                </a:solidFill>
              </a:rPr>
              <a:t>P</a:t>
            </a:r>
            <a:r>
              <a:rPr lang="en-US" altLang="en-US" sz="2000" baseline="-25000" dirty="0">
                <a:solidFill>
                  <a:srgbClr val="000000"/>
                </a:solidFill>
              </a:rPr>
              <a:t>1</a:t>
            </a:r>
          </a:p>
          <a:p>
            <a:pPr>
              <a:lnSpc>
                <a:spcPct val="90000"/>
              </a:lnSpc>
              <a:buFont typeface="Monotype Sorts" pitchFamily="-84" charset="2"/>
              <a:buNone/>
              <a:tabLst>
                <a:tab pos="1882775" algn="ctr"/>
                <a:tab pos="4568825" algn="ctr"/>
              </a:tabLst>
            </a:pPr>
            <a:r>
              <a:rPr lang="en-US" altLang="en-US" sz="2000" dirty="0">
                <a:solidFill>
                  <a:srgbClr val="000000"/>
                </a:solidFill>
                <a:latin typeface="Courier New" panose="02070309020205020404" pitchFamily="49" charset="0"/>
                <a:cs typeface="Courier New" panose="02070309020205020404" pitchFamily="49" charset="0"/>
              </a:rPr>
              <a:t>	          wait(S); 	              wait(Q);</a:t>
            </a:r>
          </a:p>
          <a:p>
            <a:pPr>
              <a:lnSpc>
                <a:spcPct val="90000"/>
              </a:lnSpc>
              <a:buFont typeface="Monotype Sorts" pitchFamily="-84" charset="2"/>
              <a:buNone/>
              <a:tabLst>
                <a:tab pos="1882775" algn="ctr"/>
                <a:tab pos="4568825" algn="ctr"/>
              </a:tabLst>
            </a:pPr>
            <a:r>
              <a:rPr lang="en-US" altLang="en-US" sz="2000" dirty="0">
                <a:solidFill>
                  <a:srgbClr val="000000"/>
                </a:solidFill>
                <a:latin typeface="Courier New" panose="02070309020205020404" pitchFamily="49" charset="0"/>
                <a:cs typeface="Courier New" panose="02070309020205020404" pitchFamily="49" charset="0"/>
              </a:rPr>
              <a:t>	          wait(Q); 	              wait(S);</a:t>
            </a:r>
          </a:p>
          <a:p>
            <a:pPr>
              <a:lnSpc>
                <a:spcPct val="90000"/>
              </a:lnSpc>
              <a:buFont typeface="Monotype Sorts" pitchFamily="-84" charset="2"/>
              <a:buNone/>
              <a:tabLst>
                <a:tab pos="1882775" algn="ctr"/>
                <a:tab pos="4568825" algn="ctr"/>
              </a:tabLst>
            </a:pPr>
            <a:r>
              <a:rPr lang="en-US" altLang="en-US" sz="2000" dirty="0">
                <a:solidFill>
                  <a:srgbClr val="000000"/>
                </a:solidFill>
                <a:latin typeface="Courier New" panose="02070309020205020404" pitchFamily="49" charset="0"/>
                <a:cs typeface="Courier New" panose="02070309020205020404" pitchFamily="49" charset="0"/>
              </a:rPr>
              <a:t>		   ...		     ...</a:t>
            </a:r>
          </a:p>
          <a:p>
            <a:pPr>
              <a:lnSpc>
                <a:spcPct val="90000"/>
              </a:lnSpc>
              <a:buFont typeface="Monotype Sorts" pitchFamily="-84" charset="2"/>
              <a:buNone/>
              <a:tabLst>
                <a:tab pos="1882775" algn="ctr"/>
                <a:tab pos="4568825" algn="ctr"/>
              </a:tabLst>
            </a:pPr>
            <a:r>
              <a:rPr lang="en-US" altLang="en-US" sz="2000" dirty="0">
                <a:solidFill>
                  <a:srgbClr val="000000"/>
                </a:solidFill>
                <a:latin typeface="Courier New" panose="02070309020205020404" pitchFamily="49" charset="0"/>
                <a:cs typeface="Courier New" panose="02070309020205020404" pitchFamily="49" charset="0"/>
              </a:rPr>
              <a:t>	          signal(</a:t>
            </a:r>
            <a:r>
              <a:rPr lang="en-US" altLang="zh-CN" sz="2000" dirty="0">
                <a:solidFill>
                  <a:srgbClr val="000000"/>
                </a:solidFill>
                <a:latin typeface="Courier New" panose="02070309020205020404" pitchFamily="49" charset="0"/>
                <a:cs typeface="Courier New" panose="02070309020205020404" pitchFamily="49" charset="0"/>
              </a:rPr>
              <a:t>Q</a:t>
            </a:r>
            <a:r>
              <a:rPr lang="en-US" altLang="en-US" sz="2000" dirty="0">
                <a:solidFill>
                  <a:srgbClr val="000000"/>
                </a:solidFill>
                <a:latin typeface="Courier New" panose="02070309020205020404" pitchFamily="49" charset="0"/>
                <a:cs typeface="Courier New" panose="02070309020205020404" pitchFamily="49" charset="0"/>
              </a:rPr>
              <a:t>);             signal(</a:t>
            </a:r>
            <a:r>
              <a:rPr lang="en-US" altLang="zh-CN" sz="2000" dirty="0">
                <a:solidFill>
                  <a:srgbClr val="000000"/>
                </a:solidFill>
                <a:latin typeface="Courier New" panose="02070309020205020404" pitchFamily="49" charset="0"/>
                <a:cs typeface="Courier New" panose="02070309020205020404" pitchFamily="49" charset="0"/>
              </a:rPr>
              <a:t>S</a:t>
            </a:r>
            <a:r>
              <a:rPr lang="en-US" altLang="en-US" sz="2000" dirty="0">
                <a:solidFill>
                  <a:srgbClr val="000000"/>
                </a:solidFill>
                <a:latin typeface="Courier New" panose="02070309020205020404" pitchFamily="49" charset="0"/>
                <a:cs typeface="Courier New" panose="02070309020205020404" pitchFamily="49" charset="0"/>
              </a:rPr>
              <a:t>);</a:t>
            </a:r>
          </a:p>
          <a:p>
            <a:pPr>
              <a:lnSpc>
                <a:spcPct val="90000"/>
              </a:lnSpc>
              <a:buFont typeface="Monotype Sorts" pitchFamily="-84" charset="2"/>
              <a:buNone/>
              <a:tabLst>
                <a:tab pos="1882775" algn="ctr"/>
                <a:tab pos="4568825" algn="ctr"/>
              </a:tabLst>
            </a:pPr>
            <a:r>
              <a:rPr lang="en-US" altLang="en-US" sz="2000" dirty="0">
                <a:solidFill>
                  <a:srgbClr val="000000"/>
                </a:solidFill>
                <a:latin typeface="Courier New" panose="02070309020205020404" pitchFamily="49" charset="0"/>
                <a:cs typeface="Courier New" panose="02070309020205020404" pitchFamily="49" charset="0"/>
              </a:rPr>
              <a:t>            signal(</a:t>
            </a:r>
            <a:r>
              <a:rPr lang="en-US" altLang="zh-CN" sz="2000" dirty="0">
                <a:solidFill>
                  <a:srgbClr val="000000"/>
                </a:solidFill>
                <a:latin typeface="Courier New" panose="02070309020205020404" pitchFamily="49" charset="0"/>
                <a:cs typeface="Courier New" panose="02070309020205020404" pitchFamily="49" charset="0"/>
              </a:rPr>
              <a:t>S</a:t>
            </a:r>
            <a:r>
              <a:rPr lang="en-US" altLang="en-US" sz="2000" dirty="0">
                <a:solidFill>
                  <a:srgbClr val="000000"/>
                </a:solidFill>
                <a:latin typeface="Courier New" panose="02070309020205020404" pitchFamily="49" charset="0"/>
                <a:cs typeface="Courier New" panose="02070309020205020404" pitchFamily="49" charset="0"/>
              </a:rPr>
              <a:t>);             signal(</a:t>
            </a:r>
            <a:r>
              <a:rPr lang="en-US" altLang="zh-CN" sz="2000" dirty="0">
                <a:solidFill>
                  <a:srgbClr val="000000"/>
                </a:solidFill>
                <a:latin typeface="Courier New" panose="02070309020205020404" pitchFamily="49" charset="0"/>
                <a:cs typeface="Courier New" panose="02070309020205020404" pitchFamily="49" charset="0"/>
              </a:rPr>
              <a:t>Q</a:t>
            </a:r>
            <a:r>
              <a:rPr lang="en-US" altLang="en-US" sz="2000" dirty="0">
                <a:solidFill>
                  <a:srgbClr val="000000"/>
                </a:solidFill>
                <a:latin typeface="Courier New" panose="02070309020205020404" pitchFamily="49" charset="0"/>
                <a:cs typeface="Courier New" panose="02070309020205020404" pitchFamily="49" charset="0"/>
              </a:rPr>
              <a:t>);</a:t>
            </a:r>
            <a:endParaRPr lang="en-US" sz="2000" dirty="0"/>
          </a:p>
          <a:p>
            <a:r>
              <a:rPr lang="en-US" dirty="0"/>
              <a:t>Can cause </a:t>
            </a:r>
            <a:r>
              <a:rPr lang="en-US" dirty="0">
                <a:solidFill>
                  <a:srgbClr val="3366FF"/>
                </a:solidFill>
              </a:rPr>
              <a:t>starvation</a:t>
            </a:r>
            <a:r>
              <a:rPr lang="en-US" dirty="0"/>
              <a:t> and </a:t>
            </a:r>
            <a:r>
              <a:rPr lang="en-US" dirty="0">
                <a:solidFill>
                  <a:srgbClr val="3366FF"/>
                </a:solidFill>
              </a:rPr>
              <a:t>priority inversion </a:t>
            </a:r>
          </a:p>
          <a:p>
            <a:pPr lvl="1">
              <a:lnSpc>
                <a:spcPct val="90000"/>
              </a:lnSpc>
              <a:tabLst>
                <a:tab pos="1882775" algn="ctr"/>
                <a:tab pos="4568825" algn="ctr"/>
              </a:tabLst>
            </a:pPr>
            <a:r>
              <a:rPr lang="en-US" altLang="en-US" dirty="0">
                <a:solidFill>
                  <a:srgbClr val="3366FF"/>
                </a:solidFill>
                <a:sym typeface="MT Extra" panose="05050102010205020202" pitchFamily="18" charset="2"/>
              </a:rPr>
              <a:t>Starvation </a:t>
            </a:r>
            <a:r>
              <a:rPr lang="en-US" altLang="en-US" dirty="0"/>
              <a:t>– </a:t>
            </a:r>
            <a:r>
              <a:rPr lang="en-US" altLang="en-US" dirty="0">
                <a:solidFill>
                  <a:srgbClr val="3366FF"/>
                </a:solidFill>
              </a:rPr>
              <a:t>indefinite blocking  </a:t>
            </a:r>
          </a:p>
          <a:p>
            <a:pPr lvl="2">
              <a:lnSpc>
                <a:spcPct val="90000"/>
              </a:lnSpc>
              <a:tabLst>
                <a:tab pos="1882775" algn="ctr"/>
                <a:tab pos="4568825" algn="ctr"/>
              </a:tabLst>
            </a:pPr>
            <a:r>
              <a:rPr lang="en-US" altLang="en-US" dirty="0"/>
              <a:t>A process may never be removed from the semaphore queue in which it is suspended)	</a:t>
            </a:r>
          </a:p>
          <a:p>
            <a:pPr lvl="1">
              <a:lnSpc>
                <a:spcPct val="90000"/>
              </a:lnSpc>
              <a:tabLst>
                <a:tab pos="1882775" algn="ctr"/>
                <a:tab pos="4568825" algn="ctr"/>
              </a:tabLst>
            </a:pPr>
            <a:r>
              <a:rPr lang="en-US" altLang="en-US" dirty="0">
                <a:solidFill>
                  <a:srgbClr val="3366FF"/>
                </a:solidFill>
              </a:rPr>
              <a:t>Priority Inversion </a:t>
            </a:r>
            <a:r>
              <a:rPr lang="en-US" altLang="en-US" dirty="0"/>
              <a:t>– Scheduling problem when lower-priority process holds a lock needed by higher-priority process</a:t>
            </a:r>
          </a:p>
          <a:p>
            <a:pPr marL="457200" lvl="1" indent="0">
              <a:lnSpc>
                <a:spcPct val="90000"/>
              </a:lnSpc>
              <a:buNone/>
              <a:tabLst>
                <a:tab pos="1882775" algn="ctr"/>
                <a:tab pos="4568825" algn="ctr"/>
              </a:tabLst>
            </a:pPr>
            <a:endParaRPr lang="en-US" altLang="en-US" sz="2000" dirty="0"/>
          </a:p>
        </p:txBody>
      </p:sp>
      <p:cxnSp>
        <p:nvCxnSpPr>
          <p:cNvPr id="3" name="Straight Connector 2"/>
          <p:cNvCxnSpPr>
            <a:cxnSpLocks/>
          </p:cNvCxnSpPr>
          <p:nvPr/>
        </p:nvCxnSpPr>
        <p:spPr bwMode="auto">
          <a:xfrm>
            <a:off x="3708290" y="1834646"/>
            <a:ext cx="1940788" cy="302741"/>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5" name="Straight Connector 4"/>
          <p:cNvCxnSpPr>
            <a:cxnSpLocks/>
          </p:cNvCxnSpPr>
          <p:nvPr/>
        </p:nvCxnSpPr>
        <p:spPr bwMode="auto">
          <a:xfrm flipV="1">
            <a:off x="3857987" y="1826835"/>
            <a:ext cx="1940788" cy="310552"/>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6" name="Right Arrow 5"/>
          <p:cNvSpPr/>
          <p:nvPr/>
        </p:nvSpPr>
        <p:spPr bwMode="auto">
          <a:xfrm>
            <a:off x="1272011" y="1979964"/>
            <a:ext cx="978408" cy="310552"/>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Verdana" charset="0"/>
            </a:endParaRPr>
          </a:p>
        </p:txBody>
      </p:sp>
      <p:sp>
        <p:nvSpPr>
          <p:cNvPr id="7" name="Left Arrow 6"/>
          <p:cNvSpPr/>
          <p:nvPr/>
        </p:nvSpPr>
        <p:spPr bwMode="auto">
          <a:xfrm>
            <a:off x="7277667" y="1941476"/>
            <a:ext cx="978408" cy="387527"/>
          </a:xfrm>
          <a:prstGeom prst="leftArrow">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Verdana" charset="0"/>
            </a:endParaRPr>
          </a:p>
        </p:txBody>
      </p:sp>
    </p:spTree>
    <p:extLst>
      <p:ext uri="{BB962C8B-B14F-4D97-AF65-F5344CB8AC3E}">
        <p14:creationId xmlns:p14="http://schemas.microsoft.com/office/powerpoint/2010/main" val="121283960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a:xfrm>
            <a:off x="969963" y="161925"/>
            <a:ext cx="7716837" cy="576263"/>
          </a:xfrm>
        </p:spPr>
        <p:txBody>
          <a:bodyPr/>
          <a:lstStyle/>
          <a:p>
            <a:pPr eaLnBrk="1" hangingPunct="1"/>
            <a:r>
              <a:rPr lang="en-US" altLang="en-US"/>
              <a:t>Deadlock and Starvation</a:t>
            </a:r>
          </a:p>
        </p:txBody>
      </p:sp>
      <p:sp>
        <p:nvSpPr>
          <p:cNvPr id="3" name="Content Placeholder 2"/>
          <p:cNvSpPr>
            <a:spLocks noGrp="1"/>
          </p:cNvSpPr>
          <p:nvPr>
            <p:ph idx="1"/>
          </p:nvPr>
        </p:nvSpPr>
        <p:spPr>
          <a:xfrm>
            <a:off x="385184" y="850203"/>
            <a:ext cx="8301615" cy="3432114"/>
          </a:xfrm>
        </p:spPr>
        <p:txBody>
          <a:bodyPr/>
          <a:lstStyle/>
          <a:p>
            <a:r>
              <a:rPr lang="en-US" sz="2200" b="1" dirty="0"/>
              <a:t>priority inversion example: </a:t>
            </a:r>
          </a:p>
          <a:p>
            <a:pPr lvl="1" algn="just"/>
            <a:r>
              <a:rPr lang="en-US" sz="2200" dirty="0"/>
              <a:t>Assume three processes</a:t>
            </a:r>
          </a:p>
          <a:p>
            <a:pPr lvl="2" algn="just"/>
            <a:r>
              <a:rPr lang="en-US" sz="2200" i="1" dirty="0"/>
              <a:t>L</a:t>
            </a:r>
            <a:r>
              <a:rPr lang="en-US" sz="2200" dirty="0"/>
              <a:t>, </a:t>
            </a:r>
            <a:r>
              <a:rPr lang="en-US" sz="2200" i="1" dirty="0"/>
              <a:t>M</a:t>
            </a:r>
            <a:r>
              <a:rPr lang="en-US" sz="2200" dirty="0"/>
              <a:t>, and </a:t>
            </a:r>
            <a:r>
              <a:rPr lang="en-US" sz="2200" i="1" dirty="0"/>
              <a:t>H with </a:t>
            </a:r>
            <a:r>
              <a:rPr lang="en-US" sz="2200" dirty="0"/>
              <a:t>the priority order: </a:t>
            </a:r>
            <a:r>
              <a:rPr lang="en-US" sz="2200" i="1" dirty="0"/>
              <a:t>L &lt; M &lt; H</a:t>
            </a:r>
            <a:r>
              <a:rPr lang="en-US" sz="2200" dirty="0"/>
              <a:t>. </a:t>
            </a:r>
          </a:p>
          <a:p>
            <a:pPr lvl="1" algn="just"/>
            <a:r>
              <a:rPr lang="en-US" sz="2200" dirty="0"/>
              <a:t>Assume that </a:t>
            </a:r>
          </a:p>
          <a:p>
            <a:pPr lvl="2" algn="just"/>
            <a:r>
              <a:rPr lang="en-US" sz="2200" dirty="0"/>
              <a:t>process </a:t>
            </a:r>
            <a:r>
              <a:rPr lang="en-US" sz="2200" i="1" dirty="0"/>
              <a:t>H </a:t>
            </a:r>
            <a:r>
              <a:rPr lang="en-US" sz="2200" dirty="0"/>
              <a:t>requires resource </a:t>
            </a:r>
            <a:r>
              <a:rPr lang="en-US" sz="2200" i="1" dirty="0"/>
              <a:t>R</a:t>
            </a:r>
            <a:r>
              <a:rPr lang="en-US" sz="2200" dirty="0"/>
              <a:t>, which is currently hold by process </a:t>
            </a:r>
            <a:r>
              <a:rPr lang="en-US" sz="2200" i="1" dirty="0"/>
              <a:t>L</a:t>
            </a:r>
            <a:r>
              <a:rPr lang="en-US" sz="2200" dirty="0"/>
              <a:t>. </a:t>
            </a:r>
          </a:p>
          <a:p>
            <a:pPr lvl="2" algn="just"/>
            <a:r>
              <a:rPr lang="en-US" sz="2200" dirty="0"/>
              <a:t>process </a:t>
            </a:r>
            <a:r>
              <a:rPr lang="en-US" sz="2200" i="1" dirty="0"/>
              <a:t>H </a:t>
            </a:r>
            <a:r>
              <a:rPr lang="en-US" sz="2200" dirty="0"/>
              <a:t>would wait for </a:t>
            </a:r>
            <a:r>
              <a:rPr lang="en-US" sz="2200" i="1" dirty="0"/>
              <a:t>L </a:t>
            </a:r>
            <a:r>
              <a:rPr lang="en-US" sz="2200" dirty="0"/>
              <a:t>to finish using resource </a:t>
            </a:r>
            <a:r>
              <a:rPr lang="en-US" sz="2200" i="1" dirty="0"/>
              <a:t>R</a:t>
            </a:r>
            <a:r>
              <a:rPr lang="en-US" sz="2200" dirty="0"/>
              <a:t>. </a:t>
            </a:r>
          </a:p>
          <a:p>
            <a:pPr lvl="1" algn="just"/>
            <a:r>
              <a:rPr lang="en-US" sz="2200" dirty="0"/>
              <a:t>However, process </a:t>
            </a:r>
            <a:r>
              <a:rPr lang="en-US" sz="2200" i="1" dirty="0"/>
              <a:t>M </a:t>
            </a:r>
            <a:r>
              <a:rPr lang="en-US" sz="2200" dirty="0"/>
              <a:t>becomes runnable, and preempts process </a:t>
            </a:r>
            <a:r>
              <a:rPr lang="en-US" sz="2200" i="1" dirty="0"/>
              <a:t>L</a:t>
            </a:r>
            <a:r>
              <a:rPr lang="en-US" sz="2200" dirty="0"/>
              <a:t>. </a:t>
            </a:r>
          </a:p>
          <a:p>
            <a:pPr lvl="1" algn="just"/>
            <a:r>
              <a:rPr lang="en-US" sz="2200" dirty="0"/>
              <a:t>Consequence: </a:t>
            </a:r>
          </a:p>
          <a:p>
            <a:pPr lvl="2" algn="just"/>
            <a:r>
              <a:rPr lang="en-US" sz="2200" dirty="0"/>
              <a:t>process </a:t>
            </a:r>
            <a:r>
              <a:rPr lang="en-US" sz="2200" i="1" dirty="0"/>
              <a:t>M </a:t>
            </a:r>
            <a:r>
              <a:rPr lang="en-US" sz="2200" dirty="0"/>
              <a:t>(with middle priority) has affected how long process </a:t>
            </a:r>
            <a:r>
              <a:rPr lang="en-US" sz="2200" i="1" dirty="0"/>
              <a:t>H </a:t>
            </a:r>
            <a:r>
              <a:rPr lang="en-US" sz="2200" dirty="0"/>
              <a:t>must wait for </a:t>
            </a:r>
            <a:r>
              <a:rPr lang="en-US" sz="2200" i="1" dirty="0"/>
              <a:t>L </a:t>
            </a:r>
            <a:r>
              <a:rPr lang="en-US" sz="2200" dirty="0"/>
              <a:t>to relinquish resource </a:t>
            </a:r>
            <a:r>
              <a:rPr lang="en-US" sz="2200" i="1" dirty="0"/>
              <a:t>R</a:t>
            </a:r>
            <a:r>
              <a:rPr lang="en-US" sz="2200" dirty="0"/>
              <a:t>.</a:t>
            </a:r>
          </a:p>
        </p:txBody>
      </p:sp>
      <p:pic>
        <p:nvPicPr>
          <p:cNvPr id="1026" name="Picture 2" descr="Example of priority inversion: The currently active thread is marked bold.  | Download Scientific Diagram">
            <a:extLst>
              <a:ext uri="{FF2B5EF4-FFF2-40B4-BE49-F238E27FC236}">
                <a16:creationId xmlns:a16="http://schemas.microsoft.com/office/drawing/2014/main" id="{7277A682-BA01-4858-9518-9658DF0B14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9936" y="4906189"/>
            <a:ext cx="4559328" cy="1802525"/>
          </a:xfrm>
          <a:prstGeom prst="rect">
            <a:avLst/>
          </a:prstGeom>
          <a:noFill/>
          <a:extLst>
            <a:ext uri="{909E8E84-426E-40DD-AFC4-6F175D3DCCD1}">
              <a14:hiddenFill xmlns:a14="http://schemas.microsoft.com/office/drawing/2010/main">
                <a:solidFill>
                  <a:srgbClr val="FFFFFF"/>
                </a:solidFill>
              </a14:hiddenFill>
            </a:ext>
          </a:extLst>
        </p:spPr>
      </p:pic>
      <p:sp>
        <p:nvSpPr>
          <p:cNvPr id="2" name="AutoShape 4" descr="RTOS 101: Semaphores and Queues - Percepio AB">
            <a:extLst>
              <a:ext uri="{FF2B5EF4-FFF2-40B4-BE49-F238E27FC236}">
                <a16:creationId xmlns:a16="http://schemas.microsoft.com/office/drawing/2014/main" id="{F79F9BB0-BF0F-4797-8540-F0D8B3F0CD88}"/>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144601042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a:xfrm>
            <a:off x="969963" y="161925"/>
            <a:ext cx="7716837" cy="576263"/>
          </a:xfrm>
        </p:spPr>
        <p:txBody>
          <a:bodyPr/>
          <a:lstStyle/>
          <a:p>
            <a:pPr eaLnBrk="1" hangingPunct="1"/>
            <a:r>
              <a:rPr lang="en-US" altLang="en-US"/>
              <a:t>Deadlock and Starvation</a:t>
            </a:r>
          </a:p>
        </p:txBody>
      </p:sp>
      <p:sp>
        <p:nvSpPr>
          <p:cNvPr id="4" name="Content Placeholder 2">
            <a:extLst>
              <a:ext uri="{FF2B5EF4-FFF2-40B4-BE49-F238E27FC236}">
                <a16:creationId xmlns:a16="http://schemas.microsoft.com/office/drawing/2014/main" id="{3F93951A-450A-4323-8980-E2EE6B2B91EA}"/>
              </a:ext>
            </a:extLst>
          </p:cNvPr>
          <p:cNvSpPr>
            <a:spLocks noGrp="1"/>
          </p:cNvSpPr>
          <p:nvPr>
            <p:ph idx="1"/>
          </p:nvPr>
        </p:nvSpPr>
        <p:spPr>
          <a:xfrm>
            <a:off x="344279" y="915774"/>
            <a:ext cx="8651440" cy="2494691"/>
          </a:xfrm>
        </p:spPr>
        <p:txBody>
          <a:bodyPr/>
          <a:lstStyle/>
          <a:p>
            <a:pPr marL="342900" indent="-342900">
              <a:buFont typeface="Wingdings" panose="05000000000000000000" pitchFamily="2" charset="2"/>
              <a:buChar char="p"/>
            </a:pPr>
            <a:r>
              <a:rPr lang="en-US" altLang="zh-CN" dirty="0"/>
              <a:t>Solution </a:t>
            </a:r>
          </a:p>
          <a:p>
            <a:pPr marL="742950" lvl="1" indent="-342900">
              <a:buFont typeface="Wingdings" panose="05000000000000000000" pitchFamily="2" charset="2"/>
              <a:buChar char="p"/>
            </a:pPr>
            <a:r>
              <a:rPr lang="en-US" altLang="zh-CN" dirty="0"/>
              <a:t>Use priority-inheritance protocol</a:t>
            </a:r>
          </a:p>
          <a:p>
            <a:pPr marL="1085850" lvl="2" indent="-342900">
              <a:buFont typeface="Wingdings" panose="05000000000000000000" pitchFamily="2" charset="2"/>
              <a:buChar char="p"/>
            </a:pPr>
            <a:r>
              <a:rPr lang="en-US" altLang="zh-CN" dirty="0"/>
              <a:t>All processes that are accessing resources needed by a higher-priority process inherit the higher priority until they are finished with the resources in question. </a:t>
            </a:r>
          </a:p>
          <a:p>
            <a:pPr marL="1085850" lvl="2" indent="-342900">
              <a:buFont typeface="Wingdings" panose="05000000000000000000" pitchFamily="2" charset="2"/>
              <a:buChar char="p"/>
            </a:pPr>
            <a:r>
              <a:rPr lang="en-US" altLang="zh-CN" dirty="0"/>
              <a:t>When they are finished, their priorities revert to their original values.</a:t>
            </a:r>
          </a:p>
          <a:p>
            <a:pPr marL="742950" lvl="1" indent="-342900">
              <a:buFont typeface="Wingdings" panose="05000000000000000000" pitchFamily="2" charset="2"/>
              <a:buChar char="p"/>
            </a:pPr>
            <a:r>
              <a:rPr lang="en-US" altLang="zh-CN" dirty="0"/>
              <a:t>This protocol solve the previous priority inversion problem</a:t>
            </a:r>
            <a:endParaRPr lang="en-US" dirty="0"/>
          </a:p>
        </p:txBody>
      </p:sp>
    </p:spTree>
    <p:extLst>
      <p:ext uri="{BB962C8B-B14F-4D97-AF65-F5344CB8AC3E}">
        <p14:creationId xmlns:p14="http://schemas.microsoft.com/office/powerpoint/2010/main" val="145260547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5357" y="4318843"/>
            <a:ext cx="2619788" cy="24906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082" name="Rectangle 2"/>
          <p:cNvSpPr>
            <a:spLocks noGrp="1" noChangeArrowheads="1"/>
          </p:cNvSpPr>
          <p:nvPr>
            <p:ph type="title"/>
          </p:nvPr>
        </p:nvSpPr>
        <p:spPr>
          <a:xfrm>
            <a:off x="457200" y="176213"/>
            <a:ext cx="8229600" cy="576262"/>
          </a:xfrm>
        </p:spPr>
        <p:txBody>
          <a:bodyPr/>
          <a:lstStyle/>
          <a:p>
            <a:pPr eaLnBrk="1" hangingPunct="1"/>
            <a:r>
              <a:rPr lang="en-US" altLang="en-US" dirty="0"/>
              <a:t>Monitors</a:t>
            </a:r>
          </a:p>
        </p:txBody>
      </p:sp>
      <p:sp>
        <p:nvSpPr>
          <p:cNvPr id="46083" name="Rectangle 3"/>
          <p:cNvSpPr>
            <a:spLocks noGrp="1" noChangeArrowheads="1"/>
          </p:cNvSpPr>
          <p:nvPr>
            <p:ph idx="1"/>
          </p:nvPr>
        </p:nvSpPr>
        <p:spPr>
          <a:xfrm>
            <a:off x="308919" y="932337"/>
            <a:ext cx="8649730" cy="2496663"/>
          </a:xfrm>
        </p:spPr>
        <p:txBody>
          <a:bodyPr/>
          <a:lstStyle/>
          <a:p>
            <a:pPr>
              <a:spcBef>
                <a:spcPts val="600"/>
              </a:spcBef>
            </a:pPr>
            <a:r>
              <a:rPr lang="en-US" altLang="en-US" dirty="0">
                <a:ea typeface="+mn-ea"/>
              </a:rPr>
              <a:t>Monitor (</a:t>
            </a:r>
            <a:r>
              <a:rPr lang="zh-CN" altLang="en-US" dirty="0">
                <a:ea typeface="+mn-ea"/>
              </a:rPr>
              <a:t>管程</a:t>
            </a:r>
            <a:r>
              <a:rPr lang="en-US" altLang="en-US" dirty="0">
                <a:ea typeface="+mn-ea"/>
              </a:rPr>
              <a:t>)</a:t>
            </a:r>
          </a:p>
          <a:p>
            <a:pPr lvl="1">
              <a:spcBef>
                <a:spcPts val="600"/>
              </a:spcBef>
            </a:pPr>
            <a:r>
              <a:rPr lang="en-US" altLang="en-US" dirty="0">
                <a:ea typeface="+mn-ea"/>
              </a:rPr>
              <a:t>A high-level abstraction that provides a convenient and effective mechanism for process synchronization</a:t>
            </a:r>
          </a:p>
          <a:p>
            <a:pPr lvl="2">
              <a:spcBef>
                <a:spcPts val="600"/>
              </a:spcBef>
            </a:pPr>
            <a:r>
              <a:rPr lang="en-US" altLang="en-US" i="1" dirty="0">
                <a:ea typeface="+mn-ea"/>
              </a:rPr>
              <a:t>Abstract data type</a:t>
            </a:r>
            <a:r>
              <a:rPr lang="en-US" altLang="en-US" dirty="0">
                <a:ea typeface="+mn-ea"/>
              </a:rPr>
              <a:t>, internal variables only accessible via  procedures</a:t>
            </a:r>
          </a:p>
          <a:p>
            <a:pPr lvl="2">
              <a:spcBef>
                <a:spcPts val="600"/>
              </a:spcBef>
            </a:pPr>
            <a:r>
              <a:rPr lang="en-US" altLang="en-US" dirty="0">
                <a:ea typeface="+mn-ea"/>
              </a:rPr>
              <a:t>Only </a:t>
            </a:r>
            <a:r>
              <a:rPr lang="en-US" altLang="en-US" dirty="0">
                <a:solidFill>
                  <a:srgbClr val="FF0000"/>
                </a:solidFill>
                <a:ea typeface="+mn-ea"/>
              </a:rPr>
              <a:t>one process may be active </a:t>
            </a:r>
            <a:r>
              <a:rPr lang="en-US" altLang="en-US" dirty="0">
                <a:ea typeface="+mn-ea"/>
              </a:rPr>
              <a:t>within the monitor at a time</a:t>
            </a:r>
            <a:endParaRPr lang="en-US" dirty="0">
              <a:ea typeface="+mn-ea"/>
            </a:endParaRPr>
          </a:p>
          <a:p>
            <a:pPr lvl="2">
              <a:spcBef>
                <a:spcPts val="600"/>
              </a:spcBef>
            </a:pPr>
            <a:r>
              <a:rPr lang="en-US" dirty="0">
                <a:ea typeface="+mn-ea"/>
              </a:rPr>
              <a:t>Can utilize </a:t>
            </a:r>
            <a:r>
              <a:rPr lang="en-US" dirty="0">
                <a:solidFill>
                  <a:srgbClr val="FF0000"/>
                </a:solidFill>
                <a:ea typeface="+mn-ea"/>
              </a:rPr>
              <a:t>condition</a:t>
            </a:r>
            <a:r>
              <a:rPr lang="en-US" dirty="0">
                <a:ea typeface="+mn-ea"/>
              </a:rPr>
              <a:t> variables to suspend or resume processes </a:t>
            </a:r>
          </a:p>
        </p:txBody>
      </p:sp>
      <p:sp>
        <p:nvSpPr>
          <p:cNvPr id="3" name="Rectangle 2"/>
          <p:cNvSpPr/>
          <p:nvPr/>
        </p:nvSpPr>
        <p:spPr>
          <a:xfrm>
            <a:off x="3815255" y="4318843"/>
            <a:ext cx="5328745" cy="2477601"/>
          </a:xfrm>
          <a:prstGeom prst="rect">
            <a:avLst/>
          </a:prstGeom>
          <a:solidFill>
            <a:schemeClr val="accent3">
              <a:lumMod val="95000"/>
            </a:schemeClr>
          </a:solidFill>
        </p:spPr>
        <p:txBody>
          <a:bodyPr wrap="square">
            <a:spAutoFit/>
          </a:bodyPr>
          <a:lstStyle/>
          <a:p>
            <a:pPr marL="0" lvl="2">
              <a:buFont typeface="Webdings" panose="05030102010509060703" pitchFamily="18" charset="2"/>
              <a:buNone/>
            </a:pPr>
            <a:r>
              <a:rPr lang="en-US" altLang="en-US" sz="2000" dirty="0">
                <a:solidFill>
                  <a:srgbClr val="000000"/>
                </a:solidFill>
                <a:latin typeface="Calibri Light" panose="020F0302020204030204" pitchFamily="34" charset="0"/>
                <a:cs typeface="Calibri Light" panose="020F0302020204030204" pitchFamily="34" charset="0"/>
              </a:rPr>
              <a:t>monitor monitor-name</a:t>
            </a:r>
          </a:p>
          <a:p>
            <a:pPr marL="0" lvl="2">
              <a:buFont typeface="Webdings" panose="05030102010509060703" pitchFamily="18" charset="2"/>
              <a:buNone/>
            </a:pPr>
            <a:r>
              <a:rPr lang="en-US" altLang="en-US" sz="2000" dirty="0">
                <a:solidFill>
                  <a:srgbClr val="000000"/>
                </a:solidFill>
                <a:latin typeface="Calibri Light" panose="020F0302020204030204" pitchFamily="34" charset="0"/>
                <a:cs typeface="Calibri Light" panose="020F0302020204030204" pitchFamily="34" charset="0"/>
              </a:rPr>
              <a:t>{</a:t>
            </a:r>
          </a:p>
          <a:p>
            <a:pPr marL="0" lvl="2">
              <a:buFont typeface="Webdings" panose="05030102010509060703" pitchFamily="18" charset="2"/>
              <a:buNone/>
            </a:pPr>
            <a:r>
              <a:rPr lang="en-US" altLang="en-US" sz="2000" dirty="0">
                <a:solidFill>
                  <a:srgbClr val="000000"/>
                </a:solidFill>
                <a:latin typeface="Calibri Light" panose="020F0302020204030204" pitchFamily="34" charset="0"/>
                <a:cs typeface="Calibri Light" panose="020F0302020204030204" pitchFamily="34" charset="0"/>
              </a:rPr>
              <a:t>	</a:t>
            </a:r>
            <a:r>
              <a:rPr lang="en-US" altLang="en-US" sz="2000" dirty="0">
                <a:solidFill>
                  <a:schemeClr val="accent5">
                    <a:lumMod val="50000"/>
                  </a:schemeClr>
                </a:solidFill>
                <a:latin typeface="Calibri Light" panose="020F0302020204030204" pitchFamily="34" charset="0"/>
                <a:cs typeface="Calibri Light" panose="020F0302020204030204" pitchFamily="34" charset="0"/>
              </a:rPr>
              <a:t>// shared variable declarations</a:t>
            </a:r>
          </a:p>
          <a:p>
            <a:pPr marL="0" lvl="2">
              <a:spcBef>
                <a:spcPts val="600"/>
              </a:spcBef>
              <a:buFont typeface="Webdings" panose="05030102010509060703" pitchFamily="18" charset="2"/>
              <a:buNone/>
            </a:pPr>
            <a:r>
              <a:rPr lang="en-US" altLang="en-US" sz="2000" dirty="0">
                <a:solidFill>
                  <a:srgbClr val="000000"/>
                </a:solidFill>
                <a:latin typeface="Calibri Light" panose="020F0302020204030204" pitchFamily="34" charset="0"/>
                <a:cs typeface="Calibri Light" panose="020F0302020204030204" pitchFamily="34" charset="0"/>
              </a:rPr>
              <a:t>	procedure P1 (…) { …. }</a:t>
            </a:r>
          </a:p>
          <a:p>
            <a:pPr marL="0" lvl="2">
              <a:spcBef>
                <a:spcPts val="600"/>
              </a:spcBef>
              <a:buFont typeface="Webdings" panose="05030102010509060703" pitchFamily="18" charset="2"/>
              <a:buNone/>
            </a:pPr>
            <a:r>
              <a:rPr lang="en-US" altLang="en-US" sz="2000" dirty="0">
                <a:solidFill>
                  <a:srgbClr val="000000"/>
                </a:solidFill>
                <a:latin typeface="Calibri Light" panose="020F0302020204030204" pitchFamily="34" charset="0"/>
                <a:cs typeface="Calibri Light" panose="020F0302020204030204" pitchFamily="34" charset="0"/>
              </a:rPr>
              <a:t>	procedure </a:t>
            </a:r>
            <a:r>
              <a:rPr lang="en-US" altLang="en-US" sz="2000" dirty="0" err="1">
                <a:solidFill>
                  <a:srgbClr val="000000"/>
                </a:solidFill>
                <a:latin typeface="Calibri Light" panose="020F0302020204030204" pitchFamily="34" charset="0"/>
                <a:cs typeface="Calibri Light" panose="020F0302020204030204" pitchFamily="34" charset="0"/>
              </a:rPr>
              <a:t>Pn</a:t>
            </a:r>
            <a:r>
              <a:rPr lang="en-US" altLang="en-US" sz="2000" dirty="0">
                <a:solidFill>
                  <a:srgbClr val="000000"/>
                </a:solidFill>
                <a:latin typeface="Calibri Light" panose="020F0302020204030204" pitchFamily="34" charset="0"/>
                <a:cs typeface="Calibri Light" panose="020F0302020204030204" pitchFamily="34" charset="0"/>
              </a:rPr>
              <a:t> (…) {……}</a:t>
            </a:r>
          </a:p>
          <a:p>
            <a:pPr marL="0" lvl="2">
              <a:spcBef>
                <a:spcPts val="600"/>
              </a:spcBef>
              <a:buFont typeface="Webdings" panose="05030102010509060703" pitchFamily="18" charset="2"/>
              <a:buNone/>
            </a:pPr>
            <a:r>
              <a:rPr lang="en-US" altLang="en-US" sz="2000" dirty="0">
                <a:solidFill>
                  <a:srgbClr val="000000"/>
                </a:solidFill>
                <a:latin typeface="Calibri Light" panose="020F0302020204030204" pitchFamily="34" charset="0"/>
                <a:cs typeface="Calibri Light" panose="020F0302020204030204" pitchFamily="34" charset="0"/>
              </a:rPr>
              <a:t>    	Initialization code (…) { … }</a:t>
            </a:r>
          </a:p>
          <a:p>
            <a:pPr marL="0" lvl="2">
              <a:buFont typeface="Webdings" panose="05030102010509060703" pitchFamily="18" charset="2"/>
              <a:buNone/>
            </a:pPr>
            <a:r>
              <a:rPr lang="en-US" altLang="en-US" sz="2000" dirty="0">
                <a:solidFill>
                  <a:srgbClr val="000000"/>
                </a:solidFill>
                <a:latin typeface="Calibri Light" panose="020F0302020204030204" pitchFamily="34" charset="0"/>
                <a:cs typeface="Calibri Light" panose="020F0302020204030204" pitchFamily="34" charset="0"/>
              </a:rPr>
              <a:t>}</a:t>
            </a:r>
          </a:p>
        </p:txBody>
      </p:sp>
    </p:spTree>
    <p:extLst>
      <p:ext uri="{BB962C8B-B14F-4D97-AF65-F5344CB8AC3E}">
        <p14:creationId xmlns:p14="http://schemas.microsoft.com/office/powerpoint/2010/main" val="372108964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a:xfrm>
            <a:off x="685800" y="793750"/>
            <a:ext cx="7772400" cy="2128838"/>
          </a:xfrm>
        </p:spPr>
        <p:txBody>
          <a:bodyPr/>
          <a:lstStyle/>
          <a:p>
            <a:pPr eaLnBrk="1" hangingPunct="1"/>
            <a:r>
              <a:rPr lang="en-US" altLang="en-US" dirty="0"/>
              <a:t>Chapter 9:  Main Memory</a:t>
            </a:r>
          </a:p>
        </p:txBody>
      </p:sp>
    </p:spTree>
    <p:extLst>
      <p:ext uri="{BB962C8B-B14F-4D97-AF65-F5344CB8AC3E}">
        <p14:creationId xmlns:p14="http://schemas.microsoft.com/office/powerpoint/2010/main" val="24051721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1006475" y="214313"/>
            <a:ext cx="7743825" cy="576262"/>
          </a:xfrm>
        </p:spPr>
        <p:txBody>
          <a:bodyPr/>
          <a:lstStyle/>
          <a:p>
            <a:pPr eaLnBrk="1" hangingPunct="1"/>
            <a:r>
              <a:rPr lang="en-US" altLang="en-US" dirty="0"/>
              <a:t>Outline</a:t>
            </a:r>
          </a:p>
        </p:txBody>
      </p:sp>
      <p:sp>
        <p:nvSpPr>
          <p:cNvPr id="4099" name="Rectangle 3"/>
          <p:cNvSpPr>
            <a:spLocks noGrp="1" noChangeArrowheads="1"/>
          </p:cNvSpPr>
          <p:nvPr>
            <p:ph type="body" idx="1"/>
          </p:nvPr>
        </p:nvSpPr>
        <p:spPr>
          <a:xfrm>
            <a:off x="436584" y="1013320"/>
            <a:ext cx="7351712" cy="4483100"/>
          </a:xfrm>
        </p:spPr>
        <p:txBody>
          <a:bodyPr/>
          <a:lstStyle/>
          <a:p>
            <a:r>
              <a:rPr lang="en-US" altLang="en-US" sz="2400" dirty="0">
                <a:latin typeface="Calibri Light" panose="020F0302020204030204" pitchFamily="34" charset="0"/>
                <a:cs typeface="Calibri Light" panose="020F0302020204030204" pitchFamily="34" charset="0"/>
              </a:rPr>
              <a:t>Background</a:t>
            </a:r>
          </a:p>
          <a:p>
            <a:r>
              <a:rPr lang="en-US" altLang="en-US" sz="2400" dirty="0">
                <a:latin typeface="Calibri Light" panose="020F0302020204030204" pitchFamily="34" charset="0"/>
                <a:cs typeface="Calibri Light" panose="020F0302020204030204" pitchFamily="34" charset="0"/>
              </a:rPr>
              <a:t>Memory </a:t>
            </a:r>
            <a:r>
              <a:rPr lang="en-US" altLang="zh-CN" sz="2400" dirty="0">
                <a:latin typeface="Calibri Light" panose="020F0302020204030204" pitchFamily="34" charset="0"/>
                <a:cs typeface="Calibri Light" panose="020F0302020204030204" pitchFamily="34" charset="0"/>
              </a:rPr>
              <a:t>Allocation</a:t>
            </a:r>
            <a:endParaRPr lang="en-US" altLang="en-US" sz="2400" dirty="0">
              <a:latin typeface="Calibri Light" panose="020F0302020204030204" pitchFamily="34" charset="0"/>
              <a:cs typeface="Calibri Light" panose="020F0302020204030204" pitchFamily="34" charset="0"/>
            </a:endParaRPr>
          </a:p>
          <a:p>
            <a:pPr lvl="1"/>
            <a:r>
              <a:rPr lang="en-US" altLang="en-US" sz="2400" dirty="0">
                <a:latin typeface="Calibri Light" panose="020F0302020204030204" pitchFamily="34" charset="0"/>
                <a:cs typeface="Calibri Light" panose="020F0302020204030204" pitchFamily="34" charset="0"/>
              </a:rPr>
              <a:t>Contiguous </a:t>
            </a:r>
            <a:r>
              <a:rPr lang="en-US" altLang="zh-CN" sz="2400" dirty="0">
                <a:latin typeface="Calibri Light" panose="020F0302020204030204" pitchFamily="34" charset="0"/>
                <a:cs typeface="Calibri Light" panose="020F0302020204030204" pitchFamily="34" charset="0"/>
              </a:rPr>
              <a:t>M</a:t>
            </a:r>
            <a:r>
              <a:rPr lang="en-US" altLang="en-US" sz="2400" dirty="0">
                <a:latin typeface="Calibri Light" panose="020F0302020204030204" pitchFamily="34" charset="0"/>
                <a:cs typeface="Calibri Light" panose="020F0302020204030204" pitchFamily="34" charset="0"/>
              </a:rPr>
              <a:t>emory </a:t>
            </a:r>
            <a:r>
              <a:rPr lang="en-US" altLang="zh-CN" sz="2400" dirty="0">
                <a:latin typeface="Calibri Light" panose="020F0302020204030204" pitchFamily="34" charset="0"/>
                <a:cs typeface="Calibri Light" panose="020F0302020204030204" pitchFamily="34" charset="0"/>
              </a:rPr>
              <a:t>A</a:t>
            </a:r>
            <a:r>
              <a:rPr lang="en-US" altLang="en-US" sz="2400" dirty="0">
                <a:latin typeface="Calibri Light" panose="020F0302020204030204" pitchFamily="34" charset="0"/>
                <a:cs typeface="Calibri Light" panose="020F0302020204030204" pitchFamily="34" charset="0"/>
              </a:rPr>
              <a:t>llocation</a:t>
            </a:r>
          </a:p>
          <a:p>
            <a:pPr lvl="1"/>
            <a:r>
              <a:rPr lang="en-US" altLang="zh-CN" sz="2400" dirty="0">
                <a:latin typeface="Calibri Light" panose="020F0302020204030204" pitchFamily="34" charset="0"/>
                <a:cs typeface="Calibri Light" panose="020F0302020204030204" pitchFamily="34" charset="0"/>
              </a:rPr>
              <a:t>Frame</a:t>
            </a:r>
          </a:p>
          <a:p>
            <a:pPr lvl="2"/>
            <a:r>
              <a:rPr lang="en-US" altLang="en-US" sz="2400" dirty="0">
                <a:latin typeface="Calibri Light" panose="020F0302020204030204" pitchFamily="34" charset="0"/>
                <a:cs typeface="Calibri Light" panose="020F0302020204030204" pitchFamily="34" charset="0"/>
              </a:rPr>
              <a:t>Page Table</a:t>
            </a:r>
          </a:p>
          <a:p>
            <a:pPr lvl="2"/>
            <a:r>
              <a:rPr lang="en-US" altLang="en-US" sz="2400" dirty="0">
                <a:latin typeface="Calibri Light" panose="020F0302020204030204" pitchFamily="34" charset="0"/>
                <a:cs typeface="Calibri Light" panose="020F0302020204030204" pitchFamily="34" charset="0"/>
              </a:rPr>
              <a:t>Address </a:t>
            </a:r>
            <a:r>
              <a:rPr lang="en-US" altLang="zh-CN" sz="2400" dirty="0">
                <a:latin typeface="Calibri Light" panose="020F0302020204030204" pitchFamily="34" charset="0"/>
                <a:cs typeface="Calibri Light" panose="020F0302020204030204" pitchFamily="34" charset="0"/>
              </a:rPr>
              <a:t>T</a:t>
            </a:r>
            <a:r>
              <a:rPr lang="en-US" altLang="en-US" sz="2400" dirty="0">
                <a:latin typeface="Calibri Light" panose="020F0302020204030204" pitchFamily="34" charset="0"/>
                <a:cs typeface="Calibri Light" panose="020F0302020204030204" pitchFamily="34" charset="0"/>
              </a:rPr>
              <a:t>ranslation</a:t>
            </a:r>
          </a:p>
          <a:p>
            <a:pPr lvl="1"/>
            <a:r>
              <a:rPr lang="en-US" altLang="en-US" sz="2400" dirty="0">
                <a:latin typeface="Calibri Light" panose="020F0302020204030204" pitchFamily="34" charset="0"/>
                <a:cs typeface="Calibri Light" panose="020F0302020204030204" pitchFamily="34" charset="0"/>
              </a:rPr>
              <a:t>Page </a:t>
            </a:r>
            <a:r>
              <a:rPr lang="en-US" altLang="zh-CN" sz="2400" dirty="0">
                <a:latin typeface="Calibri Light" panose="020F0302020204030204" pitchFamily="34" charset="0"/>
                <a:cs typeface="Calibri Light" panose="020F0302020204030204" pitchFamily="34" charset="0"/>
              </a:rPr>
              <a:t>T</a:t>
            </a:r>
            <a:r>
              <a:rPr lang="en-US" altLang="en-US" sz="2400" dirty="0">
                <a:latin typeface="Calibri Light" panose="020F0302020204030204" pitchFamily="34" charset="0"/>
                <a:cs typeface="Calibri Light" panose="020F0302020204030204" pitchFamily="34" charset="0"/>
              </a:rPr>
              <a:t>able </a:t>
            </a:r>
            <a:r>
              <a:rPr lang="en-US" altLang="zh-CN" sz="2400" dirty="0">
                <a:latin typeface="Calibri Light" panose="020F0302020204030204" pitchFamily="34" charset="0"/>
                <a:cs typeface="Calibri Light" panose="020F0302020204030204" pitchFamily="34" charset="0"/>
              </a:rPr>
              <a:t>S</a:t>
            </a:r>
            <a:r>
              <a:rPr lang="en-US" altLang="en-US" sz="2400" dirty="0">
                <a:latin typeface="Calibri Light" panose="020F0302020204030204" pitchFamily="34" charset="0"/>
                <a:cs typeface="Calibri Light" panose="020F0302020204030204" pitchFamily="34" charset="0"/>
              </a:rPr>
              <a:t>chema</a:t>
            </a:r>
          </a:p>
          <a:p>
            <a:pPr lvl="2"/>
            <a:r>
              <a:rPr lang="en-US" altLang="en-US" sz="2400" dirty="0">
                <a:latin typeface="Calibri Light" panose="020F0302020204030204" pitchFamily="34" charset="0"/>
                <a:cs typeface="Calibri Light" panose="020F0302020204030204" pitchFamily="34" charset="0"/>
              </a:rPr>
              <a:t>Hierarchical</a:t>
            </a:r>
            <a:r>
              <a:rPr lang="en-US" altLang="en-US" sz="2400" dirty="0"/>
              <a:t> </a:t>
            </a:r>
            <a:r>
              <a:rPr lang="en-US" altLang="zh-CN" sz="2400" dirty="0">
                <a:latin typeface="Calibri Light" panose="020F0302020204030204" pitchFamily="34" charset="0"/>
                <a:cs typeface="Calibri Light" panose="020F0302020204030204" pitchFamily="34" charset="0"/>
              </a:rPr>
              <a:t>P</a:t>
            </a:r>
            <a:r>
              <a:rPr lang="en-US" altLang="en-US" sz="2400" dirty="0">
                <a:latin typeface="Calibri Light" panose="020F0302020204030204" pitchFamily="34" charset="0"/>
                <a:cs typeface="Calibri Light" panose="020F0302020204030204" pitchFamily="34" charset="0"/>
              </a:rPr>
              <a:t>age </a:t>
            </a:r>
            <a:r>
              <a:rPr lang="en-US" altLang="zh-CN" sz="2400" dirty="0">
                <a:latin typeface="Calibri Light" panose="020F0302020204030204" pitchFamily="34" charset="0"/>
                <a:cs typeface="Calibri Light" panose="020F0302020204030204" pitchFamily="34" charset="0"/>
              </a:rPr>
              <a:t>T</a:t>
            </a:r>
            <a:r>
              <a:rPr lang="en-US" altLang="en-US" sz="2400" dirty="0">
                <a:latin typeface="Calibri Light" panose="020F0302020204030204" pitchFamily="34" charset="0"/>
                <a:cs typeface="Calibri Light" panose="020F0302020204030204" pitchFamily="34" charset="0"/>
              </a:rPr>
              <a:t>able</a:t>
            </a:r>
          </a:p>
          <a:p>
            <a:pPr lvl="2"/>
            <a:r>
              <a:rPr lang="en-US" altLang="en-US" sz="2400" dirty="0">
                <a:latin typeface="Calibri Light" panose="020F0302020204030204" pitchFamily="34" charset="0"/>
                <a:cs typeface="Calibri Light" panose="020F0302020204030204" pitchFamily="34" charset="0"/>
              </a:rPr>
              <a:t>Hash </a:t>
            </a:r>
            <a:r>
              <a:rPr lang="en-US" altLang="zh-CN" sz="2400" dirty="0">
                <a:latin typeface="Calibri Light" panose="020F0302020204030204" pitchFamily="34" charset="0"/>
                <a:cs typeface="Calibri Light" panose="020F0302020204030204" pitchFamily="34" charset="0"/>
              </a:rPr>
              <a:t>T</a:t>
            </a:r>
            <a:r>
              <a:rPr lang="en-US" altLang="en-US" sz="2400" dirty="0">
                <a:latin typeface="Calibri Light" panose="020F0302020204030204" pitchFamily="34" charset="0"/>
                <a:cs typeface="Calibri Light" panose="020F0302020204030204" pitchFamily="34" charset="0"/>
              </a:rPr>
              <a:t>able</a:t>
            </a:r>
          </a:p>
          <a:p>
            <a:pPr lvl="2"/>
            <a:r>
              <a:rPr lang="en-US" altLang="en-US" sz="2400" dirty="0">
                <a:latin typeface="Calibri Light" panose="020F0302020204030204" pitchFamily="34" charset="0"/>
                <a:cs typeface="Calibri Light" panose="020F0302020204030204" pitchFamily="34" charset="0"/>
              </a:rPr>
              <a:t>Inverted </a:t>
            </a:r>
            <a:r>
              <a:rPr lang="en-US" altLang="zh-CN" sz="2400" dirty="0">
                <a:latin typeface="Calibri Light" panose="020F0302020204030204" pitchFamily="34" charset="0"/>
                <a:cs typeface="Calibri Light" panose="020F0302020204030204" pitchFamily="34" charset="0"/>
              </a:rPr>
              <a:t>T</a:t>
            </a:r>
            <a:r>
              <a:rPr lang="en-US" altLang="en-US" sz="2400" dirty="0">
                <a:latin typeface="Calibri Light" panose="020F0302020204030204" pitchFamily="34" charset="0"/>
                <a:cs typeface="Calibri Light" panose="020F0302020204030204" pitchFamily="34" charset="0"/>
              </a:rPr>
              <a:t>able</a:t>
            </a:r>
          </a:p>
          <a:p>
            <a:pPr lvl="1"/>
            <a:r>
              <a:rPr lang="en-US" altLang="en-US" sz="2400" dirty="0">
                <a:latin typeface="Calibri Light" panose="020F0302020204030204" pitchFamily="34" charset="0"/>
                <a:cs typeface="Calibri Light" panose="020F0302020204030204" pitchFamily="34" charset="0"/>
              </a:rPr>
              <a:t>Examples</a:t>
            </a:r>
          </a:p>
        </p:txBody>
      </p:sp>
    </p:spTree>
    <p:extLst>
      <p:ext uri="{BB962C8B-B14F-4D97-AF65-F5344CB8AC3E}">
        <p14:creationId xmlns:p14="http://schemas.microsoft.com/office/powerpoint/2010/main" val="354808151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Review: Storage Hierarchy</a:t>
            </a:r>
            <a:endParaRPr lang="zh-CN" altLang="en-US" dirty="0"/>
          </a:p>
        </p:txBody>
      </p:sp>
      <p:pic>
        <p:nvPicPr>
          <p:cNvPr id="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3613" y="1455738"/>
            <a:ext cx="7483475" cy="4344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p:cNvSpPr txBox="1"/>
          <p:nvPr/>
        </p:nvSpPr>
        <p:spPr>
          <a:xfrm>
            <a:off x="6039705" y="3764722"/>
            <a:ext cx="1161665" cy="369332"/>
          </a:xfrm>
          <a:prstGeom prst="rect">
            <a:avLst/>
          </a:prstGeom>
          <a:noFill/>
        </p:spPr>
        <p:txBody>
          <a:bodyPr wrap="none" rtlCol="0">
            <a:spAutoFit/>
          </a:bodyPr>
          <a:lstStyle/>
          <a:p>
            <a:r>
              <a:rPr lang="en-US" altLang="zh-CN" dirty="0">
                <a:solidFill>
                  <a:srgbClr val="FF0000"/>
                </a:solidFill>
              </a:rPr>
              <a:t>Program</a:t>
            </a:r>
            <a:endParaRPr lang="zh-CN" altLang="en-US" dirty="0">
              <a:solidFill>
                <a:srgbClr val="FF0000"/>
              </a:solidFill>
            </a:endParaRPr>
          </a:p>
        </p:txBody>
      </p:sp>
      <p:sp>
        <p:nvSpPr>
          <p:cNvPr id="5" name="TextBox 4"/>
          <p:cNvSpPr txBox="1"/>
          <p:nvPr/>
        </p:nvSpPr>
        <p:spPr>
          <a:xfrm>
            <a:off x="6039705" y="2578344"/>
            <a:ext cx="1059906" cy="369332"/>
          </a:xfrm>
          <a:prstGeom prst="rect">
            <a:avLst/>
          </a:prstGeom>
          <a:noFill/>
        </p:spPr>
        <p:txBody>
          <a:bodyPr wrap="none" rtlCol="0">
            <a:spAutoFit/>
          </a:bodyPr>
          <a:lstStyle/>
          <a:p>
            <a:r>
              <a:rPr lang="en-US" altLang="zh-CN" dirty="0">
                <a:solidFill>
                  <a:srgbClr val="FF0000"/>
                </a:solidFill>
              </a:rPr>
              <a:t>Process</a:t>
            </a:r>
            <a:endParaRPr lang="zh-CN" altLang="en-US" dirty="0">
              <a:solidFill>
                <a:srgbClr val="FF0000"/>
              </a:solidFill>
            </a:endParaRPr>
          </a:p>
        </p:txBody>
      </p:sp>
      <p:cxnSp>
        <p:nvCxnSpPr>
          <p:cNvPr id="6" name="Straight Arrow Connector 5"/>
          <p:cNvCxnSpPr>
            <a:endCxn id="5" idx="2"/>
          </p:cNvCxnSpPr>
          <p:nvPr/>
        </p:nvCxnSpPr>
        <p:spPr bwMode="auto">
          <a:xfrm flipV="1">
            <a:off x="6569658" y="2947676"/>
            <a:ext cx="0" cy="624940"/>
          </a:xfrm>
          <a:prstGeom prst="straightConnector1">
            <a:avLst/>
          </a:prstGeom>
          <a:solidFill>
            <a:schemeClr val="accent1"/>
          </a:solidFill>
          <a:ln w="34925" cap="flat" cmpd="sng" algn="ctr">
            <a:solidFill>
              <a:srgbClr val="FF0000"/>
            </a:solidFill>
            <a:prstDash val="solid"/>
            <a:round/>
            <a:headEnd type="none" w="med" len="med"/>
            <a:tailEnd type="triangle"/>
          </a:ln>
          <a:effectLst/>
        </p:spPr>
      </p:cxnSp>
      <p:sp>
        <p:nvSpPr>
          <p:cNvPr id="7" name="TextBox 6"/>
          <p:cNvSpPr txBox="1"/>
          <p:nvPr/>
        </p:nvSpPr>
        <p:spPr>
          <a:xfrm>
            <a:off x="1337889" y="5940723"/>
            <a:ext cx="6734921" cy="461665"/>
          </a:xfrm>
          <a:prstGeom prst="rect">
            <a:avLst/>
          </a:prstGeom>
          <a:noFill/>
        </p:spPr>
        <p:txBody>
          <a:bodyPr wrap="none" rtlCol="0">
            <a:spAutoFit/>
          </a:bodyPr>
          <a:lstStyle/>
          <a:p>
            <a:r>
              <a:rPr lang="en-US" altLang="zh-CN" sz="2400" dirty="0">
                <a:solidFill>
                  <a:srgbClr val="FF0000"/>
                </a:solidFill>
                <a:latin typeface="Calibri Light" panose="020F0302020204030204" pitchFamily="34" charset="0"/>
                <a:cs typeface="Calibri Light" panose="020F0302020204030204" pitchFamily="34" charset="0"/>
              </a:rPr>
              <a:t>Then, how CPU accesses the process in the memory?</a:t>
            </a:r>
            <a:endParaRPr lang="zh-CN" altLang="en-US" sz="2400" dirty="0">
              <a:solidFill>
                <a:srgbClr val="FF0000"/>
              </a:solidFill>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118501272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1026"/>
          <p:cNvSpPr>
            <a:spLocks noGrp="1" noChangeArrowheads="1"/>
          </p:cNvSpPr>
          <p:nvPr>
            <p:ph type="title"/>
          </p:nvPr>
        </p:nvSpPr>
        <p:spPr>
          <a:xfrm>
            <a:off x="1060450" y="163513"/>
            <a:ext cx="6764338" cy="576262"/>
          </a:xfrm>
        </p:spPr>
        <p:txBody>
          <a:bodyPr/>
          <a:lstStyle/>
          <a:p>
            <a:pPr eaLnBrk="1" hangingPunct="1"/>
            <a:r>
              <a:rPr lang="en-US" altLang="zh-CN" dirty="0"/>
              <a:t>Relationship of CPU and Memory</a:t>
            </a:r>
            <a:endParaRPr lang="en-US" altLang="en-US" dirty="0"/>
          </a:p>
        </p:txBody>
      </p:sp>
      <p:pic>
        <p:nvPicPr>
          <p:cNvPr id="3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2297" y="1094155"/>
            <a:ext cx="4656198" cy="22710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2" name="Group 31"/>
          <p:cNvGrpSpPr/>
          <p:nvPr/>
        </p:nvGrpSpPr>
        <p:grpSpPr>
          <a:xfrm>
            <a:off x="823168" y="4063048"/>
            <a:ext cx="7600864" cy="2615206"/>
            <a:chOff x="1196975" y="4098784"/>
            <a:chExt cx="6880225" cy="2720390"/>
          </a:xfrm>
        </p:grpSpPr>
        <p:sp>
          <p:nvSpPr>
            <p:cNvPr id="48" name="Rectangle 223"/>
            <p:cNvSpPr>
              <a:spLocks noChangeAspect="1" noChangeArrowheads="1"/>
            </p:cNvSpPr>
            <p:nvPr/>
          </p:nvSpPr>
          <p:spPr bwMode="auto">
            <a:xfrm>
              <a:off x="1196975" y="4279900"/>
              <a:ext cx="3557553" cy="2539274"/>
            </a:xfrm>
            <a:prstGeom prst="rect">
              <a:avLst/>
            </a:prstGeom>
            <a:solidFill>
              <a:schemeClr val="accent3">
                <a:lumMod val="85000"/>
              </a:schemeClr>
            </a:solidFill>
            <a:ln w="12700" cap="rnd">
              <a:solidFill>
                <a:schemeClr val="accent2">
                  <a:lumMod val="40000"/>
                  <a:lumOff val="60000"/>
                </a:schemeClr>
              </a:solidFill>
              <a:prstDash val="sysDot"/>
              <a:miter lim="800000"/>
              <a:headEnd/>
              <a:tailEnd/>
            </a:ln>
            <a:effectLst/>
          </p:spPr>
          <p:txBody>
            <a:bodyPr wrap="none" anchor="ctr">
              <a:prstTxWarp prst="textNoShape">
                <a:avLst/>
              </a:prstTxWarp>
            </a:bodyPr>
            <a:lstStyle/>
            <a:p>
              <a:pPr algn="ctr"/>
              <a:endParaRPr lang="en-US" sz="1600" dirty="0"/>
            </a:p>
          </p:txBody>
        </p:sp>
        <p:sp>
          <p:nvSpPr>
            <p:cNvPr id="33" name="Rectangle 146"/>
            <p:cNvSpPr>
              <a:spLocks noChangeAspect="1" noChangeArrowheads="1"/>
            </p:cNvSpPr>
            <p:nvPr/>
          </p:nvSpPr>
          <p:spPr bwMode="auto">
            <a:xfrm>
              <a:off x="7258050" y="5653087"/>
              <a:ext cx="819150" cy="823913"/>
            </a:xfrm>
            <a:prstGeom prst="rect">
              <a:avLst/>
            </a:prstGeom>
            <a:noFill/>
            <a:ln w="12700">
              <a:solidFill>
                <a:schemeClr val="tx1"/>
              </a:solidFill>
              <a:miter lim="800000"/>
              <a:headEnd/>
              <a:tailEnd/>
            </a:ln>
            <a:effectLst/>
          </p:spPr>
          <p:txBody>
            <a:bodyPr wrap="none" anchor="ctr">
              <a:prstTxWarp prst="textNoShape">
                <a:avLst/>
              </a:prstTxWarp>
            </a:bodyPr>
            <a:lstStyle/>
            <a:p>
              <a:pPr algn="ctr"/>
              <a:r>
                <a:rPr lang="en-US" sz="1600" dirty="0">
                  <a:solidFill>
                    <a:srgbClr val="00B050"/>
                  </a:solidFill>
                </a:rPr>
                <a:t>Main</a:t>
              </a:r>
            </a:p>
            <a:p>
              <a:pPr algn="ctr"/>
              <a:r>
                <a:rPr lang="en-US" sz="1600" dirty="0">
                  <a:solidFill>
                    <a:srgbClr val="00B050"/>
                  </a:solidFill>
                </a:rPr>
                <a:t>memory</a:t>
              </a:r>
            </a:p>
          </p:txBody>
        </p:sp>
        <p:sp>
          <p:nvSpPr>
            <p:cNvPr id="34" name="AutoShape 201"/>
            <p:cNvSpPr>
              <a:spLocks noChangeAspect="1" noChangeArrowheads="1"/>
            </p:cNvSpPr>
            <p:nvPr/>
          </p:nvSpPr>
          <p:spPr bwMode="auto">
            <a:xfrm>
              <a:off x="5884863" y="5789612"/>
              <a:ext cx="1344612" cy="481013"/>
            </a:xfrm>
            <a:prstGeom prst="leftRightArrow">
              <a:avLst>
                <a:gd name="adj1" fmla="val 50000"/>
                <a:gd name="adj2" fmla="val 55908"/>
              </a:avLst>
            </a:prstGeom>
            <a:noFill/>
            <a:ln w="12700">
              <a:solidFill>
                <a:schemeClr val="tx1"/>
              </a:solidFill>
              <a:miter lim="800000"/>
              <a:headEnd/>
              <a:tailEnd/>
            </a:ln>
            <a:effectLst/>
          </p:spPr>
          <p:txBody>
            <a:bodyPr wrap="none" anchor="ctr">
              <a:prstTxWarp prst="textNoShape">
                <a:avLst/>
              </a:prstTxWarp>
            </a:bodyPr>
            <a:lstStyle/>
            <a:p>
              <a:pPr algn="ctr"/>
              <a:endParaRPr lang="en-US" sz="1600"/>
            </a:p>
          </p:txBody>
        </p:sp>
        <p:sp>
          <p:nvSpPr>
            <p:cNvPr id="35" name="Rectangle 202"/>
            <p:cNvSpPr>
              <a:spLocks noChangeAspect="1" noChangeArrowheads="1"/>
            </p:cNvSpPr>
            <p:nvPr/>
          </p:nvSpPr>
          <p:spPr bwMode="auto">
            <a:xfrm>
              <a:off x="5060950" y="5818187"/>
              <a:ext cx="819150" cy="520700"/>
            </a:xfrm>
            <a:prstGeom prst="rect">
              <a:avLst/>
            </a:prstGeom>
            <a:noFill/>
            <a:ln w="12700">
              <a:solidFill>
                <a:schemeClr val="tx1"/>
              </a:solidFill>
              <a:miter lim="800000"/>
              <a:headEnd/>
              <a:tailEnd/>
            </a:ln>
            <a:effectLst/>
          </p:spPr>
          <p:txBody>
            <a:bodyPr wrap="none" anchor="ctr">
              <a:prstTxWarp prst="textNoShape">
                <a:avLst/>
              </a:prstTxWarp>
            </a:bodyPr>
            <a:lstStyle/>
            <a:p>
              <a:pPr algn="ctr"/>
              <a:r>
                <a:rPr lang="en-US" sz="1600" dirty="0"/>
                <a:t>I/O</a:t>
              </a:r>
            </a:p>
            <a:p>
              <a:pPr algn="ctr"/>
              <a:r>
                <a:rPr lang="en-US" sz="1600" dirty="0"/>
                <a:t>bridge</a:t>
              </a:r>
            </a:p>
          </p:txBody>
        </p:sp>
        <p:sp>
          <p:nvSpPr>
            <p:cNvPr id="36" name="AutoShape 205"/>
            <p:cNvSpPr>
              <a:spLocks noChangeAspect="1" noChangeArrowheads="1"/>
            </p:cNvSpPr>
            <p:nvPr/>
          </p:nvSpPr>
          <p:spPr bwMode="auto">
            <a:xfrm>
              <a:off x="3748088" y="5789612"/>
              <a:ext cx="1309687" cy="481013"/>
            </a:xfrm>
            <a:prstGeom prst="leftRightArrow">
              <a:avLst>
                <a:gd name="adj1" fmla="val 50000"/>
                <a:gd name="adj2" fmla="val 54455"/>
              </a:avLst>
            </a:prstGeom>
            <a:noFill/>
            <a:ln w="12700">
              <a:solidFill>
                <a:schemeClr val="tx1"/>
              </a:solidFill>
              <a:miter lim="800000"/>
              <a:headEnd/>
              <a:tailEnd/>
            </a:ln>
            <a:effectLst/>
          </p:spPr>
          <p:txBody>
            <a:bodyPr wrap="none" anchor="ctr">
              <a:prstTxWarp prst="textNoShape">
                <a:avLst/>
              </a:prstTxWarp>
            </a:bodyPr>
            <a:lstStyle/>
            <a:p>
              <a:pPr algn="ctr"/>
              <a:endParaRPr lang="en-US" sz="1600"/>
            </a:p>
          </p:txBody>
        </p:sp>
        <p:sp>
          <p:nvSpPr>
            <p:cNvPr id="37" name="Rectangle 206"/>
            <p:cNvSpPr>
              <a:spLocks noChangeAspect="1" noChangeArrowheads="1"/>
            </p:cNvSpPr>
            <p:nvPr/>
          </p:nvSpPr>
          <p:spPr bwMode="auto">
            <a:xfrm>
              <a:off x="1349375" y="5818187"/>
              <a:ext cx="2374900" cy="520700"/>
            </a:xfrm>
            <a:prstGeom prst="rect">
              <a:avLst/>
            </a:prstGeom>
            <a:noFill/>
            <a:ln w="12700">
              <a:solidFill>
                <a:schemeClr val="tx1"/>
              </a:solidFill>
              <a:miter lim="800000"/>
              <a:headEnd/>
              <a:tailEnd/>
            </a:ln>
            <a:effectLst/>
          </p:spPr>
          <p:txBody>
            <a:bodyPr wrap="none" anchor="ctr">
              <a:prstTxWarp prst="textNoShape">
                <a:avLst/>
              </a:prstTxWarp>
            </a:bodyPr>
            <a:lstStyle/>
            <a:p>
              <a:pPr algn="ctr"/>
              <a:r>
                <a:rPr lang="en-US" sz="1600"/>
                <a:t>Bus interface</a:t>
              </a:r>
            </a:p>
          </p:txBody>
        </p:sp>
        <p:sp>
          <p:nvSpPr>
            <p:cNvPr id="38" name="Rectangle 207"/>
            <p:cNvSpPr>
              <a:spLocks noChangeAspect="1" noChangeArrowheads="1"/>
            </p:cNvSpPr>
            <p:nvPr/>
          </p:nvSpPr>
          <p:spPr bwMode="auto">
            <a:xfrm>
              <a:off x="2862263" y="4622800"/>
              <a:ext cx="615950" cy="138112"/>
            </a:xfrm>
            <a:prstGeom prst="rect">
              <a:avLst/>
            </a:prstGeom>
            <a:noFill/>
            <a:ln w="12700">
              <a:solidFill>
                <a:schemeClr val="tx1"/>
              </a:solidFill>
              <a:miter lim="800000"/>
              <a:headEnd/>
              <a:tailEnd/>
            </a:ln>
            <a:effectLst/>
          </p:spPr>
          <p:txBody>
            <a:bodyPr wrap="none" anchor="ctr">
              <a:prstTxWarp prst="textNoShape">
                <a:avLst/>
              </a:prstTxWarp>
            </a:bodyPr>
            <a:lstStyle/>
            <a:p>
              <a:pPr algn="ctr"/>
              <a:endParaRPr lang="en-US" sz="1600"/>
            </a:p>
          </p:txBody>
        </p:sp>
        <p:sp>
          <p:nvSpPr>
            <p:cNvPr id="39" name="Rectangle 208"/>
            <p:cNvSpPr>
              <a:spLocks noChangeAspect="1" noChangeArrowheads="1"/>
            </p:cNvSpPr>
            <p:nvPr/>
          </p:nvSpPr>
          <p:spPr bwMode="auto">
            <a:xfrm>
              <a:off x="2862263" y="4760912"/>
              <a:ext cx="615950" cy="136525"/>
            </a:xfrm>
            <a:prstGeom prst="rect">
              <a:avLst/>
            </a:prstGeom>
            <a:noFill/>
            <a:ln w="12700">
              <a:solidFill>
                <a:schemeClr val="tx1"/>
              </a:solidFill>
              <a:miter lim="800000"/>
              <a:headEnd/>
              <a:tailEnd/>
            </a:ln>
            <a:effectLst/>
          </p:spPr>
          <p:txBody>
            <a:bodyPr wrap="none" anchor="ctr">
              <a:prstTxWarp prst="textNoShape">
                <a:avLst/>
              </a:prstTxWarp>
            </a:bodyPr>
            <a:lstStyle/>
            <a:p>
              <a:pPr algn="ctr"/>
              <a:endParaRPr lang="en-US" sz="1600"/>
            </a:p>
          </p:txBody>
        </p:sp>
        <p:sp>
          <p:nvSpPr>
            <p:cNvPr id="40" name="Rectangle 210"/>
            <p:cNvSpPr>
              <a:spLocks noChangeAspect="1" noChangeArrowheads="1"/>
            </p:cNvSpPr>
            <p:nvPr/>
          </p:nvSpPr>
          <p:spPr bwMode="auto">
            <a:xfrm>
              <a:off x="2862263" y="4897437"/>
              <a:ext cx="615950" cy="138113"/>
            </a:xfrm>
            <a:prstGeom prst="rect">
              <a:avLst/>
            </a:prstGeom>
            <a:noFill/>
            <a:ln w="12700">
              <a:solidFill>
                <a:schemeClr val="tx1"/>
              </a:solidFill>
              <a:miter lim="800000"/>
              <a:headEnd/>
              <a:tailEnd/>
            </a:ln>
            <a:effectLst/>
          </p:spPr>
          <p:txBody>
            <a:bodyPr wrap="none" anchor="ctr">
              <a:prstTxWarp prst="textNoShape">
                <a:avLst/>
              </a:prstTxWarp>
            </a:bodyPr>
            <a:lstStyle/>
            <a:p>
              <a:pPr algn="ctr"/>
              <a:endParaRPr lang="en-US" sz="1600"/>
            </a:p>
          </p:txBody>
        </p:sp>
        <p:sp>
          <p:nvSpPr>
            <p:cNvPr id="41" name="Rectangle 211"/>
            <p:cNvSpPr>
              <a:spLocks noChangeAspect="1" noChangeArrowheads="1"/>
            </p:cNvSpPr>
            <p:nvPr/>
          </p:nvSpPr>
          <p:spPr bwMode="auto">
            <a:xfrm>
              <a:off x="2862263" y="5035550"/>
              <a:ext cx="615950" cy="136525"/>
            </a:xfrm>
            <a:prstGeom prst="rect">
              <a:avLst/>
            </a:prstGeom>
            <a:noFill/>
            <a:ln w="12700">
              <a:solidFill>
                <a:schemeClr val="tx1"/>
              </a:solidFill>
              <a:miter lim="800000"/>
              <a:headEnd/>
              <a:tailEnd/>
            </a:ln>
            <a:effectLst/>
          </p:spPr>
          <p:txBody>
            <a:bodyPr wrap="none" anchor="ctr">
              <a:prstTxWarp prst="textNoShape">
                <a:avLst/>
              </a:prstTxWarp>
            </a:bodyPr>
            <a:lstStyle/>
            <a:p>
              <a:pPr algn="ctr"/>
              <a:endParaRPr lang="en-US" sz="1600"/>
            </a:p>
          </p:txBody>
        </p:sp>
        <p:sp>
          <p:nvSpPr>
            <p:cNvPr id="42" name="Rectangle 212"/>
            <p:cNvSpPr>
              <a:spLocks noChangeAspect="1" noChangeArrowheads="1"/>
            </p:cNvSpPr>
            <p:nvPr/>
          </p:nvSpPr>
          <p:spPr bwMode="auto">
            <a:xfrm>
              <a:off x="2862263" y="5172075"/>
              <a:ext cx="615950" cy="138112"/>
            </a:xfrm>
            <a:prstGeom prst="rect">
              <a:avLst/>
            </a:prstGeom>
            <a:noFill/>
            <a:ln w="12700">
              <a:solidFill>
                <a:schemeClr val="tx1"/>
              </a:solidFill>
              <a:miter lim="800000"/>
              <a:headEnd/>
              <a:tailEnd/>
            </a:ln>
            <a:effectLst/>
          </p:spPr>
          <p:txBody>
            <a:bodyPr wrap="none" anchor="ctr">
              <a:prstTxWarp prst="textNoShape">
                <a:avLst/>
              </a:prstTxWarp>
            </a:bodyPr>
            <a:lstStyle/>
            <a:p>
              <a:pPr algn="ctr"/>
              <a:endParaRPr lang="en-US" sz="1600"/>
            </a:p>
          </p:txBody>
        </p:sp>
        <p:sp>
          <p:nvSpPr>
            <p:cNvPr id="43" name="AutoShape 214"/>
            <p:cNvSpPr>
              <a:spLocks noChangeAspect="1" noChangeArrowheads="1"/>
            </p:cNvSpPr>
            <p:nvPr/>
          </p:nvSpPr>
          <p:spPr bwMode="auto">
            <a:xfrm>
              <a:off x="3559175" y="4622800"/>
              <a:ext cx="400050" cy="342900"/>
            </a:xfrm>
            <a:prstGeom prst="rightArrow">
              <a:avLst>
                <a:gd name="adj1" fmla="val 50000"/>
                <a:gd name="adj2" fmla="val 29167"/>
              </a:avLst>
            </a:prstGeom>
            <a:noFill/>
            <a:ln w="12700">
              <a:solidFill>
                <a:schemeClr val="tx1"/>
              </a:solidFill>
              <a:miter lim="800000"/>
              <a:headEnd/>
              <a:tailEnd/>
            </a:ln>
            <a:effectLst/>
          </p:spPr>
          <p:txBody>
            <a:bodyPr wrap="none" anchor="ctr">
              <a:prstTxWarp prst="textNoShape">
                <a:avLst/>
              </a:prstTxWarp>
            </a:bodyPr>
            <a:lstStyle/>
            <a:p>
              <a:pPr algn="ctr"/>
              <a:endParaRPr lang="en-US" sz="1600"/>
            </a:p>
          </p:txBody>
        </p:sp>
        <p:sp>
          <p:nvSpPr>
            <p:cNvPr id="44" name="AutoShape 215"/>
            <p:cNvSpPr>
              <a:spLocks noChangeAspect="1" noChangeArrowheads="1"/>
            </p:cNvSpPr>
            <p:nvPr/>
          </p:nvSpPr>
          <p:spPr bwMode="auto">
            <a:xfrm flipH="1">
              <a:off x="3478213" y="4965700"/>
              <a:ext cx="400050" cy="344487"/>
            </a:xfrm>
            <a:prstGeom prst="rightArrow">
              <a:avLst>
                <a:gd name="adj1" fmla="val 50000"/>
                <a:gd name="adj2" fmla="val 29032"/>
              </a:avLst>
            </a:prstGeom>
            <a:noFill/>
            <a:ln w="12700">
              <a:solidFill>
                <a:schemeClr val="tx1"/>
              </a:solidFill>
              <a:miter lim="800000"/>
              <a:headEnd/>
              <a:tailEnd/>
            </a:ln>
            <a:effectLst/>
          </p:spPr>
          <p:txBody>
            <a:bodyPr wrap="none" anchor="ctr">
              <a:prstTxWarp prst="textNoShape">
                <a:avLst/>
              </a:prstTxWarp>
            </a:bodyPr>
            <a:lstStyle/>
            <a:p>
              <a:pPr algn="ctr"/>
              <a:endParaRPr lang="en-US" sz="1600"/>
            </a:p>
          </p:txBody>
        </p:sp>
        <p:sp>
          <p:nvSpPr>
            <p:cNvPr id="45" name="Rectangle 220"/>
            <p:cNvSpPr>
              <a:spLocks noChangeAspect="1" noChangeArrowheads="1"/>
            </p:cNvSpPr>
            <p:nvPr/>
          </p:nvSpPr>
          <p:spPr bwMode="auto">
            <a:xfrm>
              <a:off x="3959225" y="4486275"/>
              <a:ext cx="768350" cy="960437"/>
            </a:xfrm>
            <a:prstGeom prst="rect">
              <a:avLst/>
            </a:prstGeom>
            <a:noFill/>
            <a:ln w="12700">
              <a:solidFill>
                <a:schemeClr val="tx1"/>
              </a:solidFill>
              <a:miter lim="800000"/>
              <a:headEnd/>
              <a:tailEnd/>
            </a:ln>
            <a:effectLst/>
          </p:spPr>
          <p:txBody>
            <a:bodyPr wrap="square" anchor="ctr">
              <a:prstTxWarp prst="textNoShape">
                <a:avLst/>
              </a:prstTxWarp>
            </a:bodyPr>
            <a:lstStyle/>
            <a:p>
              <a:pPr algn="ctr"/>
              <a:endParaRPr lang="en-US" sz="1600" dirty="0"/>
            </a:p>
            <a:p>
              <a:pPr algn="ctr"/>
              <a:r>
                <a:rPr lang="en-US" sz="1600" dirty="0"/>
                <a:t>ALU</a:t>
              </a:r>
            </a:p>
            <a:p>
              <a:pPr algn="ctr"/>
              <a:r>
                <a:rPr lang="en-US" altLang="zh-CN" sz="1000" dirty="0">
                  <a:solidFill>
                    <a:srgbClr val="FF0000"/>
                  </a:solidFill>
                </a:rPr>
                <a:t>Arithmetic logic unit</a:t>
              </a:r>
              <a:endParaRPr lang="zh-CN" altLang="en-US" sz="1000" dirty="0">
                <a:solidFill>
                  <a:srgbClr val="FF0000"/>
                </a:solidFill>
              </a:endParaRPr>
            </a:p>
            <a:p>
              <a:pPr algn="ctr"/>
              <a:endParaRPr lang="en-US" sz="1600" dirty="0"/>
            </a:p>
            <a:p>
              <a:pPr algn="ctr"/>
              <a:endParaRPr lang="en-US" sz="1600" dirty="0"/>
            </a:p>
          </p:txBody>
        </p:sp>
        <p:sp>
          <p:nvSpPr>
            <p:cNvPr id="46" name="Text Box 221"/>
            <p:cNvSpPr txBox="1">
              <a:spLocks noChangeAspect="1" noChangeArrowheads="1"/>
            </p:cNvSpPr>
            <p:nvPr/>
          </p:nvSpPr>
          <p:spPr bwMode="auto">
            <a:xfrm>
              <a:off x="2574569" y="4098784"/>
              <a:ext cx="1271212" cy="608295"/>
            </a:xfrm>
            <a:prstGeom prst="rect">
              <a:avLst/>
            </a:prstGeom>
            <a:noFill/>
            <a:ln w="12700">
              <a:noFill/>
              <a:miter lim="800000"/>
              <a:headEnd/>
              <a:tailEnd/>
            </a:ln>
            <a:effectLst/>
          </p:spPr>
          <p:txBody>
            <a:bodyPr wrap="none" anchor="ctr">
              <a:prstTxWarp prst="textNoShape">
                <a:avLst/>
              </a:prstTxWarp>
              <a:spAutoFit/>
            </a:bodyPr>
            <a:lstStyle/>
            <a:p>
              <a:pPr algn="ctr"/>
              <a:r>
                <a:rPr lang="en-US" sz="1600" dirty="0"/>
                <a:t>Register file</a:t>
              </a:r>
            </a:p>
            <a:p>
              <a:pPr algn="ctr"/>
              <a:r>
                <a:rPr lang="en-US" sz="1600" dirty="0"/>
                <a:t>(</a:t>
              </a:r>
              <a:r>
                <a:rPr lang="zh-CN" altLang="en-US" sz="1600" dirty="0"/>
                <a:t>寄存器堆</a:t>
              </a:r>
              <a:r>
                <a:rPr lang="en-US" sz="1600" dirty="0"/>
                <a:t>)</a:t>
              </a:r>
            </a:p>
          </p:txBody>
        </p:sp>
        <p:sp>
          <p:nvSpPr>
            <p:cNvPr id="47" name="AutoShape 222"/>
            <p:cNvSpPr>
              <a:spLocks noChangeAspect="1" noChangeArrowheads="1"/>
            </p:cNvSpPr>
            <p:nvPr/>
          </p:nvSpPr>
          <p:spPr bwMode="auto">
            <a:xfrm>
              <a:off x="2928938" y="5378450"/>
              <a:ext cx="549275" cy="411162"/>
            </a:xfrm>
            <a:prstGeom prst="upDownArrow">
              <a:avLst>
                <a:gd name="adj1" fmla="val 50000"/>
                <a:gd name="adj2" fmla="val 20000"/>
              </a:avLst>
            </a:prstGeom>
            <a:noFill/>
            <a:ln w="12700">
              <a:solidFill>
                <a:schemeClr val="tx1"/>
              </a:solidFill>
              <a:miter lim="800000"/>
              <a:headEnd/>
              <a:tailEnd/>
            </a:ln>
            <a:effectLst/>
          </p:spPr>
          <p:txBody>
            <a:bodyPr wrap="none" anchor="ctr">
              <a:prstTxWarp prst="textNoShape">
                <a:avLst/>
              </a:prstTxWarp>
            </a:bodyPr>
            <a:lstStyle/>
            <a:p>
              <a:pPr algn="ctr"/>
              <a:endParaRPr lang="en-US" sz="1600"/>
            </a:p>
          </p:txBody>
        </p:sp>
        <p:sp>
          <p:nvSpPr>
            <p:cNvPr id="49" name="Text Box 225"/>
            <p:cNvSpPr txBox="1">
              <a:spLocks noChangeAspect="1" noChangeArrowheads="1"/>
            </p:cNvSpPr>
            <p:nvPr/>
          </p:nvSpPr>
          <p:spPr bwMode="auto">
            <a:xfrm>
              <a:off x="2297927" y="6402972"/>
              <a:ext cx="1195933" cy="416202"/>
            </a:xfrm>
            <a:prstGeom prst="rect">
              <a:avLst/>
            </a:prstGeom>
            <a:noFill/>
            <a:ln w="12700">
              <a:noFill/>
              <a:miter lim="800000"/>
              <a:headEnd/>
              <a:tailEnd/>
            </a:ln>
            <a:effectLst/>
          </p:spPr>
          <p:txBody>
            <a:bodyPr wrap="none" anchor="ctr">
              <a:prstTxWarp prst="textNoShape">
                <a:avLst/>
              </a:prstTxWarp>
              <a:spAutoFit/>
            </a:bodyPr>
            <a:lstStyle/>
            <a:p>
              <a:pPr algn="ctr"/>
              <a:r>
                <a:rPr lang="en-US" sz="2000" dirty="0">
                  <a:solidFill>
                    <a:srgbClr val="00B050"/>
                  </a:solidFill>
                </a:rPr>
                <a:t>CPU chip</a:t>
              </a:r>
            </a:p>
          </p:txBody>
        </p:sp>
        <p:sp>
          <p:nvSpPr>
            <p:cNvPr id="50" name="Text Box 229"/>
            <p:cNvSpPr txBox="1">
              <a:spLocks noChangeAspect="1" noChangeArrowheads="1"/>
            </p:cNvSpPr>
            <p:nvPr/>
          </p:nvSpPr>
          <p:spPr bwMode="auto">
            <a:xfrm>
              <a:off x="3798994" y="5855530"/>
              <a:ext cx="1259953" cy="352171"/>
            </a:xfrm>
            <a:prstGeom prst="rect">
              <a:avLst/>
            </a:prstGeom>
            <a:noFill/>
            <a:ln w="12700">
              <a:noFill/>
              <a:miter lim="800000"/>
              <a:headEnd/>
              <a:tailEnd/>
            </a:ln>
            <a:effectLst/>
          </p:spPr>
          <p:txBody>
            <a:bodyPr wrap="none" anchor="ctr">
              <a:prstTxWarp prst="textNoShape">
                <a:avLst/>
              </a:prstTxWarp>
              <a:spAutoFit/>
            </a:bodyPr>
            <a:lstStyle/>
            <a:p>
              <a:pPr algn="ctr"/>
              <a:r>
                <a:rPr lang="en-US" sz="1600" dirty="0">
                  <a:solidFill>
                    <a:srgbClr val="00B050"/>
                  </a:solidFill>
                </a:rPr>
                <a:t>System bus</a:t>
              </a:r>
            </a:p>
          </p:txBody>
        </p:sp>
        <p:sp>
          <p:nvSpPr>
            <p:cNvPr id="52" name="Text Box 231"/>
            <p:cNvSpPr txBox="1">
              <a:spLocks noChangeAspect="1" noChangeArrowheads="1"/>
            </p:cNvSpPr>
            <p:nvPr/>
          </p:nvSpPr>
          <p:spPr bwMode="auto">
            <a:xfrm>
              <a:off x="5885458" y="5844525"/>
              <a:ext cx="1314917" cy="352171"/>
            </a:xfrm>
            <a:prstGeom prst="rect">
              <a:avLst/>
            </a:prstGeom>
            <a:noFill/>
            <a:ln w="12700">
              <a:noFill/>
              <a:miter lim="800000"/>
              <a:headEnd/>
              <a:tailEnd/>
            </a:ln>
            <a:effectLst/>
          </p:spPr>
          <p:txBody>
            <a:bodyPr wrap="none" anchor="ctr">
              <a:prstTxWarp prst="textNoShape">
                <a:avLst/>
              </a:prstTxWarp>
              <a:spAutoFit/>
            </a:bodyPr>
            <a:lstStyle/>
            <a:p>
              <a:pPr algn="ctr"/>
              <a:r>
                <a:rPr lang="en-US" sz="1600" dirty="0">
                  <a:solidFill>
                    <a:srgbClr val="00B050"/>
                  </a:solidFill>
                </a:rPr>
                <a:t>Memory bus</a:t>
              </a:r>
            </a:p>
          </p:txBody>
        </p:sp>
        <p:sp>
          <p:nvSpPr>
            <p:cNvPr id="54" name="Rectangle 233"/>
            <p:cNvSpPr>
              <a:spLocks noChangeAspect="1" noChangeArrowheads="1"/>
            </p:cNvSpPr>
            <p:nvPr/>
          </p:nvSpPr>
          <p:spPr bwMode="auto">
            <a:xfrm>
              <a:off x="1349375" y="4719637"/>
              <a:ext cx="1066800" cy="520700"/>
            </a:xfrm>
            <a:prstGeom prst="rect">
              <a:avLst/>
            </a:prstGeom>
            <a:solidFill>
              <a:srgbClr val="DEDFF5"/>
            </a:solidFill>
            <a:ln w="12700">
              <a:solidFill>
                <a:schemeClr val="tx1"/>
              </a:solidFill>
              <a:miter lim="800000"/>
              <a:headEnd/>
              <a:tailEnd/>
            </a:ln>
            <a:effectLst/>
          </p:spPr>
          <p:txBody>
            <a:bodyPr wrap="none" anchor="ctr">
              <a:prstTxWarp prst="textNoShape">
                <a:avLst/>
              </a:prstTxWarp>
            </a:bodyPr>
            <a:lstStyle/>
            <a:p>
              <a:pPr algn="ctr"/>
              <a:r>
                <a:rPr lang="en-US" sz="1600" dirty="0"/>
                <a:t>Cache </a:t>
              </a:r>
            </a:p>
            <a:p>
              <a:pPr algn="ctr"/>
              <a:r>
                <a:rPr lang="en-US" sz="1600" dirty="0"/>
                <a:t>memories</a:t>
              </a:r>
            </a:p>
          </p:txBody>
        </p:sp>
        <p:sp>
          <p:nvSpPr>
            <p:cNvPr id="55" name="AutoShape 234"/>
            <p:cNvSpPr>
              <a:spLocks noChangeAspect="1" noChangeArrowheads="1"/>
            </p:cNvSpPr>
            <p:nvPr/>
          </p:nvSpPr>
          <p:spPr bwMode="auto">
            <a:xfrm>
              <a:off x="1577975" y="5240337"/>
              <a:ext cx="549275" cy="549275"/>
            </a:xfrm>
            <a:prstGeom prst="upDownArrow">
              <a:avLst>
                <a:gd name="adj1" fmla="val 50000"/>
                <a:gd name="adj2" fmla="val 20000"/>
              </a:avLst>
            </a:prstGeom>
            <a:noFill/>
            <a:ln w="12700">
              <a:solidFill>
                <a:schemeClr val="tx1"/>
              </a:solidFill>
              <a:miter lim="800000"/>
              <a:headEnd/>
              <a:tailEnd/>
            </a:ln>
            <a:effectLst/>
          </p:spPr>
          <p:txBody>
            <a:bodyPr wrap="none" anchor="ctr">
              <a:prstTxWarp prst="textNoShape">
                <a:avLst/>
              </a:prstTxWarp>
            </a:bodyPr>
            <a:lstStyle/>
            <a:p>
              <a:pPr algn="ctr"/>
              <a:endParaRPr lang="en-US" sz="1600"/>
            </a:p>
          </p:txBody>
        </p:sp>
        <p:sp>
          <p:nvSpPr>
            <p:cNvPr id="56" name="AutoShape 236"/>
            <p:cNvSpPr>
              <a:spLocks noChangeAspect="1" noChangeArrowheads="1"/>
            </p:cNvSpPr>
            <p:nvPr/>
          </p:nvSpPr>
          <p:spPr bwMode="auto">
            <a:xfrm flipH="1">
              <a:off x="2441575" y="4767262"/>
              <a:ext cx="400050" cy="344488"/>
            </a:xfrm>
            <a:prstGeom prst="leftRightArrow">
              <a:avLst>
                <a:gd name="adj1" fmla="val 50000"/>
                <a:gd name="adj2" fmla="val 23226"/>
              </a:avLst>
            </a:prstGeom>
            <a:noFill/>
            <a:ln w="12700">
              <a:solidFill>
                <a:schemeClr val="tx1"/>
              </a:solidFill>
              <a:miter lim="800000"/>
              <a:headEnd/>
              <a:tailEnd/>
            </a:ln>
            <a:effectLst/>
          </p:spPr>
          <p:txBody>
            <a:bodyPr wrap="none" anchor="ctr">
              <a:prstTxWarp prst="textNoShape">
                <a:avLst/>
              </a:prstTxWarp>
            </a:bodyPr>
            <a:lstStyle/>
            <a:p>
              <a:pPr algn="ctr"/>
              <a:endParaRPr lang="en-US" sz="1600"/>
            </a:p>
          </p:txBody>
        </p:sp>
      </p:grpSp>
      <p:sp>
        <p:nvSpPr>
          <p:cNvPr id="29" name="Rectangle 28"/>
          <p:cNvSpPr/>
          <p:nvPr/>
        </p:nvSpPr>
        <p:spPr bwMode="auto">
          <a:xfrm>
            <a:off x="328249" y="1957755"/>
            <a:ext cx="1212538" cy="550984"/>
          </a:xfrm>
          <a:prstGeom prst="rect">
            <a:avLst/>
          </a:prstGeom>
          <a:noFill/>
          <a:ln w="9525" cap="flat" cmpd="sng" algn="ctr">
            <a:solidFill>
              <a:srgbClr val="C00000"/>
            </a:solidFill>
            <a:prstDash val="dash"/>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Verdana" charset="0"/>
            </a:endParaRPr>
          </a:p>
        </p:txBody>
      </p:sp>
      <p:sp>
        <p:nvSpPr>
          <p:cNvPr id="59" name="Rectangle 58"/>
          <p:cNvSpPr/>
          <p:nvPr/>
        </p:nvSpPr>
        <p:spPr bwMode="auto">
          <a:xfrm>
            <a:off x="2345052" y="2956334"/>
            <a:ext cx="913966" cy="439165"/>
          </a:xfrm>
          <a:prstGeom prst="rect">
            <a:avLst/>
          </a:prstGeom>
          <a:noFill/>
          <a:ln w="9525" cap="flat" cmpd="sng" algn="ctr">
            <a:solidFill>
              <a:srgbClr val="C00000"/>
            </a:solidFill>
            <a:prstDash val="dash"/>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Verdana" charset="0"/>
            </a:endParaRPr>
          </a:p>
        </p:txBody>
      </p:sp>
      <p:sp>
        <p:nvSpPr>
          <p:cNvPr id="58" name="Rectangle 57"/>
          <p:cNvSpPr/>
          <p:nvPr/>
        </p:nvSpPr>
        <p:spPr>
          <a:xfrm>
            <a:off x="5228495" y="1057213"/>
            <a:ext cx="3939460" cy="5401479"/>
          </a:xfrm>
          <a:prstGeom prst="rect">
            <a:avLst/>
          </a:prstGeom>
        </p:spPr>
        <p:txBody>
          <a:bodyPr wrap="square">
            <a:spAutoFit/>
          </a:bodyPr>
          <a:lstStyle/>
          <a:p>
            <a:pPr marL="176213" indent="-176213">
              <a:spcBef>
                <a:spcPts val="600"/>
              </a:spcBef>
              <a:buFont typeface="Arial" panose="020B0604020202020204" pitchFamily="34" charset="0"/>
              <a:buChar char="•"/>
            </a:pPr>
            <a:r>
              <a:rPr lang="en-US" altLang="en-US" sz="2000" dirty="0">
                <a:solidFill>
                  <a:srgbClr val="00B050"/>
                </a:solidFill>
                <a:latin typeface="Calibri Light" panose="020F0302020204030204" pitchFamily="34" charset="0"/>
                <a:cs typeface="Calibri Light" panose="020F0302020204030204" pitchFamily="34" charset="0"/>
              </a:rPr>
              <a:t>Main memory </a:t>
            </a:r>
            <a:r>
              <a:rPr lang="en-US" altLang="en-US" sz="2000" dirty="0">
                <a:latin typeface="Calibri Light" panose="020F0302020204030204" pitchFamily="34" charset="0"/>
                <a:cs typeface="Calibri Light" panose="020F0302020204030204" pitchFamily="34" charset="0"/>
              </a:rPr>
              <a:t>and </a:t>
            </a:r>
            <a:r>
              <a:rPr lang="en-US" altLang="en-US" sz="2000" dirty="0">
                <a:solidFill>
                  <a:srgbClr val="00B050"/>
                </a:solidFill>
                <a:latin typeface="Calibri Light" panose="020F0302020204030204" pitchFamily="34" charset="0"/>
                <a:cs typeface="Calibri Light" panose="020F0302020204030204" pitchFamily="34" charset="0"/>
              </a:rPr>
              <a:t>registers</a:t>
            </a:r>
            <a:r>
              <a:rPr lang="en-US" altLang="en-US" sz="2000" dirty="0">
                <a:solidFill>
                  <a:srgbClr val="0070C0"/>
                </a:solidFill>
                <a:latin typeface="Calibri Light" panose="020F0302020204030204" pitchFamily="34" charset="0"/>
                <a:cs typeface="Calibri Light" panose="020F0302020204030204" pitchFamily="34" charset="0"/>
              </a:rPr>
              <a:t> </a:t>
            </a:r>
            <a:r>
              <a:rPr lang="en-US" altLang="en-US" sz="2000" dirty="0">
                <a:latin typeface="Calibri Light" panose="020F0302020204030204" pitchFamily="34" charset="0"/>
                <a:cs typeface="Calibri Light" panose="020F0302020204030204" pitchFamily="34" charset="0"/>
              </a:rPr>
              <a:t>are only storage that </a:t>
            </a:r>
            <a:r>
              <a:rPr lang="en-US" altLang="en-US" sz="2000" dirty="0">
                <a:solidFill>
                  <a:srgbClr val="00B050"/>
                </a:solidFill>
                <a:latin typeface="Calibri Light" panose="020F0302020204030204" pitchFamily="34" charset="0"/>
                <a:cs typeface="Calibri Light" panose="020F0302020204030204" pitchFamily="34" charset="0"/>
              </a:rPr>
              <a:t>CPU</a:t>
            </a:r>
            <a:r>
              <a:rPr lang="en-US" altLang="en-US" sz="2000" dirty="0">
                <a:latin typeface="Calibri Light" panose="020F0302020204030204" pitchFamily="34" charset="0"/>
                <a:cs typeface="Calibri Light" panose="020F0302020204030204" pitchFamily="34" charset="0"/>
              </a:rPr>
              <a:t> can access directly</a:t>
            </a:r>
          </a:p>
          <a:p>
            <a:pPr marL="176213" indent="-176213">
              <a:spcBef>
                <a:spcPts val="600"/>
              </a:spcBef>
              <a:buFont typeface="Arial" panose="020B0604020202020204" pitchFamily="34" charset="0"/>
              <a:buChar char="•"/>
            </a:pPr>
            <a:r>
              <a:rPr lang="en-US" altLang="en-US" sz="2000" dirty="0">
                <a:solidFill>
                  <a:srgbClr val="00B050"/>
                </a:solidFill>
                <a:latin typeface="Calibri Light" panose="020F0302020204030204" pitchFamily="34" charset="0"/>
                <a:cs typeface="Calibri Light" panose="020F0302020204030204" pitchFamily="34" charset="0"/>
              </a:rPr>
              <a:t>Register</a:t>
            </a:r>
            <a:r>
              <a:rPr lang="en-US" altLang="en-US" sz="2000" dirty="0">
                <a:latin typeface="Calibri Light" panose="020F0302020204030204" pitchFamily="34" charset="0"/>
                <a:cs typeface="Calibri Light" panose="020F0302020204030204" pitchFamily="34" charset="0"/>
              </a:rPr>
              <a:t> access is done in one CPU clock (or less)</a:t>
            </a:r>
          </a:p>
          <a:p>
            <a:pPr marL="176213" indent="-176213">
              <a:spcBef>
                <a:spcPts val="600"/>
              </a:spcBef>
              <a:buFont typeface="Arial" panose="020B0604020202020204" pitchFamily="34" charset="0"/>
              <a:buChar char="•"/>
            </a:pPr>
            <a:r>
              <a:rPr lang="en-US" altLang="en-US" sz="2000" dirty="0">
                <a:solidFill>
                  <a:srgbClr val="00B050"/>
                </a:solidFill>
                <a:latin typeface="Calibri Light" panose="020F0302020204030204" pitchFamily="34" charset="0"/>
                <a:cs typeface="Calibri Light" panose="020F0302020204030204" pitchFamily="34" charset="0"/>
              </a:rPr>
              <a:t>Main memory </a:t>
            </a:r>
            <a:r>
              <a:rPr lang="en-US" altLang="en-US" sz="2000" dirty="0">
                <a:latin typeface="Calibri Light" panose="020F0302020204030204" pitchFamily="34" charset="0"/>
                <a:cs typeface="Calibri Light" panose="020F0302020204030204" pitchFamily="34" charset="0"/>
              </a:rPr>
              <a:t>can take many cycles, causing a </a:t>
            </a:r>
            <a:r>
              <a:rPr lang="en-US" altLang="en-US" sz="2000" dirty="0">
                <a:solidFill>
                  <a:srgbClr val="3366FF"/>
                </a:solidFill>
                <a:latin typeface="Calibri Light" panose="020F0302020204030204" pitchFamily="34" charset="0"/>
                <a:cs typeface="Calibri Light" panose="020F0302020204030204" pitchFamily="34" charset="0"/>
              </a:rPr>
              <a:t>stall (delay) </a:t>
            </a:r>
          </a:p>
          <a:p>
            <a:pPr marL="176213" indent="-176213">
              <a:spcBef>
                <a:spcPts val="600"/>
              </a:spcBef>
              <a:buFont typeface="Arial" panose="020B0604020202020204" pitchFamily="34" charset="0"/>
              <a:buChar char="•"/>
            </a:pPr>
            <a:r>
              <a:rPr lang="en-US" altLang="en-US" sz="2000" dirty="0">
                <a:latin typeface="Calibri Light" panose="020F0302020204030204" pitchFamily="34" charset="0"/>
                <a:cs typeface="Calibri Light" panose="020F0302020204030204" pitchFamily="34" charset="0"/>
              </a:rPr>
              <a:t>Memory unit only sees from CPU a stream of:</a:t>
            </a:r>
          </a:p>
          <a:p>
            <a:pPr marL="633413" lvl="2" indent="-176213">
              <a:spcBef>
                <a:spcPts val="600"/>
              </a:spcBef>
              <a:buFont typeface="Arial" panose="020B0604020202020204" pitchFamily="34" charset="0"/>
              <a:buChar char="•"/>
            </a:pPr>
            <a:r>
              <a:rPr lang="en-US" altLang="en-US" sz="2000" dirty="0">
                <a:latin typeface="Calibri Light" panose="020F0302020204030204" pitchFamily="34" charset="0"/>
                <a:cs typeface="Calibri Light" panose="020F0302020204030204" pitchFamily="34" charset="0"/>
              </a:rPr>
              <a:t>addresses + read requests, or </a:t>
            </a:r>
          </a:p>
          <a:p>
            <a:pPr marL="633413" lvl="2" indent="-176213">
              <a:spcBef>
                <a:spcPts val="600"/>
              </a:spcBef>
              <a:buFont typeface="Arial" panose="020B0604020202020204" pitchFamily="34" charset="0"/>
              <a:buChar char="•"/>
            </a:pPr>
            <a:r>
              <a:rPr lang="en-US" altLang="en-US" sz="2000" dirty="0">
                <a:latin typeface="Calibri Light" panose="020F0302020204030204" pitchFamily="34" charset="0"/>
                <a:cs typeface="Calibri Light" panose="020F0302020204030204" pitchFamily="34" charset="0"/>
              </a:rPr>
              <a:t>address + data and write requests</a:t>
            </a:r>
          </a:p>
          <a:p>
            <a:endParaRPr lang="en-US" altLang="en-US" sz="2000" dirty="0">
              <a:latin typeface="Calibri Light" panose="020F0302020204030204" pitchFamily="34" charset="0"/>
              <a:cs typeface="Calibri Light" panose="020F0302020204030204" pitchFamily="34" charset="0"/>
            </a:endParaRPr>
          </a:p>
          <a:p>
            <a:endParaRPr lang="en-US" altLang="en-US" sz="2000" dirty="0">
              <a:latin typeface="Calibri Light" panose="020F0302020204030204" pitchFamily="34" charset="0"/>
              <a:cs typeface="Calibri Light" panose="020F0302020204030204" pitchFamily="34" charset="0"/>
            </a:endParaRPr>
          </a:p>
          <a:p>
            <a:endParaRPr lang="en-US" altLang="en-US" sz="2000" dirty="0">
              <a:latin typeface="Calibri Light" panose="020F0302020204030204" pitchFamily="34" charset="0"/>
              <a:cs typeface="Calibri Light" panose="020F0302020204030204" pitchFamily="34" charset="0"/>
            </a:endParaRPr>
          </a:p>
          <a:p>
            <a:endParaRPr lang="en-US" altLang="en-US" sz="2000" dirty="0">
              <a:latin typeface="Calibri Light" panose="020F0302020204030204" pitchFamily="34" charset="0"/>
              <a:cs typeface="Calibri Light" panose="020F0302020204030204" pitchFamily="34" charset="0"/>
            </a:endParaRPr>
          </a:p>
        </p:txBody>
      </p:sp>
      <p:sp>
        <p:nvSpPr>
          <p:cNvPr id="63" name="TextBox 62"/>
          <p:cNvSpPr txBox="1"/>
          <p:nvPr/>
        </p:nvSpPr>
        <p:spPr>
          <a:xfrm>
            <a:off x="1690130" y="3414621"/>
            <a:ext cx="2284472" cy="338554"/>
          </a:xfrm>
          <a:prstGeom prst="rect">
            <a:avLst/>
          </a:prstGeom>
          <a:noFill/>
        </p:spPr>
        <p:txBody>
          <a:bodyPr wrap="none" rtlCol="0">
            <a:spAutoFit/>
          </a:bodyPr>
          <a:lstStyle/>
          <a:p>
            <a:r>
              <a:rPr lang="en-US" altLang="zh-CN" sz="1600" dirty="0">
                <a:solidFill>
                  <a:srgbClr val="7030A0"/>
                </a:solidFill>
                <a:latin typeface="+mn-lt"/>
              </a:rPr>
              <a:t>A PC System Structure</a:t>
            </a:r>
            <a:endParaRPr lang="zh-CN" altLang="en-US" sz="1600" dirty="0">
              <a:solidFill>
                <a:srgbClr val="7030A0"/>
              </a:solidFill>
              <a:latin typeface="+mn-lt"/>
            </a:endParaRPr>
          </a:p>
        </p:txBody>
      </p:sp>
      <p:sp>
        <p:nvSpPr>
          <p:cNvPr id="6144" name="TextBox 6143"/>
          <p:cNvSpPr txBox="1"/>
          <p:nvPr/>
        </p:nvSpPr>
        <p:spPr>
          <a:xfrm>
            <a:off x="4821217" y="6427137"/>
            <a:ext cx="1351652" cy="369332"/>
          </a:xfrm>
          <a:prstGeom prst="rect">
            <a:avLst/>
          </a:prstGeom>
          <a:noFill/>
        </p:spPr>
        <p:txBody>
          <a:bodyPr wrap="none" rtlCol="0">
            <a:spAutoFit/>
          </a:bodyPr>
          <a:lstStyle/>
          <a:p>
            <a:r>
              <a:rPr lang="en-US" altLang="zh-CN" dirty="0">
                <a:solidFill>
                  <a:srgbClr val="7030A0"/>
                </a:solidFill>
                <a:latin typeface="+mn-lt"/>
              </a:rPr>
              <a:t>Inside CPU</a:t>
            </a:r>
            <a:endParaRPr lang="zh-CN" altLang="en-US" dirty="0">
              <a:solidFill>
                <a:srgbClr val="7030A0"/>
              </a:solidFill>
              <a:latin typeface="+mn-lt"/>
            </a:endParaRPr>
          </a:p>
        </p:txBody>
      </p:sp>
    </p:spTree>
    <p:extLst>
      <p:ext uri="{BB962C8B-B14F-4D97-AF65-F5344CB8AC3E}">
        <p14:creationId xmlns:p14="http://schemas.microsoft.com/office/powerpoint/2010/main" val="36454930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838200" y="201613"/>
            <a:ext cx="7848600" cy="576262"/>
          </a:xfrm>
        </p:spPr>
        <p:txBody>
          <a:bodyPr/>
          <a:lstStyle/>
          <a:p>
            <a:pPr eaLnBrk="1" hangingPunct="1"/>
            <a:r>
              <a:rPr lang="en-US" altLang="en-US"/>
              <a:t>CPU Scheduler</a:t>
            </a:r>
          </a:p>
        </p:txBody>
      </p:sp>
      <p:sp>
        <p:nvSpPr>
          <p:cNvPr id="27651" name="Rectangle 3"/>
          <p:cNvSpPr>
            <a:spLocks noGrp="1" noChangeArrowheads="1"/>
          </p:cNvSpPr>
          <p:nvPr>
            <p:ph type="body" idx="1"/>
          </p:nvPr>
        </p:nvSpPr>
        <p:spPr>
          <a:xfrm>
            <a:off x="430384" y="957480"/>
            <a:ext cx="8455231" cy="3808737"/>
          </a:xfrm>
        </p:spPr>
        <p:txBody>
          <a:bodyPr/>
          <a:lstStyle/>
          <a:p>
            <a:pPr marL="342815" indent="-342815">
              <a:buFont typeface="Monotype Sorts" charset="2"/>
              <a:buChar char="n"/>
              <a:defRPr/>
            </a:pPr>
            <a:r>
              <a:rPr lang="en-US" altLang="zh-CN" dirty="0">
                <a:latin typeface="Calibri Light" panose="020F0302020204030204" pitchFamily="34" charset="0"/>
                <a:ea typeface="ＭＳ Ｐゴシック" charset="-128"/>
                <a:cs typeface="Calibri Light" panose="020F0302020204030204" pitchFamily="34" charset="0"/>
              </a:rPr>
              <a:t>Scheduling under 1 and 4 is </a:t>
            </a:r>
            <a:r>
              <a:rPr lang="en-US" altLang="zh-CN" b="1" dirty="0">
                <a:solidFill>
                  <a:srgbClr val="3366FF"/>
                </a:solidFill>
                <a:latin typeface="Calibri Light" panose="020F0302020204030204" pitchFamily="34" charset="0"/>
                <a:ea typeface="ＭＳ Ｐゴシック" charset="0"/>
                <a:cs typeface="Calibri Light" panose="020F0302020204030204" pitchFamily="34" charset="0"/>
              </a:rPr>
              <a:t>non-preemptive</a:t>
            </a:r>
            <a:r>
              <a:rPr lang="en-US" altLang="zh-CN" dirty="0">
                <a:latin typeface="Calibri Light" panose="020F0302020204030204" pitchFamily="34" charset="0"/>
                <a:ea typeface="ＭＳ Ｐゴシック" charset="0"/>
                <a:cs typeface="Calibri Light" panose="020F0302020204030204" pitchFamily="34" charset="0"/>
              </a:rPr>
              <a:t> (</a:t>
            </a:r>
            <a:r>
              <a:rPr lang="zh-CN" altLang="en-US" dirty="0">
                <a:latin typeface="Calibri Light" panose="020F0302020204030204" pitchFamily="34" charset="0"/>
                <a:ea typeface="ＭＳ Ｐゴシック" charset="0"/>
                <a:cs typeface="Calibri Light" panose="020F0302020204030204" pitchFamily="34" charset="0"/>
              </a:rPr>
              <a:t>非强占的，</a:t>
            </a:r>
            <a:r>
              <a:rPr lang="en-US" altLang="zh-CN" dirty="0">
                <a:latin typeface="Calibri Light" panose="020F0302020204030204" pitchFamily="34" charset="0"/>
                <a:ea typeface="ＭＳ Ｐゴシック" charset="0"/>
                <a:cs typeface="Calibri Light" panose="020F0302020204030204" pitchFamily="34" charset="0"/>
              </a:rPr>
              <a:t>decided by the process itself)</a:t>
            </a:r>
          </a:p>
          <a:p>
            <a:pPr marL="342815" indent="-342815">
              <a:buFont typeface="Monotype Sorts" charset="2"/>
              <a:buChar char="n"/>
              <a:defRPr/>
            </a:pPr>
            <a:r>
              <a:rPr lang="en-US" altLang="zh-CN" dirty="0">
                <a:latin typeface="Calibri Light" panose="020F0302020204030204" pitchFamily="34" charset="0"/>
                <a:ea typeface="ＭＳ Ｐゴシック" charset="-128"/>
                <a:cs typeface="Calibri Light" panose="020F0302020204030204" pitchFamily="34" charset="0"/>
              </a:rPr>
              <a:t>All other scheduling is </a:t>
            </a:r>
            <a:r>
              <a:rPr lang="en-US" altLang="zh-CN" b="1" dirty="0">
                <a:solidFill>
                  <a:srgbClr val="3366FF"/>
                </a:solidFill>
                <a:latin typeface="Calibri Light" panose="020F0302020204030204" pitchFamily="34" charset="0"/>
                <a:ea typeface="ＭＳ Ｐゴシック" charset="0"/>
                <a:cs typeface="Calibri Light" panose="020F0302020204030204" pitchFamily="34" charset="0"/>
              </a:rPr>
              <a:t>pre-emptive</a:t>
            </a:r>
            <a:r>
              <a:rPr lang="en-US" altLang="zh-CN" dirty="0">
                <a:latin typeface="Calibri Light" panose="020F0302020204030204" pitchFamily="34" charset="0"/>
                <a:ea typeface="ＭＳ Ｐゴシック" charset="0"/>
                <a:cs typeface="Calibri Light" panose="020F0302020204030204" pitchFamily="34" charset="0"/>
              </a:rPr>
              <a:t> (</a:t>
            </a:r>
            <a:r>
              <a:rPr lang="zh-CN" altLang="en-US" sz="2000" dirty="0">
                <a:latin typeface="Calibri Light" panose="020F0302020204030204" pitchFamily="34" charset="0"/>
                <a:ea typeface="ＭＳ Ｐゴシック" charset="0"/>
                <a:cs typeface="Calibri Light" panose="020F0302020204030204" pitchFamily="34" charset="0"/>
              </a:rPr>
              <a:t>强占的</a:t>
            </a:r>
            <a:r>
              <a:rPr lang="zh-CN" altLang="en-US" dirty="0">
                <a:latin typeface="Calibri Light" panose="020F0302020204030204" pitchFamily="34" charset="0"/>
                <a:ea typeface="ＭＳ Ｐゴシック" charset="0"/>
                <a:cs typeface="Calibri Light" panose="020F0302020204030204" pitchFamily="34" charset="0"/>
              </a:rPr>
              <a:t>，</a:t>
            </a:r>
            <a:r>
              <a:rPr lang="en-US" altLang="zh-CN" dirty="0">
                <a:latin typeface="Calibri Light" panose="020F0302020204030204" pitchFamily="34" charset="0"/>
                <a:ea typeface="ＭＳ Ｐゴシック" charset="0"/>
                <a:cs typeface="Calibri Light" panose="020F0302020204030204" pitchFamily="34" charset="0"/>
              </a:rPr>
              <a:t>decided by the hardware and kernel)</a:t>
            </a:r>
          </a:p>
          <a:p>
            <a:pPr marL="342815" indent="-342815">
              <a:buFont typeface="Monotype Sorts" charset="2"/>
              <a:buChar char="n"/>
              <a:defRPr/>
            </a:pPr>
            <a:r>
              <a:rPr lang="en-US" altLang="zh-CN" dirty="0">
                <a:latin typeface="Calibri Light" panose="020F0302020204030204" pitchFamily="34" charset="0"/>
                <a:ea typeface="ＭＳ Ｐゴシック" charset="0"/>
                <a:cs typeface="Calibri Light" panose="020F0302020204030204" pitchFamily="34" charset="0"/>
              </a:rPr>
              <a:t>P</a:t>
            </a:r>
            <a:r>
              <a:rPr lang="en-US" dirty="0">
                <a:latin typeface="Calibri Light" panose="020F0302020204030204" pitchFamily="34" charset="0"/>
                <a:cs typeface="Calibri Light" panose="020F0302020204030204" pitchFamily="34" charset="0"/>
              </a:rPr>
              <a:t>reemptive scheduling can result in </a:t>
            </a:r>
            <a:r>
              <a:rPr lang="en-US" b="1" dirty="0">
                <a:solidFill>
                  <a:srgbClr val="FF0000"/>
                </a:solidFill>
                <a:latin typeface="Calibri Light" panose="020F0302020204030204" pitchFamily="34" charset="0"/>
                <a:cs typeface="Calibri Light" panose="020F0302020204030204" pitchFamily="34" charset="0"/>
              </a:rPr>
              <a:t>race conditions</a:t>
            </a:r>
            <a:r>
              <a:rPr lang="zh-CN" altLang="en-US" dirty="0">
                <a:latin typeface="Calibri Light" panose="020F0302020204030204" pitchFamily="34" charset="0"/>
                <a:cs typeface="Calibri Light" panose="020F0302020204030204" pitchFamily="34" charset="0"/>
              </a:rPr>
              <a:t>（</a:t>
            </a:r>
            <a:r>
              <a:rPr lang="en-US" altLang="zh-CN" dirty="0">
                <a:latin typeface="Calibri Light" panose="020F0302020204030204" pitchFamily="34" charset="0"/>
                <a:cs typeface="Calibri Light" panose="020F0302020204030204" pitchFamily="34" charset="0"/>
              </a:rPr>
              <a:t>will introduced in chapter 6</a:t>
            </a:r>
            <a:r>
              <a:rPr lang="zh-CN" altLang="en-US" dirty="0">
                <a:latin typeface="Calibri Light" panose="020F0302020204030204" pitchFamily="34" charset="0"/>
                <a:cs typeface="Calibri Light" panose="020F0302020204030204" pitchFamily="34" charset="0"/>
              </a:rPr>
              <a:t>） </a:t>
            </a:r>
            <a:r>
              <a:rPr lang="en-US" dirty="0">
                <a:latin typeface="Calibri Light" panose="020F0302020204030204" pitchFamily="34" charset="0"/>
                <a:cs typeface="Calibri Light" panose="020F0302020204030204" pitchFamily="34" charset="0"/>
              </a:rPr>
              <a:t>when data are shared among several processes</a:t>
            </a:r>
          </a:p>
          <a:p>
            <a:pPr marL="342815" indent="-342815">
              <a:buFont typeface="Monotype Sorts" charset="2"/>
              <a:buChar char="n"/>
              <a:defRPr/>
            </a:pPr>
            <a:r>
              <a:rPr lang="en-US" dirty="0">
                <a:latin typeface="Calibri Light" panose="020F0302020204030204" pitchFamily="34" charset="0"/>
                <a:ea typeface="ＭＳ Ｐゴシック" charset="0"/>
                <a:cs typeface="Calibri Light" panose="020F0302020204030204" pitchFamily="34" charset="0"/>
              </a:rPr>
              <a:t>Some considerations in pre-emptive scheduling</a:t>
            </a:r>
          </a:p>
          <a:p>
            <a:pPr marL="799985" lvl="1" indent="-342900">
              <a:buFont typeface="+mj-lt"/>
              <a:buAutoNum type="arabicPeriod"/>
              <a:defRPr/>
            </a:pPr>
            <a:r>
              <a:rPr lang="en-US" dirty="0">
                <a:latin typeface="Calibri Light" panose="020F0302020204030204" pitchFamily="34" charset="0"/>
                <a:ea typeface="ＭＳ Ｐゴシック" charset="-128"/>
                <a:cs typeface="Calibri Light" panose="020F0302020204030204" pitchFamily="34" charset="0"/>
              </a:rPr>
              <a:t>Access to shared data</a:t>
            </a:r>
          </a:p>
          <a:p>
            <a:pPr marL="799985" lvl="1" indent="-342900">
              <a:buFont typeface="+mj-lt"/>
              <a:buAutoNum type="arabicPeriod"/>
              <a:defRPr/>
            </a:pPr>
            <a:r>
              <a:rPr lang="en-US" dirty="0">
                <a:latin typeface="Calibri Light" panose="020F0302020204030204" pitchFamily="34" charset="0"/>
                <a:ea typeface="ＭＳ Ｐゴシック" charset="-128"/>
                <a:cs typeface="Calibri Light" panose="020F0302020204030204" pitchFamily="34" charset="0"/>
              </a:rPr>
              <a:t>Preemption issue while CPU is in kernel mode</a:t>
            </a:r>
          </a:p>
          <a:p>
            <a:pPr marL="799985" lvl="1" indent="-342900">
              <a:buFont typeface="+mj-lt"/>
              <a:buAutoNum type="arabicPeriod"/>
              <a:defRPr/>
            </a:pPr>
            <a:r>
              <a:rPr lang="en-US" dirty="0">
                <a:latin typeface="Calibri Light" panose="020F0302020204030204" pitchFamily="34" charset="0"/>
                <a:ea typeface="ＭＳ Ｐゴシック" charset="-128"/>
                <a:cs typeface="Calibri Light" panose="020F0302020204030204" pitchFamily="34" charset="0"/>
              </a:rPr>
              <a:t>How to handle interrupts during crucial OS activities</a:t>
            </a:r>
          </a:p>
        </p:txBody>
      </p:sp>
    </p:spTree>
    <p:extLst>
      <p:ext uri="{BB962C8B-B14F-4D97-AF65-F5344CB8AC3E}">
        <p14:creationId xmlns:p14="http://schemas.microsoft.com/office/powerpoint/2010/main" val="176579698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2" name="Picture 5" descr="W:\os-book\OS10\slide-dir\os-figures\9_0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03447" y="3782993"/>
            <a:ext cx="3115717" cy="3042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70" name="Rectangle 2"/>
          <p:cNvSpPr>
            <a:spLocks noGrp="1" noChangeArrowheads="1"/>
          </p:cNvSpPr>
          <p:nvPr>
            <p:ph type="title"/>
          </p:nvPr>
        </p:nvSpPr>
        <p:spPr>
          <a:xfrm>
            <a:off x="1265238" y="112713"/>
            <a:ext cx="6559550" cy="576262"/>
          </a:xfrm>
        </p:spPr>
        <p:txBody>
          <a:bodyPr/>
          <a:lstStyle/>
          <a:p>
            <a:pPr eaLnBrk="1" hangingPunct="1"/>
            <a:r>
              <a:rPr lang="en-US" altLang="en-US"/>
              <a:t>Protection</a:t>
            </a:r>
          </a:p>
        </p:txBody>
      </p:sp>
      <p:sp>
        <p:nvSpPr>
          <p:cNvPr id="7171" name="Rectangle 3"/>
          <p:cNvSpPr>
            <a:spLocks noGrp="1" noChangeArrowheads="1"/>
          </p:cNvSpPr>
          <p:nvPr>
            <p:ph type="body" idx="1"/>
          </p:nvPr>
        </p:nvSpPr>
        <p:spPr>
          <a:xfrm>
            <a:off x="612854" y="842393"/>
            <a:ext cx="7435850" cy="1982013"/>
          </a:xfrm>
        </p:spPr>
        <p:txBody>
          <a:bodyPr/>
          <a:lstStyle/>
          <a:p>
            <a:pPr>
              <a:spcBef>
                <a:spcPts val="600"/>
              </a:spcBef>
            </a:pPr>
            <a:r>
              <a:rPr lang="en-US" altLang="en-US" sz="2400" dirty="0">
                <a:latin typeface="Calibri Light" panose="020F0302020204030204" pitchFamily="34" charset="0"/>
                <a:cs typeface="Calibri Light" panose="020F0302020204030204" pitchFamily="34" charset="0"/>
              </a:rPr>
              <a:t>CPU notifies memory </a:t>
            </a:r>
            <a:r>
              <a:rPr lang="en-US" altLang="en-US" sz="2400" dirty="0">
                <a:solidFill>
                  <a:srgbClr val="FF0000"/>
                </a:solidFill>
                <a:latin typeface="Calibri Light" panose="020F0302020204030204" pitchFamily="34" charset="0"/>
                <a:cs typeface="Calibri Light" panose="020F0302020204030204" pitchFamily="34" charset="0"/>
              </a:rPr>
              <a:t>where</a:t>
            </a:r>
            <a:r>
              <a:rPr lang="en-US" altLang="en-US" sz="2400" dirty="0">
                <a:latin typeface="Calibri Light" panose="020F0302020204030204" pitchFamily="34" charset="0"/>
                <a:cs typeface="Calibri Light" panose="020F0302020204030204" pitchFamily="34" charset="0"/>
              </a:rPr>
              <a:t> to read or write</a:t>
            </a:r>
          </a:p>
          <a:p>
            <a:pPr lvl="1">
              <a:spcBef>
                <a:spcPts val="0"/>
              </a:spcBef>
            </a:pPr>
            <a:r>
              <a:rPr lang="en-US" altLang="en-US" sz="2400" dirty="0">
                <a:latin typeface="Calibri Light" panose="020F0302020204030204" pitchFamily="34" charset="0"/>
                <a:cs typeface="Calibri Light" panose="020F0302020204030204" pitchFamily="34" charset="0"/>
              </a:rPr>
              <a:t>Is this “where” reliable?</a:t>
            </a:r>
          </a:p>
          <a:p>
            <a:pPr lvl="1">
              <a:spcBef>
                <a:spcPts val="0"/>
              </a:spcBef>
            </a:pPr>
            <a:r>
              <a:rPr lang="en-US" altLang="en-US" sz="2400" dirty="0">
                <a:latin typeface="Calibri Light" panose="020F0302020204030204" pitchFamily="34" charset="0"/>
                <a:cs typeface="Calibri Light" panose="020F0302020204030204" pitchFamily="34" charset="0"/>
              </a:rPr>
              <a:t>Will the instruction</a:t>
            </a:r>
            <a:r>
              <a:rPr lang="en-US" altLang="zh-CN" sz="2400" dirty="0">
                <a:latin typeface="Calibri Light" panose="020F0302020204030204" pitchFamily="34" charset="0"/>
                <a:cs typeface="Calibri Light" panose="020F0302020204030204" pitchFamily="34" charset="0"/>
              </a:rPr>
              <a:t>s</a:t>
            </a:r>
            <a:r>
              <a:rPr lang="en-US" altLang="en-US" sz="2400" dirty="0">
                <a:latin typeface="Calibri Light" panose="020F0302020204030204" pitchFamily="34" charset="0"/>
                <a:cs typeface="Calibri Light" panose="020F0302020204030204" pitchFamily="34" charset="0"/>
              </a:rPr>
              <a:t> go to other process’s land?</a:t>
            </a:r>
          </a:p>
          <a:p>
            <a:pPr>
              <a:spcBef>
                <a:spcPts val="600"/>
              </a:spcBef>
            </a:pPr>
            <a:r>
              <a:rPr lang="en-US" altLang="en-US" sz="2400" dirty="0">
                <a:latin typeface="Calibri Light" panose="020F0302020204030204" pitchFamily="34" charset="0"/>
                <a:cs typeface="Calibri Light" panose="020F0302020204030204" pitchFamily="34" charset="0"/>
              </a:rPr>
              <a:t>Protection is needed</a:t>
            </a:r>
          </a:p>
          <a:p>
            <a:pPr lvl="1">
              <a:spcBef>
                <a:spcPts val="0"/>
              </a:spcBef>
            </a:pPr>
            <a:r>
              <a:rPr lang="en-US" altLang="zh-CN" sz="2400" dirty="0">
                <a:latin typeface="Calibri Light" panose="020F0302020204030204" pitchFamily="34" charset="0"/>
                <a:cs typeface="Calibri Light" panose="020F0302020204030204" pitchFamily="34" charset="0"/>
              </a:rPr>
              <a:t>An</a:t>
            </a:r>
            <a:r>
              <a:rPr lang="zh-CN" altLang="en-US" sz="2400" dirty="0">
                <a:latin typeface="Calibri Light" panose="020F0302020204030204" pitchFamily="34" charset="0"/>
                <a:cs typeface="Calibri Light" panose="020F0302020204030204" pitchFamily="34" charset="0"/>
              </a:rPr>
              <a:t> </a:t>
            </a:r>
            <a:r>
              <a:rPr lang="en-US" altLang="zh-CN" sz="2400" dirty="0">
                <a:latin typeface="Calibri Light" panose="020F0302020204030204" pitchFamily="34" charset="0"/>
                <a:cs typeface="Calibri Light" panose="020F0302020204030204" pitchFamily="34" charset="0"/>
              </a:rPr>
              <a:t>old but simple method</a:t>
            </a:r>
          </a:p>
          <a:p>
            <a:pPr lvl="2">
              <a:spcBef>
                <a:spcPts val="0"/>
              </a:spcBef>
            </a:pPr>
            <a:r>
              <a:rPr lang="en-US" altLang="en-US" sz="2400" dirty="0">
                <a:latin typeface="Calibri Light" panose="020F0302020204030204" pitchFamily="34" charset="0"/>
                <a:cs typeface="Calibri Light" panose="020F0302020204030204" pitchFamily="34" charset="0"/>
              </a:rPr>
              <a:t>a pair of </a:t>
            </a:r>
            <a:r>
              <a:rPr lang="en-US" altLang="en-US" sz="2400" kern="1200" dirty="0">
                <a:solidFill>
                  <a:srgbClr val="3366FF"/>
                </a:solidFill>
                <a:latin typeface="Calibri Light" panose="020F0302020204030204" pitchFamily="34" charset="0"/>
                <a:cs typeface="Calibri Light" panose="020F0302020204030204" pitchFamily="34" charset="0"/>
              </a:rPr>
              <a:t>base register </a:t>
            </a:r>
            <a:r>
              <a:rPr lang="en-US" altLang="en-US" sz="2400" dirty="0">
                <a:latin typeface="Calibri Light" panose="020F0302020204030204" pitchFamily="34" charset="0"/>
                <a:cs typeface="Calibri Light" panose="020F0302020204030204" pitchFamily="34" charset="0"/>
              </a:rPr>
              <a:t>and</a:t>
            </a:r>
            <a:r>
              <a:rPr lang="en-US" altLang="en-US" sz="2400" b="1" dirty="0">
                <a:solidFill>
                  <a:srgbClr val="FF0000"/>
                </a:solidFill>
                <a:latin typeface="Calibri Light" panose="020F0302020204030204" pitchFamily="34" charset="0"/>
                <a:cs typeface="Calibri Light" panose="020F0302020204030204" pitchFamily="34" charset="0"/>
              </a:rPr>
              <a:t> </a:t>
            </a:r>
            <a:r>
              <a:rPr lang="en-US" altLang="en-US" sz="2400" kern="1200" dirty="0">
                <a:solidFill>
                  <a:srgbClr val="3366FF"/>
                </a:solidFill>
                <a:latin typeface="Calibri Light" panose="020F0302020204030204" pitchFamily="34" charset="0"/>
                <a:cs typeface="Calibri Light" panose="020F0302020204030204" pitchFamily="34" charset="0"/>
              </a:rPr>
              <a:t>limit register </a:t>
            </a:r>
            <a:r>
              <a:rPr lang="en-US" altLang="en-US" sz="2400" dirty="0">
                <a:latin typeface="Calibri Light" panose="020F0302020204030204" pitchFamily="34" charset="0"/>
                <a:cs typeface="Calibri Light" panose="020F0302020204030204" pitchFamily="34" charset="0"/>
              </a:rPr>
              <a:t>for each process to address of the process</a:t>
            </a:r>
          </a:p>
        </p:txBody>
      </p:sp>
    </p:spTree>
    <p:extLst>
      <p:ext uri="{BB962C8B-B14F-4D97-AF65-F5344CB8AC3E}">
        <p14:creationId xmlns:p14="http://schemas.microsoft.com/office/powerpoint/2010/main" val="1450451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17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171">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17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171">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171">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171">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1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a:xfrm>
            <a:off x="941388" y="153988"/>
            <a:ext cx="7745412" cy="576262"/>
          </a:xfrm>
        </p:spPr>
        <p:txBody>
          <a:bodyPr/>
          <a:lstStyle/>
          <a:p>
            <a:r>
              <a:rPr lang="en-US" altLang="en-US"/>
              <a:t>Hardware Address Protection</a:t>
            </a:r>
          </a:p>
        </p:txBody>
      </p:sp>
      <p:sp>
        <p:nvSpPr>
          <p:cNvPr id="8195" name="Content Placeholder 3"/>
          <p:cNvSpPr>
            <a:spLocks noGrp="1"/>
          </p:cNvSpPr>
          <p:nvPr>
            <p:ph idx="1"/>
          </p:nvPr>
        </p:nvSpPr>
        <p:spPr>
          <a:xfrm>
            <a:off x="339969" y="889854"/>
            <a:ext cx="8710246" cy="5163827"/>
          </a:xfrm>
        </p:spPr>
        <p:txBody>
          <a:bodyPr/>
          <a:lstStyle/>
          <a:p>
            <a:r>
              <a:rPr lang="en-US" altLang="en-US" sz="2400" dirty="0">
                <a:latin typeface="Calibri Light" panose="020F0302020204030204" pitchFamily="34" charset="0"/>
                <a:cs typeface="Calibri Light" panose="020F0302020204030204" pitchFamily="34" charset="0"/>
              </a:rPr>
              <a:t>Two registers are needed</a:t>
            </a:r>
          </a:p>
          <a:p>
            <a:pPr lvl="1">
              <a:spcBef>
                <a:spcPts val="0"/>
              </a:spcBef>
            </a:pPr>
            <a:r>
              <a:rPr lang="en-US" altLang="en-US" sz="2400" dirty="0">
                <a:latin typeface="Calibri Light" panose="020F0302020204030204" pitchFamily="34" charset="0"/>
                <a:cs typeface="Calibri Light" panose="020F0302020204030204" pitchFamily="34" charset="0"/>
              </a:rPr>
              <a:t>Base register</a:t>
            </a:r>
          </a:p>
          <a:p>
            <a:pPr lvl="1">
              <a:spcBef>
                <a:spcPts val="0"/>
              </a:spcBef>
            </a:pPr>
            <a:r>
              <a:rPr lang="en-US" altLang="en-US" sz="2400" dirty="0">
                <a:latin typeface="Calibri Light" panose="020F0302020204030204" pitchFamily="34" charset="0"/>
                <a:cs typeface="Calibri Light" panose="020F0302020204030204" pitchFamily="34" charset="0"/>
              </a:rPr>
              <a:t>Limit register</a:t>
            </a:r>
          </a:p>
          <a:p>
            <a:r>
              <a:rPr lang="en-US" altLang="en-US" sz="2400" dirty="0">
                <a:latin typeface="Calibri Light" panose="020F0302020204030204" pitchFamily="34" charset="0"/>
                <a:cs typeface="Calibri Light" panose="020F0302020204030204" pitchFamily="34" charset="0"/>
              </a:rPr>
              <a:t>CPU must check every memory access generated in user mode to be sure it is between base and limit for that user</a:t>
            </a:r>
          </a:p>
          <a:p>
            <a:endParaRPr lang="en-US" altLang="en-US" sz="2400" b="1" dirty="0">
              <a:latin typeface="Calibri Light" panose="020F0302020204030204" pitchFamily="34" charset="0"/>
              <a:cs typeface="Calibri Light" panose="020F0302020204030204" pitchFamily="34" charset="0"/>
            </a:endParaRPr>
          </a:p>
          <a:p>
            <a:endParaRPr lang="en-US" altLang="en-US" sz="2400" b="1" dirty="0">
              <a:latin typeface="Calibri Light" panose="020F0302020204030204" pitchFamily="34" charset="0"/>
              <a:cs typeface="Calibri Light" panose="020F0302020204030204" pitchFamily="34" charset="0"/>
            </a:endParaRPr>
          </a:p>
          <a:p>
            <a:endParaRPr lang="en-US" altLang="en-US" sz="2400" b="1" dirty="0">
              <a:latin typeface="Calibri Light" panose="020F0302020204030204" pitchFamily="34" charset="0"/>
              <a:cs typeface="Calibri Light" panose="020F0302020204030204" pitchFamily="34" charset="0"/>
            </a:endParaRPr>
          </a:p>
          <a:p>
            <a:pPr marL="0" indent="0">
              <a:buNone/>
            </a:pPr>
            <a:endParaRPr lang="en-US" altLang="en-US" sz="2400" b="1" dirty="0">
              <a:latin typeface="Calibri Light" panose="020F0302020204030204" pitchFamily="34" charset="0"/>
              <a:cs typeface="Calibri Light" panose="020F0302020204030204" pitchFamily="34" charset="0"/>
            </a:endParaRPr>
          </a:p>
          <a:p>
            <a:endParaRPr lang="en-US" altLang="en-US" sz="2400" dirty="0">
              <a:latin typeface="Calibri Light" panose="020F0302020204030204" pitchFamily="34" charset="0"/>
              <a:cs typeface="Calibri Light" panose="020F0302020204030204" pitchFamily="34" charset="0"/>
            </a:endParaRPr>
          </a:p>
          <a:p>
            <a:endParaRPr lang="en-US" altLang="en-US" sz="2400" dirty="0">
              <a:latin typeface="Calibri Light" panose="020F0302020204030204" pitchFamily="34" charset="0"/>
              <a:cs typeface="Calibri Light" panose="020F0302020204030204" pitchFamily="34" charset="0"/>
            </a:endParaRPr>
          </a:p>
          <a:p>
            <a:r>
              <a:rPr lang="en-US" altLang="en-US" sz="2400" dirty="0">
                <a:latin typeface="Calibri Light" panose="020F0302020204030204" pitchFamily="34" charset="0"/>
                <a:cs typeface="Calibri Light" panose="020F0302020204030204" pitchFamily="34" charset="0"/>
              </a:rPr>
              <a:t>The</a:t>
            </a:r>
            <a:r>
              <a:rPr lang="en-US" altLang="en-US" sz="2400" dirty="0">
                <a:solidFill>
                  <a:srgbClr val="FF0000"/>
                </a:solidFill>
                <a:latin typeface="Calibri Light" panose="020F0302020204030204" pitchFamily="34" charset="0"/>
                <a:cs typeface="Calibri Light" panose="020F0302020204030204" pitchFamily="34" charset="0"/>
              </a:rPr>
              <a:t> instructions to load </a:t>
            </a:r>
            <a:r>
              <a:rPr lang="en-US" altLang="en-US" sz="2400" dirty="0">
                <a:solidFill>
                  <a:schemeClr val="bg2"/>
                </a:solidFill>
                <a:latin typeface="Calibri Light" panose="020F0302020204030204" pitchFamily="34" charset="0"/>
                <a:cs typeface="Calibri Light" panose="020F0302020204030204" pitchFamily="34" charset="0"/>
              </a:rPr>
              <a:t>base and limit registers </a:t>
            </a:r>
            <a:r>
              <a:rPr lang="en-US" altLang="en-US" sz="2400" dirty="0">
                <a:solidFill>
                  <a:srgbClr val="FF0000"/>
                </a:solidFill>
                <a:latin typeface="Calibri Light" panose="020F0302020204030204" pitchFamily="34" charset="0"/>
                <a:cs typeface="Calibri Light" panose="020F0302020204030204" pitchFamily="34" charset="0"/>
              </a:rPr>
              <a:t>are privileged</a:t>
            </a:r>
          </a:p>
          <a:p>
            <a:pPr lvl="1">
              <a:spcBef>
                <a:spcPts val="0"/>
              </a:spcBef>
            </a:pPr>
            <a:r>
              <a:rPr lang="en-US" altLang="en-US" sz="2400" dirty="0">
                <a:latin typeface="Calibri Light" panose="020F0302020204030204" pitchFamily="34" charset="0"/>
                <a:cs typeface="Calibri Light" panose="020F0302020204030204" pitchFamily="34" charset="0"/>
              </a:rPr>
              <a:t>No process can spy on another one by changing its own base register to be the same as other’s.</a:t>
            </a:r>
          </a:p>
          <a:p>
            <a:endParaRPr lang="en-US" altLang="en-US" sz="2400" dirty="0">
              <a:solidFill>
                <a:srgbClr val="FF0000"/>
              </a:solidFill>
              <a:latin typeface="Calibri Light" panose="020F0302020204030204" pitchFamily="34" charset="0"/>
              <a:cs typeface="Calibri Light" panose="020F0302020204030204" pitchFamily="34" charset="0"/>
            </a:endParaRPr>
          </a:p>
          <a:p>
            <a:endParaRPr lang="en-US" altLang="en-US" sz="2400" b="1" dirty="0">
              <a:latin typeface="Calibri Light" panose="020F0302020204030204" pitchFamily="34" charset="0"/>
              <a:cs typeface="Calibri Light" panose="020F0302020204030204" pitchFamily="34" charset="0"/>
            </a:endParaRPr>
          </a:p>
          <a:p>
            <a:endParaRPr lang="en-US" altLang="en-US" sz="2400" dirty="0">
              <a:latin typeface="Calibri Light" panose="020F0302020204030204" pitchFamily="34" charset="0"/>
              <a:cs typeface="Calibri Light" panose="020F0302020204030204" pitchFamily="34" charset="0"/>
            </a:endParaRPr>
          </a:p>
          <a:p>
            <a:endParaRPr lang="en-US" altLang="en-US" sz="2400" dirty="0">
              <a:latin typeface="Calibri Light" panose="020F0302020204030204" pitchFamily="34" charset="0"/>
              <a:cs typeface="Calibri Light" panose="020F0302020204030204" pitchFamily="34" charset="0"/>
            </a:endParaRPr>
          </a:p>
          <a:p>
            <a:endParaRPr lang="en-US" altLang="en-US" sz="2400" dirty="0">
              <a:latin typeface="Calibri Light" panose="020F0302020204030204" pitchFamily="34" charset="0"/>
              <a:cs typeface="Calibri Light" panose="020F0302020204030204" pitchFamily="34" charset="0"/>
            </a:endParaRPr>
          </a:p>
          <a:p>
            <a:endParaRPr lang="en-US" altLang="en-US" sz="2400" dirty="0">
              <a:latin typeface="Calibri Light" panose="020F0302020204030204" pitchFamily="34" charset="0"/>
              <a:cs typeface="Calibri Light" panose="020F0302020204030204" pitchFamily="34" charset="0"/>
            </a:endParaRPr>
          </a:p>
          <a:p>
            <a:endParaRPr lang="en-US" altLang="en-US" sz="2400" dirty="0">
              <a:latin typeface="Calibri Light" panose="020F0302020204030204" pitchFamily="34" charset="0"/>
              <a:cs typeface="Calibri Light" panose="020F0302020204030204" pitchFamily="34" charset="0"/>
            </a:endParaRPr>
          </a:p>
          <a:p>
            <a:endParaRPr lang="en-US" altLang="en-US" sz="2400" dirty="0">
              <a:latin typeface="Calibri Light" panose="020F0302020204030204" pitchFamily="34" charset="0"/>
              <a:cs typeface="Calibri Light" panose="020F0302020204030204" pitchFamily="34" charset="0"/>
            </a:endParaRPr>
          </a:p>
          <a:p>
            <a:endParaRPr lang="en-US" altLang="en-US" sz="2400" dirty="0">
              <a:latin typeface="Calibri Light" panose="020F0302020204030204" pitchFamily="34" charset="0"/>
              <a:cs typeface="Calibri Light" panose="020F0302020204030204" pitchFamily="34" charset="0"/>
            </a:endParaRPr>
          </a:p>
          <a:p>
            <a:endParaRPr lang="en-US" altLang="en-US" sz="2400" dirty="0">
              <a:latin typeface="Calibri Light" panose="020F0302020204030204" pitchFamily="34" charset="0"/>
              <a:cs typeface="Calibri Light" panose="020F0302020204030204" pitchFamily="34" charset="0"/>
            </a:endParaRPr>
          </a:p>
          <a:p>
            <a:endParaRPr lang="en-US" altLang="en-US" sz="2400" dirty="0">
              <a:latin typeface="Calibri Light" panose="020F0302020204030204" pitchFamily="34" charset="0"/>
              <a:cs typeface="Calibri Light" panose="020F0302020204030204" pitchFamily="34" charset="0"/>
            </a:endParaRPr>
          </a:p>
          <a:p>
            <a:endParaRPr lang="en-US" altLang="en-US" sz="2400" dirty="0">
              <a:latin typeface="Calibri Light" panose="020F0302020204030204" pitchFamily="34" charset="0"/>
              <a:cs typeface="Calibri Light" panose="020F0302020204030204" pitchFamily="34" charset="0"/>
            </a:endParaRPr>
          </a:p>
          <a:p>
            <a:endParaRPr lang="en-US" altLang="en-US" sz="2400" dirty="0">
              <a:latin typeface="Calibri Light" panose="020F0302020204030204" pitchFamily="34" charset="0"/>
              <a:cs typeface="Calibri Light" panose="020F0302020204030204" pitchFamily="34" charset="0"/>
            </a:endParaRPr>
          </a:p>
          <a:p>
            <a:endParaRPr lang="en-US" altLang="en-US" sz="2400" dirty="0">
              <a:latin typeface="Calibri Light" panose="020F0302020204030204" pitchFamily="34" charset="0"/>
              <a:cs typeface="Calibri Light" panose="020F0302020204030204" pitchFamily="34" charset="0"/>
            </a:endParaRPr>
          </a:p>
          <a:p>
            <a:endParaRPr lang="en-US" altLang="en-US" sz="2400" dirty="0">
              <a:latin typeface="Calibri Light" panose="020F0302020204030204" pitchFamily="34" charset="0"/>
              <a:cs typeface="Calibri Light" panose="020F0302020204030204" pitchFamily="34" charset="0"/>
            </a:endParaRPr>
          </a:p>
          <a:p>
            <a:endParaRPr lang="en-US" altLang="en-US" sz="2400" dirty="0">
              <a:latin typeface="Calibri Light" panose="020F0302020204030204" pitchFamily="34" charset="0"/>
              <a:cs typeface="Calibri Light" panose="020F0302020204030204" pitchFamily="34" charset="0"/>
            </a:endParaRPr>
          </a:p>
          <a:p>
            <a:endParaRPr lang="en-US" altLang="en-US" sz="2400" dirty="0">
              <a:latin typeface="Calibri Light" panose="020F0302020204030204" pitchFamily="34" charset="0"/>
              <a:cs typeface="Calibri Light" panose="020F0302020204030204" pitchFamily="34" charset="0"/>
            </a:endParaRPr>
          </a:p>
          <a:p>
            <a:endParaRPr lang="en-US" altLang="en-US" sz="2400" dirty="0">
              <a:latin typeface="Calibri Light" panose="020F0302020204030204" pitchFamily="34" charset="0"/>
              <a:cs typeface="Calibri Light" panose="020F0302020204030204" pitchFamily="34" charset="0"/>
            </a:endParaRPr>
          </a:p>
          <a:p>
            <a:endParaRPr lang="en-US" altLang="en-US" sz="2400" dirty="0">
              <a:latin typeface="Calibri Light" panose="020F0302020204030204" pitchFamily="34" charset="0"/>
              <a:cs typeface="Calibri Light" panose="020F0302020204030204" pitchFamily="34" charset="0"/>
            </a:endParaRPr>
          </a:p>
          <a:p>
            <a:endParaRPr lang="en-US" altLang="en-US" sz="2400" dirty="0">
              <a:latin typeface="Calibri Light" panose="020F0302020204030204" pitchFamily="34" charset="0"/>
              <a:cs typeface="Calibri Light" panose="020F0302020204030204" pitchFamily="34" charset="0"/>
            </a:endParaRPr>
          </a:p>
        </p:txBody>
      </p:sp>
      <p:pic>
        <p:nvPicPr>
          <p:cNvPr id="8196" name="Picture 4" descr="W:\os-book\OS10\slide-dir\os-figures\9_0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69258" y="3016473"/>
            <a:ext cx="4501174" cy="2079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11872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9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19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19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19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19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195">
                                            <p:txEl>
                                              <p:pRg st="10" end="1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19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a:xfrm>
            <a:off x="1092200" y="311674"/>
            <a:ext cx="7956550" cy="576262"/>
          </a:xfrm>
        </p:spPr>
        <p:txBody>
          <a:bodyPr/>
          <a:lstStyle/>
          <a:p>
            <a:pPr eaLnBrk="1" hangingPunct="1"/>
            <a:r>
              <a:rPr lang="en-US" altLang="zh-CN" sz="2800" dirty="0"/>
              <a:t>Address Binding in </a:t>
            </a:r>
            <a:r>
              <a:rPr lang="en-US" altLang="en-US" sz="2800" dirty="0"/>
              <a:t>A Typical Multistep Processing of a User Program </a:t>
            </a:r>
          </a:p>
        </p:txBody>
      </p:sp>
      <p:sp>
        <p:nvSpPr>
          <p:cNvPr id="8" name="Content Placeholder 2"/>
          <p:cNvSpPr txBox="1">
            <a:spLocks/>
          </p:cNvSpPr>
          <p:nvPr/>
        </p:nvSpPr>
        <p:spPr>
          <a:xfrm>
            <a:off x="3712476" y="792834"/>
            <a:ext cx="5336274" cy="4926012"/>
          </a:xfrm>
          <a:prstGeom prst="rect">
            <a:avLst/>
          </a:prstGeom>
        </p:spPr>
        <p:txBody>
          <a:bodyPr/>
          <a:lstStyle>
            <a:lvl1pPr marL="342900" indent="-342900" algn="l" rtl="0" eaLnBrk="0" fontAlgn="base" hangingPunct="0">
              <a:spcBef>
                <a:spcPts val="0"/>
              </a:spcBef>
              <a:spcAft>
                <a:spcPts val="600"/>
              </a:spcAft>
              <a:buClr>
                <a:srgbClr val="993300"/>
              </a:buClr>
              <a:buSzPct val="90000"/>
              <a:buFont typeface="Monotype Sorts" pitchFamily="-84" charset="2"/>
              <a:buChar char="n"/>
              <a:defRPr kumimoji="1">
                <a:solidFill>
                  <a:schemeClr val="tx1"/>
                </a:solidFill>
                <a:latin typeface="+mn-lt"/>
                <a:ea typeface="MS PGothic" pitchFamily="34" charset="-128"/>
                <a:cs typeface="ＭＳ Ｐゴシック" charset="-128"/>
              </a:defRPr>
            </a:lvl1pPr>
            <a:lvl2pPr marL="742950" indent="-285750" algn="l" rtl="0" eaLnBrk="0" fontAlgn="base" hangingPunct="0">
              <a:spcBef>
                <a:spcPts val="0"/>
              </a:spcBef>
              <a:spcAft>
                <a:spcPct val="0"/>
              </a:spcAft>
              <a:buClr>
                <a:srgbClr val="CC6600"/>
              </a:buClr>
              <a:buSzPct val="80000"/>
              <a:buFont typeface="Monotype Sorts" pitchFamily="-84" charset="2"/>
              <a:buChar char="l"/>
              <a:defRPr kumimoji="1">
                <a:solidFill>
                  <a:schemeClr val="tx1"/>
                </a:solidFill>
                <a:latin typeface="+mn-lt"/>
                <a:ea typeface="MS PGothic" pitchFamily="34" charset="-128"/>
              </a:defRPr>
            </a:lvl2pPr>
            <a:lvl3pPr marL="1085850" indent="-228600" algn="l" rtl="0" eaLnBrk="0" fontAlgn="base" hangingPunct="0">
              <a:spcBef>
                <a:spcPts val="0"/>
              </a:spcBef>
              <a:spcAft>
                <a:spcPct val="0"/>
              </a:spcAft>
              <a:buClr>
                <a:srgbClr val="009900"/>
              </a:buClr>
              <a:buSzPct val="75000"/>
              <a:buFont typeface="Webdings" pitchFamily="18" charset="2"/>
              <a:buChar char="4"/>
              <a:defRPr kumimoji="1">
                <a:solidFill>
                  <a:schemeClr val="tx1"/>
                </a:solidFill>
                <a:latin typeface="+mn-lt"/>
                <a:ea typeface="MS PGothic" pitchFamily="34" charset="-128"/>
              </a:defRPr>
            </a:lvl3pPr>
            <a:lvl4pPr marL="1428750" indent="-228600" algn="l" rtl="0" eaLnBrk="0" fontAlgn="base" hangingPunct="0">
              <a:spcBef>
                <a:spcPts val="0"/>
              </a:spcBef>
              <a:spcAft>
                <a:spcPct val="0"/>
              </a:spcAft>
              <a:buClr>
                <a:schemeClr val="hlink"/>
              </a:buClr>
              <a:buSzPct val="75000"/>
              <a:buChar char="–"/>
              <a:defRPr kumimoji="1">
                <a:solidFill>
                  <a:schemeClr val="tx1"/>
                </a:solidFill>
                <a:latin typeface="+mn-lt"/>
                <a:ea typeface="MS PGothic" pitchFamily="34" charset="-128"/>
              </a:defRPr>
            </a:lvl4pPr>
            <a:lvl5pPr marL="1771650" indent="-228600" algn="l" rtl="0" eaLnBrk="0" fontAlgn="base" hangingPunct="0">
              <a:spcBef>
                <a:spcPts val="0"/>
              </a:spcBef>
              <a:spcAft>
                <a:spcPct val="0"/>
              </a:spcAft>
              <a:buClr>
                <a:srgbClr val="FF0066"/>
              </a:buClr>
              <a:buSzPct val="75000"/>
              <a:buChar char="»"/>
              <a:defRPr kumimoji="1">
                <a:solidFill>
                  <a:schemeClr val="tx1"/>
                </a:solidFill>
                <a:latin typeface="+mn-lt"/>
                <a:ea typeface="MS PGothic" pitchFamily="34" charset="-128"/>
              </a:defRPr>
            </a:lvl5pPr>
            <a:lvl6pPr marL="22288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6pPr>
            <a:lvl7pPr marL="26860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7pPr>
            <a:lvl8pPr marL="31432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8pPr>
            <a:lvl9pPr marL="36004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9pPr>
          </a:lstStyle>
          <a:p>
            <a:r>
              <a:rPr kumimoji="0" lang="en-US" altLang="en-US" sz="2000" kern="0" dirty="0">
                <a:latin typeface="Calibri Light" panose="020F0302020204030204" pitchFamily="34" charset="0"/>
                <a:cs typeface="Calibri Light" panose="020F0302020204030204" pitchFamily="34" charset="0"/>
              </a:rPr>
              <a:t>How are process addresses determined in memory?</a:t>
            </a:r>
            <a:endParaRPr lang="en-US" altLang="en-US" sz="2000" kern="0" dirty="0">
              <a:latin typeface="Calibri Light" panose="020F0302020204030204" pitchFamily="34" charset="0"/>
              <a:cs typeface="Calibri Light" panose="020F0302020204030204" pitchFamily="34" charset="0"/>
            </a:endParaRPr>
          </a:p>
          <a:p>
            <a:r>
              <a:rPr kumimoji="0" lang="en-US" altLang="en-US" sz="2000" kern="0" dirty="0">
                <a:latin typeface="Calibri Light" panose="020F0302020204030204" pitchFamily="34" charset="0"/>
                <a:cs typeface="Calibri Light" panose="020F0302020204030204" pitchFamily="34" charset="0"/>
              </a:rPr>
              <a:t>Addresses are represented in different ways at different stages of a program</a:t>
            </a:r>
            <a:r>
              <a:rPr kumimoji="0" lang="ja-JP" altLang="en-US" sz="2000" kern="0" dirty="0">
                <a:latin typeface="Calibri Light" panose="020F0302020204030204" pitchFamily="34" charset="0"/>
                <a:cs typeface="Calibri Light" panose="020F0302020204030204" pitchFamily="34" charset="0"/>
              </a:rPr>
              <a:t>’</a:t>
            </a:r>
            <a:r>
              <a:rPr kumimoji="0" lang="en-US" altLang="ja-JP" sz="2000" kern="0" dirty="0">
                <a:latin typeface="Calibri Light" panose="020F0302020204030204" pitchFamily="34" charset="0"/>
                <a:cs typeface="Calibri Light" panose="020F0302020204030204" pitchFamily="34" charset="0"/>
              </a:rPr>
              <a:t>s life</a:t>
            </a:r>
          </a:p>
          <a:p>
            <a:pPr lvl="1"/>
            <a:r>
              <a:rPr kumimoji="0" lang="en-US" altLang="en-US" sz="2000" kern="0" dirty="0">
                <a:latin typeface="Calibri Light" panose="020F0302020204030204" pitchFamily="34" charset="0"/>
                <a:cs typeface="Calibri Light" panose="020F0302020204030204" pitchFamily="34" charset="0"/>
              </a:rPr>
              <a:t>Source code addresses usually </a:t>
            </a:r>
            <a:r>
              <a:rPr kumimoji="0" lang="en-US" altLang="en-US" sz="2000" kern="0" dirty="0">
                <a:solidFill>
                  <a:srgbClr val="C00000"/>
                </a:solidFill>
                <a:latin typeface="Calibri Light" panose="020F0302020204030204" pitchFamily="34" charset="0"/>
                <a:cs typeface="Calibri Light" panose="020F0302020204030204" pitchFamily="34" charset="0"/>
              </a:rPr>
              <a:t>symbolic</a:t>
            </a:r>
          </a:p>
          <a:p>
            <a:pPr lvl="2"/>
            <a:r>
              <a:rPr kumimoji="0" lang="en-US" altLang="en-US" sz="2000" kern="0" dirty="0">
                <a:latin typeface="Calibri Light" panose="020F0302020204030204" pitchFamily="34" charset="0"/>
                <a:cs typeface="Calibri Light" panose="020F0302020204030204" pitchFamily="34" charset="0"/>
              </a:rPr>
              <a:t>i.e. </a:t>
            </a:r>
            <a:r>
              <a:rPr kumimoji="0" lang="en-US" altLang="en-US" sz="2000" kern="0" dirty="0" err="1">
                <a:latin typeface="Calibri Light" panose="020F0302020204030204" pitchFamily="34" charset="0"/>
                <a:cs typeface="Calibri Light" panose="020F0302020204030204" pitchFamily="34" charset="0"/>
              </a:rPr>
              <a:t>int</a:t>
            </a:r>
            <a:r>
              <a:rPr kumimoji="0" lang="en-US" altLang="en-US" sz="2000" kern="0" dirty="0">
                <a:latin typeface="Calibri Light" panose="020F0302020204030204" pitchFamily="34" charset="0"/>
                <a:cs typeface="Calibri Light" panose="020F0302020204030204" pitchFamily="34" charset="0"/>
              </a:rPr>
              <a:t> count</a:t>
            </a:r>
            <a:r>
              <a:rPr kumimoji="0" lang="en-US" altLang="en-US" sz="2000" b="1" kern="0" dirty="0">
                <a:latin typeface="Calibri Light" panose="020F0302020204030204" pitchFamily="34" charset="0"/>
                <a:cs typeface="Calibri Light" panose="020F0302020204030204" pitchFamily="34" charset="0"/>
              </a:rPr>
              <a:t>; </a:t>
            </a:r>
            <a:r>
              <a:rPr kumimoji="0" lang="en-US" altLang="en-US" sz="2000" kern="0" dirty="0">
                <a:solidFill>
                  <a:schemeClr val="accent4"/>
                </a:solidFill>
                <a:latin typeface="Calibri Light" panose="020F0302020204030204" pitchFamily="34" charset="0"/>
                <a:cs typeface="Calibri Light" panose="020F0302020204030204" pitchFamily="34" charset="0"/>
              </a:rPr>
              <a:t>&amp;count</a:t>
            </a:r>
          </a:p>
          <a:p>
            <a:pPr lvl="1"/>
            <a:r>
              <a:rPr kumimoji="0" lang="en-US" altLang="en-US" sz="2000" kern="0" dirty="0">
                <a:latin typeface="Calibri Light" panose="020F0302020204030204" pitchFamily="34" charset="0"/>
                <a:cs typeface="Calibri Light" panose="020F0302020204030204" pitchFamily="34" charset="0"/>
              </a:rPr>
              <a:t>Compiled code addresses </a:t>
            </a:r>
            <a:r>
              <a:rPr kumimoji="0" lang="en-US" altLang="en-US" sz="2000" kern="0" dirty="0">
                <a:solidFill>
                  <a:srgbClr val="0000FF"/>
                </a:solidFill>
                <a:latin typeface="Calibri Light" panose="020F0302020204030204" pitchFamily="34" charset="0"/>
                <a:cs typeface="Calibri Light" panose="020F0302020204030204" pitchFamily="34" charset="0"/>
              </a:rPr>
              <a:t>bind </a:t>
            </a:r>
            <a:r>
              <a:rPr kumimoji="0" lang="en-US" altLang="en-US" sz="2000" kern="0" dirty="0">
                <a:latin typeface="Calibri Light" panose="020F0302020204030204" pitchFamily="34" charset="0"/>
                <a:cs typeface="Calibri Light" panose="020F0302020204030204" pitchFamily="34" charset="0"/>
              </a:rPr>
              <a:t>to relocatable addresses (</a:t>
            </a:r>
            <a:r>
              <a:rPr kumimoji="0" lang="en-US" altLang="en-US" sz="2000" kern="0" dirty="0">
                <a:solidFill>
                  <a:srgbClr val="C00000"/>
                </a:solidFill>
                <a:latin typeface="Calibri Light" panose="020F0302020204030204" pitchFamily="34" charset="0"/>
                <a:cs typeface="Calibri Light" panose="020F0302020204030204" pitchFamily="34" charset="0"/>
              </a:rPr>
              <a:t>addresses relative to the start of the code</a:t>
            </a:r>
            <a:r>
              <a:rPr kumimoji="0" lang="en-US" altLang="en-US" sz="2000" kern="0" dirty="0">
                <a:latin typeface="Calibri Light" panose="020F0302020204030204" pitchFamily="34" charset="0"/>
                <a:cs typeface="Calibri Light" panose="020F0302020204030204" pitchFamily="34" charset="0"/>
              </a:rPr>
              <a:t>).</a:t>
            </a:r>
          </a:p>
          <a:p>
            <a:pPr lvl="2"/>
            <a:r>
              <a:rPr kumimoji="0" lang="en-US" altLang="en-US" sz="2000" kern="0" dirty="0">
                <a:latin typeface="Calibri Light" panose="020F0302020204030204" pitchFamily="34" charset="0"/>
                <a:cs typeface="Calibri Light" panose="020F0302020204030204" pitchFamily="34" charset="0"/>
              </a:rPr>
              <a:t>i.e. </a:t>
            </a:r>
            <a:r>
              <a:rPr kumimoji="0" lang="ja-JP" altLang="en-US" sz="2000" kern="0" dirty="0">
                <a:latin typeface="Calibri Light" panose="020F0302020204030204" pitchFamily="34" charset="0"/>
                <a:cs typeface="Calibri Light" panose="020F0302020204030204" pitchFamily="34" charset="0"/>
              </a:rPr>
              <a:t>“</a:t>
            </a:r>
            <a:r>
              <a:rPr kumimoji="0" lang="en-US" altLang="ja-JP" sz="2000" kern="0" dirty="0">
                <a:latin typeface="Calibri Light" panose="020F0302020204030204" pitchFamily="34" charset="0"/>
                <a:cs typeface="Calibri Light" panose="020F0302020204030204" pitchFamily="34" charset="0"/>
              </a:rPr>
              <a:t>14 bytes from beginning of this code module</a:t>
            </a:r>
            <a:r>
              <a:rPr kumimoji="0" lang="ja-JP" altLang="en-US" sz="2000" kern="0" dirty="0">
                <a:latin typeface="Calibri Light" panose="020F0302020204030204" pitchFamily="34" charset="0"/>
                <a:cs typeface="Calibri Light" panose="020F0302020204030204" pitchFamily="34" charset="0"/>
              </a:rPr>
              <a:t>”</a:t>
            </a:r>
            <a:endParaRPr kumimoji="0" lang="en-US" altLang="ja-JP" sz="2000" kern="0" dirty="0">
              <a:latin typeface="Calibri Light" panose="020F0302020204030204" pitchFamily="34" charset="0"/>
              <a:cs typeface="Calibri Light" panose="020F0302020204030204" pitchFamily="34" charset="0"/>
            </a:endParaRPr>
          </a:p>
          <a:p>
            <a:pPr lvl="1"/>
            <a:r>
              <a:rPr kumimoji="0" lang="en-US" altLang="en-US" sz="2000" kern="0" dirty="0">
                <a:latin typeface="Calibri Light" panose="020F0302020204030204" pitchFamily="34" charset="0"/>
                <a:cs typeface="Calibri Light" panose="020F0302020204030204" pitchFamily="34" charset="0"/>
              </a:rPr>
              <a:t>Linker or loader will </a:t>
            </a:r>
            <a:r>
              <a:rPr kumimoji="0" lang="en-US" altLang="en-US" sz="2000" kern="0" dirty="0">
                <a:solidFill>
                  <a:srgbClr val="0000FF"/>
                </a:solidFill>
                <a:latin typeface="Calibri Light" panose="020F0302020204030204" pitchFamily="34" charset="0"/>
                <a:cs typeface="Calibri Light" panose="020F0302020204030204" pitchFamily="34" charset="0"/>
              </a:rPr>
              <a:t>bind</a:t>
            </a:r>
            <a:r>
              <a:rPr kumimoji="0" lang="en-US" altLang="en-US" sz="2000" kern="0" dirty="0">
                <a:latin typeface="Calibri Light" panose="020F0302020204030204" pitchFamily="34" charset="0"/>
                <a:cs typeface="Calibri Light" panose="020F0302020204030204" pitchFamily="34" charset="0"/>
              </a:rPr>
              <a:t> relocatable addresses to absolute addresses (</a:t>
            </a:r>
            <a:r>
              <a:rPr kumimoji="0" lang="en-US" altLang="en-US" sz="2000" kern="0" dirty="0">
                <a:solidFill>
                  <a:srgbClr val="C00000"/>
                </a:solidFill>
                <a:latin typeface="Calibri Light" panose="020F0302020204030204" pitchFamily="34" charset="0"/>
                <a:cs typeface="Calibri Light" panose="020F0302020204030204" pitchFamily="34" charset="0"/>
              </a:rPr>
              <a:t>addresses relative to the lowest address 0000 in memory</a:t>
            </a:r>
            <a:r>
              <a:rPr kumimoji="0" lang="en-US" altLang="en-US" sz="2000" kern="0" dirty="0">
                <a:latin typeface="Calibri Light" panose="020F0302020204030204" pitchFamily="34" charset="0"/>
                <a:cs typeface="Calibri Light" panose="020F0302020204030204" pitchFamily="34" charset="0"/>
              </a:rPr>
              <a:t>).</a:t>
            </a:r>
          </a:p>
          <a:p>
            <a:pPr lvl="2"/>
            <a:r>
              <a:rPr kumimoji="0" lang="en-US" altLang="en-US" sz="2000" kern="0" dirty="0">
                <a:latin typeface="Calibri Light" panose="020F0302020204030204" pitchFamily="34" charset="0"/>
                <a:cs typeface="Calibri Light" panose="020F0302020204030204" pitchFamily="34" charset="0"/>
              </a:rPr>
              <a:t>i.e. 74014</a:t>
            </a:r>
          </a:p>
          <a:p>
            <a:pPr>
              <a:spcBef>
                <a:spcPts val="600"/>
              </a:spcBef>
            </a:pPr>
            <a:r>
              <a:rPr kumimoji="0" lang="en-US" altLang="en-US" sz="2000" kern="0" dirty="0">
                <a:latin typeface="Calibri Light" panose="020F0302020204030204" pitchFamily="34" charset="0"/>
                <a:cs typeface="Calibri Light" panose="020F0302020204030204" pitchFamily="34" charset="0"/>
              </a:rPr>
              <a:t>Each </a:t>
            </a:r>
            <a:r>
              <a:rPr kumimoji="0" lang="en-US" altLang="en-US" sz="2000" kern="0" dirty="0">
                <a:solidFill>
                  <a:srgbClr val="0000FF"/>
                </a:solidFill>
                <a:latin typeface="Calibri Light" panose="020F0302020204030204" pitchFamily="34" charset="0"/>
                <a:cs typeface="Calibri Light" panose="020F0302020204030204" pitchFamily="34" charset="0"/>
              </a:rPr>
              <a:t>binding</a:t>
            </a:r>
            <a:r>
              <a:rPr kumimoji="0" lang="en-US" altLang="en-US" sz="2000" kern="0" dirty="0">
                <a:latin typeface="Calibri Light" panose="020F0302020204030204" pitchFamily="34" charset="0"/>
                <a:cs typeface="Calibri Light" panose="020F0302020204030204" pitchFamily="34" charset="0"/>
              </a:rPr>
              <a:t> maps one address space to another address space</a:t>
            </a:r>
          </a:p>
        </p:txBody>
      </p:sp>
      <p:pic>
        <p:nvPicPr>
          <p:cNvPr id="4" name="图片 3">
            <a:extLst>
              <a:ext uri="{FF2B5EF4-FFF2-40B4-BE49-F238E27FC236}">
                <a16:creationId xmlns:a16="http://schemas.microsoft.com/office/drawing/2014/main" id="{647EB36D-26E3-4A04-95ED-EAD5ADF5B73F}"/>
              </a:ext>
            </a:extLst>
          </p:cNvPr>
          <p:cNvPicPr>
            <a:picLocks noChangeAspect="1"/>
          </p:cNvPicPr>
          <p:nvPr/>
        </p:nvPicPr>
        <p:blipFill>
          <a:blip r:embed="rId3"/>
          <a:stretch>
            <a:fillRect/>
          </a:stretch>
        </p:blipFill>
        <p:spPr>
          <a:xfrm>
            <a:off x="95250" y="1030812"/>
            <a:ext cx="3067060" cy="5123384"/>
          </a:xfrm>
          <a:prstGeom prst="rect">
            <a:avLst/>
          </a:prstGeom>
        </p:spPr>
      </p:pic>
      <p:sp>
        <p:nvSpPr>
          <p:cNvPr id="12" name="Left Arrow 11"/>
          <p:cNvSpPr/>
          <p:nvPr/>
        </p:nvSpPr>
        <p:spPr bwMode="auto">
          <a:xfrm rot="1691029">
            <a:off x="2282906" y="1682277"/>
            <a:ext cx="2072447" cy="361821"/>
          </a:xfrm>
          <a:prstGeom prst="leftArrow">
            <a:avLst>
              <a:gd name="adj1" fmla="val 41385"/>
              <a:gd name="adj2" fmla="val 50000"/>
            </a:avLst>
          </a:prstGeom>
          <a:solidFill>
            <a:schemeClr val="accent2">
              <a:lumMod val="75000"/>
            </a:schemeClr>
          </a:solidFill>
          <a:ln w="9525" cap="flat" cmpd="sng" algn="ctr">
            <a:no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Verdana" charset="0"/>
            </a:endParaRPr>
          </a:p>
        </p:txBody>
      </p:sp>
      <p:sp>
        <p:nvSpPr>
          <p:cNvPr id="11" name="Left Arrow 10"/>
          <p:cNvSpPr/>
          <p:nvPr/>
        </p:nvSpPr>
        <p:spPr bwMode="auto">
          <a:xfrm rot="279868">
            <a:off x="2498114" y="2961065"/>
            <a:ext cx="1808108" cy="361821"/>
          </a:xfrm>
          <a:prstGeom prst="leftArrow">
            <a:avLst>
              <a:gd name="adj1" fmla="val 41385"/>
              <a:gd name="adj2" fmla="val 50000"/>
            </a:avLst>
          </a:prstGeom>
          <a:solidFill>
            <a:schemeClr val="accent2">
              <a:lumMod val="75000"/>
            </a:schemeClr>
          </a:solidFill>
          <a:ln w="9525" cap="flat" cmpd="sng" algn="ctr">
            <a:no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Verdana" charset="0"/>
            </a:endParaRPr>
          </a:p>
        </p:txBody>
      </p:sp>
      <p:sp>
        <p:nvSpPr>
          <p:cNvPr id="2" name="Left Arrow 1"/>
          <p:cNvSpPr/>
          <p:nvPr/>
        </p:nvSpPr>
        <p:spPr bwMode="auto">
          <a:xfrm rot="20252502">
            <a:off x="2914602" y="4970704"/>
            <a:ext cx="1457957" cy="361821"/>
          </a:xfrm>
          <a:prstGeom prst="leftArrow">
            <a:avLst>
              <a:gd name="adj1" fmla="val 41385"/>
              <a:gd name="adj2" fmla="val 50000"/>
            </a:avLst>
          </a:prstGeom>
          <a:solidFill>
            <a:schemeClr val="accent2">
              <a:lumMod val="75000"/>
            </a:schemeClr>
          </a:solidFill>
          <a:ln w="9525" cap="flat" cmpd="sng" algn="ctr">
            <a:no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Verdana" charset="0"/>
            </a:endParaRPr>
          </a:p>
        </p:txBody>
      </p:sp>
    </p:spTree>
    <p:extLst>
      <p:ext uri="{BB962C8B-B14F-4D97-AF65-F5344CB8AC3E}">
        <p14:creationId xmlns:p14="http://schemas.microsoft.com/office/powerpoint/2010/main" val="1934465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xEl>
                                              <p:pRg st="4" end="4"/>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xEl>
                                              <p:pRg st="6" end="6"/>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1" grpId="0" animBg="1"/>
      <p:bldP spid="2"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457200" y="115888"/>
            <a:ext cx="8229600" cy="576262"/>
          </a:xfrm>
        </p:spPr>
        <p:txBody>
          <a:bodyPr/>
          <a:lstStyle/>
          <a:p>
            <a:pPr eaLnBrk="1" hangingPunct="1"/>
            <a:r>
              <a:rPr lang="en-US" altLang="en-US" sz="2800" dirty="0"/>
              <a:t>Linking: Dynamic vs Static</a:t>
            </a:r>
          </a:p>
        </p:txBody>
      </p:sp>
      <p:sp>
        <p:nvSpPr>
          <p:cNvPr id="27651" name="Rectangle 3"/>
          <p:cNvSpPr>
            <a:spLocks noGrp="1" noChangeArrowheads="1"/>
          </p:cNvSpPr>
          <p:nvPr>
            <p:ph type="body" idx="1"/>
          </p:nvPr>
        </p:nvSpPr>
        <p:spPr>
          <a:xfrm>
            <a:off x="644769" y="944808"/>
            <a:ext cx="8417169" cy="3154362"/>
          </a:xfrm>
        </p:spPr>
        <p:txBody>
          <a:bodyPr/>
          <a:lstStyle/>
          <a:p>
            <a:r>
              <a:rPr lang="en-US" sz="2400" dirty="0">
                <a:solidFill>
                  <a:srgbClr val="3366FF"/>
                </a:solidFill>
                <a:latin typeface="Calibri Light" panose="020F0302020204030204" pitchFamily="34" charset="0"/>
                <a:cs typeface="Calibri Light" panose="020F0302020204030204" pitchFamily="34" charset="0"/>
              </a:rPr>
              <a:t>Static linking </a:t>
            </a:r>
            <a:r>
              <a:rPr lang="en-US" sz="2400" dirty="0">
                <a:latin typeface="Calibri Light" panose="020F0302020204030204" pitchFamily="34" charset="0"/>
                <a:cs typeface="Calibri Light" panose="020F0302020204030204" pitchFamily="34" charset="0"/>
              </a:rPr>
              <a:t>–system libraries and program code are combined by the loader into the binary image</a:t>
            </a:r>
          </a:p>
          <a:p>
            <a:pPr lvl="1"/>
            <a:r>
              <a:rPr lang="en-US" sz="2000" dirty="0">
                <a:latin typeface="Calibri Light" panose="020F0302020204030204" pitchFamily="34" charset="0"/>
                <a:cs typeface="Calibri Light" panose="020F0302020204030204" pitchFamily="34" charset="0"/>
              </a:rPr>
              <a:t>Every program includes library: wastes memory</a:t>
            </a:r>
          </a:p>
          <a:p>
            <a:pPr>
              <a:spcBef>
                <a:spcPts val="600"/>
              </a:spcBef>
            </a:pPr>
            <a:r>
              <a:rPr lang="en-US" sz="2400" dirty="0">
                <a:solidFill>
                  <a:srgbClr val="3366FF"/>
                </a:solidFill>
                <a:latin typeface="Calibri Light" panose="020F0302020204030204" pitchFamily="34" charset="0"/>
                <a:cs typeface="Calibri Light" panose="020F0302020204030204" pitchFamily="34" charset="0"/>
              </a:rPr>
              <a:t>Dynamic linking </a:t>
            </a:r>
            <a:r>
              <a:rPr lang="en-US" sz="2400" dirty="0">
                <a:latin typeface="Calibri Light" panose="020F0302020204030204" pitchFamily="34" charset="0"/>
                <a:cs typeface="Calibri Light" panose="020F0302020204030204" pitchFamily="34" charset="0"/>
              </a:rPr>
              <a:t>–linking is postponed until execution/run time</a:t>
            </a:r>
          </a:p>
          <a:p>
            <a:pPr lvl="1"/>
            <a:r>
              <a:rPr lang="en-US" sz="2000" dirty="0">
                <a:latin typeface="Calibri Light" panose="020F0302020204030204" pitchFamily="34" charset="0"/>
                <a:cs typeface="Calibri Light" panose="020F0302020204030204" pitchFamily="34" charset="0"/>
              </a:rPr>
              <a:t>Operating system checks if routine (</a:t>
            </a:r>
            <a:r>
              <a:rPr lang="zh-CN" altLang="en-US" sz="2000" dirty="0">
                <a:latin typeface="Calibri Light" panose="020F0302020204030204" pitchFamily="34" charset="0"/>
                <a:cs typeface="Calibri Light" panose="020F0302020204030204" pitchFamily="34" charset="0"/>
              </a:rPr>
              <a:t>子程序</a:t>
            </a:r>
            <a:r>
              <a:rPr lang="en-US" sz="2000" dirty="0">
                <a:latin typeface="Calibri Light" panose="020F0302020204030204" pitchFamily="34" charset="0"/>
                <a:cs typeface="Calibri Light" panose="020F0302020204030204" pitchFamily="34" charset="0"/>
              </a:rPr>
              <a:t>) is in process memory address, </a:t>
            </a:r>
            <a:r>
              <a:rPr lang="en-US" altLang="en-US" sz="2000" dirty="0">
                <a:latin typeface="Calibri Light" panose="020F0302020204030204" pitchFamily="34" charset="0"/>
                <a:cs typeface="Calibri Light" panose="020F0302020204030204" pitchFamily="34" charset="0"/>
              </a:rPr>
              <a:t>If not in address space, add to address space</a:t>
            </a:r>
            <a:endParaRPr lang="en-US" sz="2000" dirty="0">
              <a:latin typeface="Calibri Light" panose="020F0302020204030204" pitchFamily="34" charset="0"/>
              <a:cs typeface="Calibri Light" panose="020F0302020204030204" pitchFamily="34" charset="0"/>
            </a:endParaRPr>
          </a:p>
          <a:p>
            <a:pPr lvl="1"/>
            <a:r>
              <a:rPr lang="en-US" altLang="en-US" sz="2000" dirty="0">
                <a:latin typeface="Calibri Light" panose="020F0302020204030204" pitchFamily="34" charset="0"/>
                <a:cs typeface="Calibri Light" panose="020F0302020204030204" pitchFamily="34" charset="0"/>
              </a:rPr>
              <a:t>Small piece of code, </a:t>
            </a:r>
            <a:r>
              <a:rPr lang="en-US" altLang="en-US" sz="2000" dirty="0">
                <a:solidFill>
                  <a:srgbClr val="3366FF"/>
                </a:solidFill>
                <a:latin typeface="Calibri Light" panose="020F0302020204030204" pitchFamily="34" charset="0"/>
                <a:cs typeface="Calibri Light" panose="020F0302020204030204" pitchFamily="34" charset="0"/>
              </a:rPr>
              <a:t>stub (</a:t>
            </a:r>
            <a:r>
              <a:rPr lang="zh-CN" altLang="en-US" sz="2000" dirty="0">
                <a:solidFill>
                  <a:srgbClr val="3366FF"/>
                </a:solidFill>
                <a:latin typeface="Calibri Light" panose="020F0302020204030204" pitchFamily="34" charset="0"/>
                <a:cs typeface="Calibri Light" panose="020F0302020204030204" pitchFamily="34" charset="0"/>
              </a:rPr>
              <a:t>存根</a:t>
            </a:r>
            <a:r>
              <a:rPr lang="en-US" altLang="en-US" sz="2000" dirty="0">
                <a:solidFill>
                  <a:srgbClr val="3366FF"/>
                </a:solidFill>
                <a:latin typeface="Calibri Light" panose="020F0302020204030204" pitchFamily="34" charset="0"/>
                <a:cs typeface="Calibri Light" panose="020F0302020204030204" pitchFamily="34" charset="0"/>
              </a:rPr>
              <a:t>)</a:t>
            </a:r>
            <a:r>
              <a:rPr lang="en-US" altLang="en-US" sz="2000" dirty="0">
                <a:latin typeface="Calibri Light" panose="020F0302020204030204" pitchFamily="34" charset="0"/>
                <a:cs typeface="Calibri Light" panose="020F0302020204030204" pitchFamily="34" charset="0"/>
              </a:rPr>
              <a:t>, is used to locate the appropriate memory -resident library routine</a:t>
            </a:r>
          </a:p>
          <a:p>
            <a:pPr lvl="2"/>
            <a:r>
              <a:rPr lang="en-US" altLang="en-US" sz="2000" dirty="0">
                <a:latin typeface="Calibri Light" panose="020F0302020204030204" pitchFamily="34" charset="0"/>
                <a:cs typeface="Calibri Light" panose="020F0302020204030204" pitchFamily="34" charset="0"/>
              </a:rPr>
              <a:t>Stub replaces itself with the address of the routine and executes the routine</a:t>
            </a:r>
          </a:p>
          <a:p>
            <a:pPr lvl="1"/>
            <a:r>
              <a:rPr lang="en-US" altLang="en-US" sz="2000" dirty="0">
                <a:latin typeface="Calibri Light" panose="020F0302020204030204" pitchFamily="34" charset="0"/>
                <a:cs typeface="Calibri Light" panose="020F0302020204030204" pitchFamily="34" charset="0"/>
              </a:rPr>
              <a:t>Particularly useful for </a:t>
            </a:r>
            <a:r>
              <a:rPr lang="en-US" altLang="en-US" sz="2000" dirty="0">
                <a:solidFill>
                  <a:srgbClr val="FF0000"/>
                </a:solidFill>
                <a:latin typeface="Calibri Light" panose="020F0302020204030204" pitchFamily="34" charset="0"/>
                <a:cs typeface="Calibri Light" panose="020F0302020204030204" pitchFamily="34" charset="0"/>
              </a:rPr>
              <a:t>libraries which are used by many processes</a:t>
            </a:r>
            <a:endParaRPr lang="en-US" altLang="en-US" sz="2000" dirty="0">
              <a:latin typeface="Calibri Light" panose="020F0302020204030204" pitchFamily="34" charset="0"/>
              <a:cs typeface="Calibri Light" panose="020F0302020204030204" pitchFamily="34" charset="0"/>
            </a:endParaRPr>
          </a:p>
          <a:p>
            <a:pPr lvl="2"/>
            <a:r>
              <a:rPr lang="en-US" altLang="en-US" sz="2000" dirty="0">
                <a:latin typeface="Calibri Light" panose="020F0302020204030204" pitchFamily="34" charset="0"/>
                <a:cs typeface="Calibri Light" panose="020F0302020204030204" pitchFamily="34" charset="0"/>
              </a:rPr>
              <a:t>Keep only one copy of the library in memory which is shared by all the processes.</a:t>
            </a:r>
          </a:p>
          <a:p>
            <a:pPr lvl="2"/>
            <a:r>
              <a:rPr lang="en-US" altLang="en-US" sz="2000" dirty="0">
                <a:latin typeface="Calibri Light" panose="020F0302020204030204" pitchFamily="34" charset="0"/>
                <a:cs typeface="Calibri Light" panose="020F0302020204030204" pitchFamily="34" charset="0"/>
              </a:rPr>
              <a:t>known as </a:t>
            </a:r>
            <a:r>
              <a:rPr lang="en-US" altLang="en-US" sz="2000" dirty="0">
                <a:solidFill>
                  <a:srgbClr val="3366FF"/>
                </a:solidFill>
                <a:latin typeface="Calibri Light" panose="020F0302020204030204" pitchFamily="34" charset="0"/>
                <a:cs typeface="Calibri Light" panose="020F0302020204030204" pitchFamily="34" charset="0"/>
              </a:rPr>
              <a:t>shared libraries</a:t>
            </a:r>
            <a:r>
              <a:rPr lang="en-US" altLang="en-US" sz="2000" dirty="0">
                <a:solidFill>
                  <a:srgbClr val="000000"/>
                </a:solidFill>
                <a:latin typeface="Calibri Light" panose="020F0302020204030204" pitchFamily="34" charset="0"/>
                <a:cs typeface="Calibri Light" panose="020F0302020204030204" pitchFamily="34" charset="0"/>
              </a:rPr>
              <a:t> (.</a:t>
            </a:r>
            <a:r>
              <a:rPr lang="en-US" altLang="en-US" sz="2000" dirty="0" err="1">
                <a:solidFill>
                  <a:srgbClr val="000000"/>
                </a:solidFill>
                <a:latin typeface="Calibri Light" panose="020F0302020204030204" pitchFamily="34" charset="0"/>
                <a:cs typeface="Calibri Light" panose="020F0302020204030204" pitchFamily="34" charset="0"/>
              </a:rPr>
              <a:t>dll</a:t>
            </a:r>
            <a:r>
              <a:rPr lang="en-US" altLang="en-US" sz="2000" dirty="0">
                <a:solidFill>
                  <a:srgbClr val="000000"/>
                </a:solidFill>
                <a:latin typeface="Calibri Light" panose="020F0302020204030204" pitchFamily="34" charset="0"/>
                <a:cs typeface="Calibri Light" panose="020F0302020204030204" pitchFamily="34" charset="0"/>
              </a:rPr>
              <a:t> on Windows and .so on Linux, and .a is Linux static library)</a:t>
            </a:r>
          </a:p>
          <a:p>
            <a:pPr lvl="1"/>
            <a:endParaRPr lang="en-US" sz="2400" dirty="0">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907391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65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7651">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7651">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7651">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7651">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7651">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7651">
                                            <p:txEl>
                                              <p:pRg st="6" end="6"/>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7651">
                                            <p:txEl>
                                              <p:pRg st="7" end="7"/>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7651">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1123950" y="290513"/>
            <a:ext cx="8134350" cy="457200"/>
          </a:xfrm>
        </p:spPr>
        <p:txBody>
          <a:bodyPr/>
          <a:lstStyle/>
          <a:p>
            <a:pPr eaLnBrk="1" hangingPunct="1"/>
            <a:r>
              <a:rPr lang="en-US" altLang="en-US" sz="2800" dirty="0"/>
              <a:t>Binding of Instructions and Data to Memory</a:t>
            </a:r>
          </a:p>
        </p:txBody>
      </p:sp>
      <p:sp>
        <p:nvSpPr>
          <p:cNvPr id="10243" name="Rectangle 3"/>
          <p:cNvSpPr>
            <a:spLocks noGrp="1" noChangeArrowheads="1"/>
          </p:cNvSpPr>
          <p:nvPr>
            <p:ph type="body" idx="1"/>
          </p:nvPr>
        </p:nvSpPr>
        <p:spPr>
          <a:xfrm>
            <a:off x="316524" y="858644"/>
            <a:ext cx="8663354" cy="5609063"/>
          </a:xfrm>
        </p:spPr>
        <p:txBody>
          <a:bodyPr/>
          <a:lstStyle/>
          <a:p>
            <a:r>
              <a:rPr kumimoji="0" lang="en-US" altLang="en-US" sz="2400" dirty="0">
                <a:solidFill>
                  <a:srgbClr val="FF0000"/>
                </a:solidFill>
                <a:latin typeface="Calibri Light" panose="020F0302020204030204" pitchFamily="34" charset="0"/>
                <a:cs typeface="Calibri Light" panose="020F0302020204030204" pitchFamily="34" charset="0"/>
              </a:rPr>
              <a:t>Types</a:t>
            </a:r>
            <a:r>
              <a:rPr kumimoji="0" lang="en-US" altLang="en-US" sz="2400" dirty="0">
                <a:latin typeface="Calibri Light" panose="020F0302020204030204" pitchFamily="34" charset="0"/>
                <a:cs typeface="Calibri Light" panose="020F0302020204030204" pitchFamily="34" charset="0"/>
              </a:rPr>
              <a:t> of systems </a:t>
            </a:r>
            <a:r>
              <a:rPr kumimoji="0" lang="en-US" altLang="en-US" sz="2400" dirty="0">
                <a:solidFill>
                  <a:srgbClr val="FF0000"/>
                </a:solidFill>
                <a:latin typeface="Calibri Light" panose="020F0302020204030204" pitchFamily="34" charset="0"/>
                <a:cs typeface="Calibri Light" panose="020F0302020204030204" pitchFamily="34" charset="0"/>
              </a:rPr>
              <a:t>determine</a:t>
            </a:r>
            <a:r>
              <a:rPr kumimoji="0" lang="en-US" altLang="en-US" sz="2400" dirty="0">
                <a:latin typeface="Calibri Light" panose="020F0302020204030204" pitchFamily="34" charset="0"/>
                <a:cs typeface="Calibri Light" panose="020F0302020204030204" pitchFamily="34" charset="0"/>
              </a:rPr>
              <a:t> </a:t>
            </a:r>
            <a:r>
              <a:rPr kumimoji="0" lang="en-US" altLang="en-US" sz="2400" dirty="0">
                <a:solidFill>
                  <a:srgbClr val="FF0000"/>
                </a:solidFill>
                <a:latin typeface="Calibri Light" panose="020F0302020204030204" pitchFamily="34" charset="0"/>
                <a:cs typeface="Calibri Light" panose="020F0302020204030204" pitchFamily="34" charset="0"/>
              </a:rPr>
              <a:t>when</a:t>
            </a:r>
            <a:r>
              <a:rPr kumimoji="0" lang="en-US" altLang="en-US" sz="2400" dirty="0">
                <a:latin typeface="Calibri Light" panose="020F0302020204030204" pitchFamily="34" charset="0"/>
                <a:cs typeface="Calibri Light" panose="020F0302020204030204" pitchFamily="34" charset="0"/>
              </a:rPr>
              <a:t> the binding to memory address happens</a:t>
            </a:r>
            <a:endParaRPr lang="en-US" altLang="en-US" sz="2400" u="sng" dirty="0">
              <a:latin typeface="Calibri Light" panose="020F0302020204030204" pitchFamily="34" charset="0"/>
              <a:cs typeface="Calibri Light" panose="020F0302020204030204" pitchFamily="34" charset="0"/>
            </a:endParaRPr>
          </a:p>
          <a:p>
            <a:pPr lvl="1"/>
            <a:r>
              <a:rPr lang="en-US" altLang="en-US" sz="2400" u="sng" dirty="0">
                <a:latin typeface="Calibri Light" panose="020F0302020204030204" pitchFamily="34" charset="0"/>
                <a:cs typeface="Calibri Light" panose="020F0302020204030204" pitchFamily="34" charset="0"/>
              </a:rPr>
              <a:t>Compile time</a:t>
            </a:r>
            <a:r>
              <a:rPr lang="en-US" altLang="en-US" sz="2400" dirty="0">
                <a:latin typeface="Calibri Light" panose="020F0302020204030204" pitchFamily="34" charset="0"/>
                <a:cs typeface="Calibri Light" panose="020F0302020204030204" pitchFamily="34" charset="0"/>
              </a:rPr>
              <a:t>: </a:t>
            </a:r>
            <a:r>
              <a:rPr lang="en-US" altLang="zh-CN" sz="2400" dirty="0">
                <a:latin typeface="Calibri Light" panose="020F0302020204030204" pitchFamily="34" charset="0"/>
                <a:cs typeface="Calibri Light" panose="020F0302020204030204" pitchFamily="34" charset="0"/>
              </a:rPr>
              <a:t>A</a:t>
            </a:r>
            <a:r>
              <a:rPr lang="en-US" altLang="en-US" sz="2400" dirty="0">
                <a:latin typeface="Calibri Light" panose="020F0302020204030204" pitchFamily="34" charset="0"/>
                <a:cs typeface="Calibri Light" panose="020F0302020204030204" pitchFamily="34" charset="0"/>
              </a:rPr>
              <a:t>bsolute address is used in code</a:t>
            </a:r>
            <a:endParaRPr lang="en-US" altLang="en-US" sz="2400" dirty="0">
              <a:solidFill>
                <a:srgbClr val="3366FF"/>
              </a:solidFill>
              <a:latin typeface="Calibri Light" panose="020F0302020204030204" pitchFamily="34" charset="0"/>
              <a:cs typeface="Calibri Light" panose="020F0302020204030204" pitchFamily="34" charset="0"/>
            </a:endParaRPr>
          </a:p>
          <a:p>
            <a:pPr lvl="2"/>
            <a:r>
              <a:rPr lang="en-US" altLang="en-US" sz="2400" dirty="0">
                <a:latin typeface="Calibri Light" panose="020F0302020204030204" pitchFamily="34" charset="0"/>
                <a:cs typeface="Calibri Light" panose="020F0302020204030204" pitchFamily="34" charset="0"/>
              </a:rPr>
              <a:t>Example: </a:t>
            </a:r>
            <a:r>
              <a:rPr lang="en-US" altLang="en-US" sz="2400" dirty="0">
                <a:solidFill>
                  <a:srgbClr val="FF0000"/>
                </a:solidFill>
                <a:latin typeface="Calibri Light" panose="020F0302020204030204" pitchFamily="34" charset="0"/>
                <a:cs typeface="Calibri Light" panose="020F0302020204030204" pitchFamily="34" charset="0"/>
              </a:rPr>
              <a:t>embedded systems </a:t>
            </a:r>
            <a:r>
              <a:rPr lang="en-US" altLang="en-US" sz="2400" dirty="0">
                <a:latin typeface="Calibri Light" panose="020F0302020204030204" pitchFamily="34" charset="0"/>
                <a:cs typeface="Calibri Light" panose="020F0302020204030204" pitchFamily="34" charset="0"/>
              </a:rPr>
              <a:t>with no kernel.</a:t>
            </a:r>
          </a:p>
          <a:p>
            <a:pPr lvl="2"/>
            <a:r>
              <a:rPr lang="en-US" altLang="en-US" sz="2400" dirty="0">
                <a:latin typeface="Calibri Light" panose="020F0302020204030204" pitchFamily="34" charset="0"/>
                <a:cs typeface="Calibri Light" panose="020F0302020204030204" pitchFamily="34" charset="0"/>
              </a:rPr>
              <a:t>Disadvantage: code must be re-compiled if starting location in memory changes</a:t>
            </a:r>
          </a:p>
          <a:p>
            <a:pPr lvl="1">
              <a:spcBef>
                <a:spcPts val="600"/>
              </a:spcBef>
            </a:pPr>
            <a:r>
              <a:rPr lang="en-US" altLang="en-US" sz="2400" u="sng" dirty="0">
                <a:latin typeface="Calibri Light" panose="020F0302020204030204" pitchFamily="34" charset="0"/>
                <a:cs typeface="Calibri Light" panose="020F0302020204030204" pitchFamily="34" charset="0"/>
              </a:rPr>
              <a:t>Load time</a:t>
            </a:r>
            <a:r>
              <a:rPr lang="en-US" altLang="en-US" sz="2400" dirty="0">
                <a:latin typeface="Calibri Light" panose="020F0302020204030204" pitchFamily="34" charset="0"/>
                <a:cs typeface="Calibri Light" panose="020F0302020204030204" pitchFamily="34" charset="0"/>
              </a:rPr>
              <a:t>:  Relocatable code is generated if memory location is not known at compile time</a:t>
            </a:r>
          </a:p>
          <a:p>
            <a:pPr lvl="2"/>
            <a:r>
              <a:rPr lang="en-US" altLang="en-US" sz="2400" dirty="0">
                <a:latin typeface="Calibri Light" panose="020F0302020204030204" pitchFamily="34" charset="0"/>
                <a:cs typeface="Calibri Light" panose="020F0302020204030204" pitchFamily="34" charset="0"/>
              </a:rPr>
              <a:t>Example: </a:t>
            </a:r>
            <a:r>
              <a:rPr lang="en-US" altLang="en-US" sz="2400" dirty="0">
                <a:solidFill>
                  <a:srgbClr val="FF0000"/>
                </a:solidFill>
                <a:latin typeface="Calibri Light" panose="020F0302020204030204" pitchFamily="34" charset="0"/>
                <a:cs typeface="Calibri Light" panose="020F0302020204030204" pitchFamily="34" charset="0"/>
              </a:rPr>
              <a:t>very old multiprogramming systems</a:t>
            </a:r>
          </a:p>
          <a:p>
            <a:pPr lvl="2"/>
            <a:r>
              <a:rPr lang="en-US" altLang="en-US" sz="2400" dirty="0">
                <a:latin typeface="Calibri Light" panose="020F0302020204030204" pitchFamily="34" charset="0"/>
                <a:cs typeface="Calibri Light" panose="020F0302020204030204" pitchFamily="34" charset="0"/>
              </a:rPr>
              <a:t>Program’s code has a relocation table of relative addresses of all the things in the code </a:t>
            </a:r>
          </a:p>
          <a:p>
            <a:pPr lvl="2"/>
            <a:r>
              <a:rPr lang="en-US" altLang="en-US" sz="2400" dirty="0">
                <a:latin typeface="Calibri Light" panose="020F0302020204030204" pitchFamily="34" charset="0"/>
                <a:cs typeface="Calibri Light" panose="020F0302020204030204" pitchFamily="34" charset="0"/>
              </a:rPr>
              <a:t>The real memory address is calculated according to the given location.</a:t>
            </a:r>
          </a:p>
          <a:p>
            <a:pPr lvl="2"/>
            <a:r>
              <a:rPr lang="en-US" altLang="en-US" sz="2400" dirty="0">
                <a:latin typeface="Calibri Light" panose="020F0302020204030204" pitchFamily="34" charset="0"/>
                <a:cs typeface="Calibri Light" panose="020F0302020204030204" pitchFamily="34" charset="0"/>
              </a:rPr>
              <a:t>Disadvantage: the address in memory is fixed after the program is loaded into memory.</a:t>
            </a:r>
          </a:p>
        </p:txBody>
      </p:sp>
    </p:spTree>
    <p:extLst>
      <p:ext uri="{BB962C8B-B14F-4D97-AF65-F5344CB8AC3E}">
        <p14:creationId xmlns:p14="http://schemas.microsoft.com/office/powerpoint/2010/main" val="1091312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4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4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24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24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4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24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24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243">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24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1123950" y="290513"/>
            <a:ext cx="8134350" cy="457200"/>
          </a:xfrm>
        </p:spPr>
        <p:txBody>
          <a:bodyPr/>
          <a:lstStyle/>
          <a:p>
            <a:pPr eaLnBrk="1" hangingPunct="1"/>
            <a:r>
              <a:rPr lang="en-US" altLang="en-US" sz="2800" dirty="0"/>
              <a:t>Binding of Instructions and Data to Memory</a:t>
            </a:r>
          </a:p>
        </p:txBody>
      </p:sp>
      <p:sp>
        <p:nvSpPr>
          <p:cNvPr id="10243" name="Rectangle 3"/>
          <p:cNvSpPr>
            <a:spLocks noGrp="1" noChangeArrowheads="1"/>
          </p:cNvSpPr>
          <p:nvPr>
            <p:ph type="body" idx="1"/>
          </p:nvPr>
        </p:nvSpPr>
        <p:spPr>
          <a:xfrm>
            <a:off x="316524" y="858644"/>
            <a:ext cx="8663354" cy="5609063"/>
          </a:xfrm>
        </p:spPr>
        <p:txBody>
          <a:bodyPr/>
          <a:lstStyle/>
          <a:p>
            <a:r>
              <a:rPr kumimoji="0" lang="en-US" altLang="en-US" sz="2400" dirty="0">
                <a:latin typeface="Calibri Light" panose="020F0302020204030204" pitchFamily="34" charset="0"/>
                <a:cs typeface="Calibri Light" panose="020F0302020204030204" pitchFamily="34" charset="0"/>
              </a:rPr>
              <a:t>Types of systems determine when the binding to memory address happens</a:t>
            </a:r>
            <a:endParaRPr lang="en-US" altLang="en-US" sz="2400" u="sng" dirty="0">
              <a:latin typeface="Calibri Light" panose="020F0302020204030204" pitchFamily="34" charset="0"/>
              <a:cs typeface="Calibri Light" panose="020F0302020204030204" pitchFamily="34" charset="0"/>
            </a:endParaRPr>
          </a:p>
          <a:p>
            <a:pPr lvl="1">
              <a:spcBef>
                <a:spcPts val="600"/>
              </a:spcBef>
            </a:pPr>
            <a:r>
              <a:rPr lang="en-US" altLang="en-US" sz="2400" u="sng" dirty="0">
                <a:latin typeface="Calibri Light" panose="020F0302020204030204" pitchFamily="34" charset="0"/>
                <a:cs typeface="Calibri Light" panose="020F0302020204030204" pitchFamily="34" charset="0"/>
              </a:rPr>
              <a:t>Execution time</a:t>
            </a:r>
            <a:r>
              <a:rPr lang="en-US" altLang="en-US" sz="2400" dirty="0">
                <a:latin typeface="Calibri Light" panose="020F0302020204030204" pitchFamily="34" charset="0"/>
                <a:cs typeface="Calibri Light" panose="020F0302020204030204" pitchFamily="34" charset="0"/>
              </a:rPr>
              <a:t>:  Binding is delayed until run time. </a:t>
            </a:r>
          </a:p>
          <a:p>
            <a:pPr lvl="2"/>
            <a:r>
              <a:rPr lang="en-US" altLang="zh-CN" sz="2400" dirty="0">
                <a:latin typeface="Calibri Light" panose="020F0302020204030204" pitchFamily="34" charset="0"/>
                <a:cs typeface="Calibri Light" panose="020F0302020204030204" pitchFamily="34" charset="0"/>
              </a:rPr>
              <a:t>Example</a:t>
            </a:r>
            <a:r>
              <a:rPr lang="zh-CN" altLang="en-US" sz="2400" dirty="0">
                <a:latin typeface="Calibri Light" panose="020F0302020204030204" pitchFamily="34" charset="0"/>
                <a:cs typeface="Calibri Light" panose="020F0302020204030204" pitchFamily="34" charset="0"/>
              </a:rPr>
              <a:t>： </a:t>
            </a:r>
            <a:r>
              <a:rPr lang="en-US" altLang="en-US" sz="2400" dirty="0">
                <a:solidFill>
                  <a:srgbClr val="FF0000"/>
                </a:solidFill>
                <a:latin typeface="Calibri Light" panose="020F0302020204030204" pitchFamily="34" charset="0"/>
                <a:cs typeface="Calibri Light" panose="020F0302020204030204" pitchFamily="34" charset="0"/>
              </a:rPr>
              <a:t>most computers today</a:t>
            </a:r>
          </a:p>
          <a:p>
            <a:pPr lvl="2"/>
            <a:r>
              <a:rPr lang="en-US" altLang="zh-CN" sz="2400" dirty="0">
                <a:latin typeface="Calibri Light" panose="020F0302020204030204" pitchFamily="34" charset="0"/>
                <a:cs typeface="Calibri Light" panose="020F0302020204030204" pitchFamily="34" charset="0"/>
              </a:rPr>
              <a:t>A </a:t>
            </a:r>
            <a:r>
              <a:rPr lang="en-US" altLang="en-US" sz="2400" dirty="0">
                <a:latin typeface="Calibri Light" panose="020F0302020204030204" pitchFamily="34" charset="0"/>
                <a:cs typeface="Calibri Light" panose="020F0302020204030204" pitchFamily="34" charset="0"/>
              </a:rPr>
              <a:t>process can be moved </a:t>
            </a:r>
            <a:r>
              <a:rPr lang="en-US" altLang="en-US" sz="2400" dirty="0">
                <a:solidFill>
                  <a:srgbClr val="FF0000"/>
                </a:solidFill>
                <a:latin typeface="Calibri Light" panose="020F0302020204030204" pitchFamily="34" charset="0"/>
                <a:cs typeface="Calibri Light" panose="020F0302020204030204" pitchFamily="34" charset="0"/>
              </a:rPr>
              <a:t>during its execution </a:t>
            </a:r>
            <a:r>
              <a:rPr lang="en-US" altLang="en-US" sz="2400" dirty="0">
                <a:latin typeface="Calibri Light" panose="020F0302020204030204" pitchFamily="34" charset="0"/>
                <a:cs typeface="Calibri Light" panose="020F0302020204030204" pitchFamily="34" charset="0"/>
              </a:rPr>
              <a:t>from one memory segment to another</a:t>
            </a:r>
          </a:p>
          <a:p>
            <a:pPr lvl="2"/>
            <a:r>
              <a:rPr lang="en-US" altLang="en-US" sz="2400" dirty="0">
                <a:latin typeface="Calibri Light" panose="020F0302020204030204" pitchFamily="34" charset="0"/>
                <a:cs typeface="Calibri Light" panose="020F0302020204030204" pitchFamily="34" charset="0"/>
              </a:rPr>
              <a:t>Need </a:t>
            </a:r>
            <a:r>
              <a:rPr lang="en-US" altLang="en-US" sz="2400" dirty="0">
                <a:solidFill>
                  <a:srgbClr val="FF0000"/>
                </a:solidFill>
                <a:latin typeface="Calibri Light" panose="020F0302020204030204" pitchFamily="34" charset="0"/>
                <a:cs typeface="Calibri Light" panose="020F0302020204030204" pitchFamily="34" charset="0"/>
              </a:rPr>
              <a:t>hardware support </a:t>
            </a:r>
            <a:r>
              <a:rPr lang="en-US" altLang="en-US" sz="2400" dirty="0">
                <a:latin typeface="Calibri Light" panose="020F0302020204030204" pitchFamily="34" charset="0"/>
                <a:cs typeface="Calibri Light" panose="020F0302020204030204" pitchFamily="34" charset="0"/>
              </a:rPr>
              <a:t>for address maps </a:t>
            </a:r>
          </a:p>
          <a:p>
            <a:pPr lvl="3"/>
            <a:r>
              <a:rPr lang="en-US" altLang="en-US" sz="2400" dirty="0">
                <a:latin typeface="Calibri Light" panose="020F0302020204030204" pitchFamily="34" charset="0"/>
                <a:cs typeface="Calibri Light" panose="020F0302020204030204" pitchFamily="34" charset="0"/>
              </a:rPr>
              <a:t>e.g., </a:t>
            </a:r>
            <a:r>
              <a:rPr lang="en-US" altLang="en-US" sz="2400" dirty="0">
                <a:solidFill>
                  <a:srgbClr val="FF0000"/>
                </a:solidFill>
                <a:latin typeface="Calibri Light" panose="020F0302020204030204" pitchFamily="34" charset="0"/>
                <a:cs typeface="Calibri Light" panose="020F0302020204030204" pitchFamily="34" charset="0"/>
              </a:rPr>
              <a:t>MMU</a:t>
            </a:r>
            <a:endParaRPr lang="en-US" altLang="en-US" sz="2400" dirty="0">
              <a:latin typeface="Calibri Light" panose="020F0302020204030204" pitchFamily="34" charset="0"/>
              <a:cs typeface="Calibri Light" panose="020F0302020204030204" pitchFamily="34" charset="0"/>
            </a:endParaRPr>
          </a:p>
        </p:txBody>
      </p:sp>
      <p:sp>
        <p:nvSpPr>
          <p:cNvPr id="2" name="TextBox 1"/>
          <p:cNvSpPr txBox="1"/>
          <p:nvPr/>
        </p:nvSpPr>
        <p:spPr>
          <a:xfrm>
            <a:off x="808893" y="4806461"/>
            <a:ext cx="7890237" cy="523220"/>
          </a:xfrm>
          <a:prstGeom prst="rect">
            <a:avLst/>
          </a:prstGeom>
          <a:noFill/>
        </p:spPr>
        <p:txBody>
          <a:bodyPr wrap="none" rtlCol="0">
            <a:spAutoFit/>
          </a:bodyPr>
          <a:lstStyle/>
          <a:p>
            <a:r>
              <a:rPr lang="en-US" altLang="zh-CN" sz="2800" dirty="0">
                <a:solidFill>
                  <a:srgbClr val="C00000"/>
                </a:solidFill>
                <a:latin typeface="Calibri Light" panose="020F0302020204030204" pitchFamily="34" charset="0"/>
                <a:cs typeface="Calibri Light" panose="020F0302020204030204" pitchFamily="34" charset="0"/>
              </a:rPr>
              <a:t>This lecture talks about the binding </a:t>
            </a:r>
            <a:r>
              <a:rPr lang="en-US" altLang="zh-CN" sz="2800" dirty="0">
                <a:solidFill>
                  <a:srgbClr val="00B050"/>
                </a:solidFill>
                <a:latin typeface="Calibri Light" panose="020F0302020204030204" pitchFamily="34" charset="0"/>
                <a:cs typeface="Calibri Light" panose="020F0302020204030204" pitchFamily="34" charset="0"/>
              </a:rPr>
              <a:t>in execution time</a:t>
            </a:r>
            <a:r>
              <a:rPr lang="en-US" altLang="zh-CN" sz="2800" dirty="0">
                <a:solidFill>
                  <a:srgbClr val="C00000"/>
                </a:solidFill>
                <a:latin typeface="Calibri Light" panose="020F0302020204030204" pitchFamily="34" charset="0"/>
                <a:cs typeface="Calibri Light" panose="020F0302020204030204" pitchFamily="34" charset="0"/>
              </a:rPr>
              <a:t>.</a:t>
            </a:r>
            <a:endParaRPr lang="zh-CN" altLang="en-US" sz="2800" dirty="0">
              <a:solidFill>
                <a:srgbClr val="C00000"/>
              </a:solidFill>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1172542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4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4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24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24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24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24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a:xfrm>
            <a:off x="1376363" y="198438"/>
            <a:ext cx="7548562" cy="576262"/>
          </a:xfrm>
        </p:spPr>
        <p:txBody>
          <a:bodyPr/>
          <a:lstStyle/>
          <a:p>
            <a:pPr eaLnBrk="1" hangingPunct="1"/>
            <a:r>
              <a:rPr lang="en-US" altLang="en-US" dirty="0"/>
              <a:t>Logical vs. Physical Address Space</a:t>
            </a:r>
          </a:p>
        </p:txBody>
      </p:sp>
      <p:sp>
        <p:nvSpPr>
          <p:cNvPr id="12291" name="Rectangle 3"/>
          <p:cNvSpPr>
            <a:spLocks noGrp="1" noChangeArrowheads="1"/>
          </p:cNvSpPr>
          <p:nvPr>
            <p:ph type="body" idx="1"/>
          </p:nvPr>
        </p:nvSpPr>
        <p:spPr>
          <a:xfrm>
            <a:off x="425572" y="918619"/>
            <a:ext cx="7827474" cy="4581361"/>
          </a:xfrm>
        </p:spPr>
        <p:txBody>
          <a:bodyPr/>
          <a:lstStyle/>
          <a:p>
            <a:r>
              <a:rPr lang="en-US" altLang="zh-CN" sz="2400" dirty="0">
                <a:solidFill>
                  <a:srgbClr val="3366FF"/>
                </a:solidFill>
                <a:latin typeface="Calibri Light" panose="020F0302020204030204" pitchFamily="34" charset="0"/>
                <a:cs typeface="Calibri Light" panose="020F0302020204030204" pitchFamily="34" charset="0"/>
              </a:rPr>
              <a:t>Memory </a:t>
            </a:r>
            <a:r>
              <a:rPr lang="en-US" altLang="en-US" sz="2400" dirty="0">
                <a:solidFill>
                  <a:srgbClr val="3366FF"/>
                </a:solidFill>
                <a:latin typeface="Calibri Light" panose="020F0302020204030204" pitchFamily="34" charset="0"/>
                <a:cs typeface="Calibri Light" panose="020F0302020204030204" pitchFamily="34" charset="0"/>
              </a:rPr>
              <a:t>management </a:t>
            </a:r>
            <a:r>
              <a:rPr lang="en-US" altLang="en-US" sz="2400" dirty="0">
                <a:latin typeface="Calibri Light" panose="020F0302020204030204" pitchFamily="34" charset="0"/>
                <a:cs typeface="Calibri Light" panose="020F0302020204030204" pitchFamily="34" charset="0"/>
              </a:rPr>
              <a:t>is to </a:t>
            </a:r>
          </a:p>
          <a:p>
            <a:pPr lvl="1"/>
            <a:r>
              <a:rPr lang="en-US" altLang="zh-CN" sz="2400" dirty="0">
                <a:latin typeface="Calibri Light" panose="020F0302020204030204" pitchFamily="34" charset="0"/>
                <a:cs typeface="Calibri Light" panose="020F0302020204030204" pitchFamily="34" charset="0"/>
              </a:rPr>
              <a:t>bind </a:t>
            </a:r>
            <a:r>
              <a:rPr lang="en-US" altLang="en-US" sz="2400" dirty="0">
                <a:solidFill>
                  <a:srgbClr val="FF0000"/>
                </a:solidFill>
                <a:latin typeface="Calibri Light" panose="020F0302020204030204" pitchFamily="34" charset="0"/>
                <a:cs typeface="Calibri Light" panose="020F0302020204030204" pitchFamily="34" charset="0"/>
              </a:rPr>
              <a:t>a logical address space </a:t>
            </a:r>
            <a:r>
              <a:rPr lang="en-US" altLang="en-US" sz="2400" dirty="0">
                <a:latin typeface="Calibri Light" panose="020F0302020204030204" pitchFamily="34" charset="0"/>
                <a:cs typeface="Calibri Light" panose="020F0302020204030204" pitchFamily="34" charset="0"/>
              </a:rPr>
              <a:t>to </a:t>
            </a:r>
            <a:r>
              <a:rPr lang="en-US" altLang="en-US" sz="2400" dirty="0">
                <a:solidFill>
                  <a:srgbClr val="FF0000"/>
                </a:solidFill>
                <a:latin typeface="Calibri Light" panose="020F0302020204030204" pitchFamily="34" charset="0"/>
                <a:cs typeface="Calibri Light" panose="020F0302020204030204" pitchFamily="34" charset="0"/>
              </a:rPr>
              <a:t>a separate physical address space</a:t>
            </a:r>
          </a:p>
          <a:p>
            <a:pPr lvl="2"/>
            <a:r>
              <a:rPr lang="en-US" altLang="en-US" sz="2000" dirty="0">
                <a:latin typeface="Calibri Light" panose="020F0302020204030204" pitchFamily="34" charset="0"/>
                <a:cs typeface="Calibri Light" panose="020F0302020204030204" pitchFamily="34" charset="0"/>
              </a:rPr>
              <a:t>Logical address </a:t>
            </a:r>
          </a:p>
          <a:p>
            <a:pPr lvl="3"/>
            <a:r>
              <a:rPr lang="en-US" altLang="en-US" sz="2000" dirty="0">
                <a:latin typeface="Calibri Light" panose="020F0302020204030204" pitchFamily="34" charset="0"/>
                <a:cs typeface="Calibri Light" panose="020F0302020204030204" pitchFamily="34" charset="0"/>
              </a:rPr>
              <a:t>generated by the Program/CPU</a:t>
            </a:r>
          </a:p>
          <a:p>
            <a:pPr lvl="3"/>
            <a:r>
              <a:rPr lang="en-US" altLang="en-US" sz="2000" dirty="0">
                <a:latin typeface="Calibri Light" panose="020F0302020204030204" pitchFamily="34" charset="0"/>
                <a:cs typeface="Calibri Light" panose="020F0302020204030204" pitchFamily="34" charset="0"/>
              </a:rPr>
              <a:t>also referred to as </a:t>
            </a:r>
            <a:r>
              <a:rPr lang="en-US" altLang="en-US" sz="2000" dirty="0">
                <a:solidFill>
                  <a:srgbClr val="3366FF"/>
                </a:solidFill>
                <a:latin typeface="Calibri Light" panose="020F0302020204030204" pitchFamily="34" charset="0"/>
                <a:cs typeface="Calibri Light" panose="020F0302020204030204" pitchFamily="34" charset="0"/>
              </a:rPr>
              <a:t>virtual address</a:t>
            </a:r>
            <a:endParaRPr lang="en-US" altLang="en-US" sz="2400" dirty="0">
              <a:solidFill>
                <a:srgbClr val="3366FF"/>
              </a:solidFill>
              <a:latin typeface="Calibri Light" panose="020F0302020204030204" pitchFamily="34" charset="0"/>
              <a:cs typeface="Calibri Light" panose="020F0302020204030204" pitchFamily="34" charset="0"/>
            </a:endParaRPr>
          </a:p>
          <a:p>
            <a:pPr lvl="3"/>
            <a:r>
              <a:rPr lang="en-US" altLang="en-US" sz="2000" dirty="0">
                <a:latin typeface="Calibri Light" panose="020F0302020204030204" pitchFamily="34" charset="0"/>
                <a:cs typeface="Calibri Light" panose="020F0302020204030204" pitchFamily="34" charset="0"/>
              </a:rPr>
              <a:t>all the addresses used by the CPU</a:t>
            </a:r>
          </a:p>
          <a:p>
            <a:pPr lvl="3"/>
            <a:r>
              <a:rPr lang="en-US" altLang="en-US" sz="2000" dirty="0">
                <a:latin typeface="Calibri Light" panose="020F0302020204030204" pitchFamily="34" charset="0"/>
                <a:cs typeface="Calibri Light" panose="020F0302020204030204" pitchFamily="34" charset="0"/>
              </a:rPr>
              <a:t>Addressed in bytes</a:t>
            </a:r>
          </a:p>
          <a:p>
            <a:pPr lvl="3"/>
            <a:r>
              <a:rPr lang="en-US" altLang="en-US" sz="2000" dirty="0">
                <a:latin typeface="Calibri Light" panose="020F0302020204030204" pitchFamily="34" charset="0"/>
                <a:cs typeface="Calibri Light" panose="020F0302020204030204" pitchFamily="34" charset="0"/>
              </a:rPr>
              <a:t>Size of space depends on the </a:t>
            </a:r>
            <a:r>
              <a:rPr lang="en-US" altLang="en-US" sz="2000" dirty="0">
                <a:solidFill>
                  <a:srgbClr val="00B050"/>
                </a:solidFill>
                <a:latin typeface="Calibri Light" panose="020F0302020204030204" pitchFamily="34" charset="0"/>
                <a:cs typeface="Calibri Light" panose="020F0302020204030204" pitchFamily="34" charset="0"/>
              </a:rPr>
              <a:t>CPU bits</a:t>
            </a:r>
          </a:p>
          <a:p>
            <a:pPr lvl="2"/>
            <a:r>
              <a:rPr lang="en-US" altLang="en-US" sz="2000" dirty="0">
                <a:latin typeface="Calibri Light" panose="020F0302020204030204" pitchFamily="34" charset="0"/>
                <a:cs typeface="Calibri Light" panose="020F0302020204030204" pitchFamily="34" charset="0"/>
              </a:rPr>
              <a:t>Physical address</a:t>
            </a:r>
          </a:p>
          <a:p>
            <a:pPr lvl="3"/>
            <a:r>
              <a:rPr lang="en-US" altLang="en-US" sz="2000" dirty="0">
                <a:latin typeface="Calibri Light" panose="020F0302020204030204" pitchFamily="34" charset="0"/>
                <a:cs typeface="Calibri Light" panose="020F0302020204030204" pitchFamily="34" charset="0"/>
              </a:rPr>
              <a:t>all the addresses used by the memory hardware</a:t>
            </a:r>
          </a:p>
          <a:p>
            <a:pPr lvl="3"/>
            <a:r>
              <a:rPr lang="en-US" altLang="en-US" sz="2000" dirty="0">
                <a:latin typeface="Calibri Light" panose="020F0302020204030204" pitchFamily="34" charset="0"/>
                <a:cs typeface="Calibri Light" panose="020F0302020204030204" pitchFamily="34" charset="0"/>
              </a:rPr>
              <a:t>Addressed in bytes</a:t>
            </a:r>
          </a:p>
          <a:p>
            <a:pPr lvl="3"/>
            <a:r>
              <a:rPr lang="en-US" altLang="en-US" sz="2000" dirty="0">
                <a:latin typeface="Calibri Light" panose="020F0302020204030204" pitchFamily="34" charset="0"/>
                <a:cs typeface="Calibri Light" panose="020F0302020204030204" pitchFamily="34" charset="0"/>
              </a:rPr>
              <a:t>Size of space depends on real size of </a:t>
            </a:r>
            <a:r>
              <a:rPr lang="en-US" altLang="en-US" sz="2000" dirty="0">
                <a:solidFill>
                  <a:srgbClr val="3366FF"/>
                </a:solidFill>
                <a:latin typeface="Calibri Light" panose="020F0302020204030204" pitchFamily="34" charset="0"/>
                <a:cs typeface="Calibri Light" panose="020F0302020204030204" pitchFamily="34" charset="0"/>
              </a:rPr>
              <a:t>physical memory</a:t>
            </a:r>
          </a:p>
          <a:p>
            <a:endParaRPr lang="en-US" altLang="en-US" sz="2400" dirty="0">
              <a:latin typeface="Calibri Light" panose="020F0302020204030204" pitchFamily="34" charset="0"/>
              <a:cs typeface="Calibri Light" panose="020F0302020204030204" pitchFamily="34" charset="0"/>
            </a:endParaRPr>
          </a:p>
        </p:txBody>
      </p:sp>
      <p:sp>
        <p:nvSpPr>
          <p:cNvPr id="4" name="TextBox 3"/>
          <p:cNvSpPr txBox="1"/>
          <p:nvPr/>
        </p:nvSpPr>
        <p:spPr>
          <a:xfrm>
            <a:off x="1376363" y="5643899"/>
            <a:ext cx="6876683" cy="1015663"/>
          </a:xfrm>
          <a:prstGeom prst="rect">
            <a:avLst/>
          </a:prstGeom>
          <a:solidFill>
            <a:schemeClr val="accent1">
              <a:lumMod val="20000"/>
              <a:lumOff val="80000"/>
            </a:schemeClr>
          </a:solidFill>
        </p:spPr>
        <p:txBody>
          <a:bodyPr wrap="square" rtlCol="0">
            <a:spAutoFit/>
          </a:bodyPr>
          <a:lstStyle/>
          <a:p>
            <a:r>
              <a:rPr lang="en-US" altLang="zh-CN" sz="2000" dirty="0">
                <a:solidFill>
                  <a:srgbClr val="FF0000"/>
                </a:solidFill>
                <a:latin typeface="Calibri Light" panose="020F0302020204030204" pitchFamily="34" charset="0"/>
                <a:cs typeface="Calibri Light" panose="020F0302020204030204" pitchFamily="34" charset="0"/>
              </a:rPr>
              <a:t>Thinking: </a:t>
            </a:r>
          </a:p>
          <a:p>
            <a:r>
              <a:rPr lang="en-US" altLang="zh-CN" sz="2000" dirty="0">
                <a:latin typeface="Calibri Light" panose="020F0302020204030204" pitchFamily="34" charset="0"/>
                <a:cs typeface="Calibri Light" panose="020F0302020204030204" pitchFamily="34" charset="0"/>
              </a:rPr>
              <a:t>If a computer has 32-bit CPU and memory address is 16-bit, how big is the logical address space and the physical memory address? </a:t>
            </a:r>
            <a:endParaRPr lang="zh-CN" altLang="en-US" sz="2000" dirty="0">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3697806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29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291">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291">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291">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291">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291">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291">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291">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291">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2291">
                                            <p:txEl>
                                              <p:pRg st="9" end="9"/>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2291">
                                            <p:txEl>
                                              <p:pRg st="10" end="10"/>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2291">
                                            <p:txEl>
                                              <p:pRg st="11" end="11"/>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a:xfrm>
            <a:off x="1376363" y="198438"/>
            <a:ext cx="7548562" cy="576262"/>
          </a:xfrm>
        </p:spPr>
        <p:txBody>
          <a:bodyPr/>
          <a:lstStyle/>
          <a:p>
            <a:pPr eaLnBrk="1" hangingPunct="1"/>
            <a:r>
              <a:rPr lang="en-US" altLang="en-US" dirty="0"/>
              <a:t>Logical vs. Physical Address Space</a:t>
            </a:r>
          </a:p>
        </p:txBody>
      </p:sp>
      <p:sp>
        <p:nvSpPr>
          <p:cNvPr id="12291" name="Rectangle 3"/>
          <p:cNvSpPr>
            <a:spLocks noGrp="1" noChangeArrowheads="1"/>
          </p:cNvSpPr>
          <p:nvPr>
            <p:ph type="body" idx="1"/>
          </p:nvPr>
        </p:nvSpPr>
        <p:spPr>
          <a:xfrm>
            <a:off x="386611" y="876421"/>
            <a:ext cx="8538314" cy="4907659"/>
          </a:xfrm>
        </p:spPr>
        <p:txBody>
          <a:bodyPr/>
          <a:lstStyle/>
          <a:p>
            <a:endParaRPr lang="en-US" altLang="en-US" sz="3000" dirty="0">
              <a:latin typeface="Calibri Light" panose="020F0302020204030204" pitchFamily="34" charset="0"/>
              <a:cs typeface="Calibri Light" panose="020F0302020204030204" pitchFamily="34" charset="0"/>
            </a:endParaRPr>
          </a:p>
          <a:p>
            <a:r>
              <a:rPr lang="en-US" altLang="en-US" sz="3000" dirty="0">
                <a:latin typeface="Calibri Light" panose="020F0302020204030204" pitchFamily="34" charset="0"/>
                <a:cs typeface="Calibri Light" panose="020F0302020204030204" pitchFamily="34" charset="0"/>
              </a:rPr>
              <a:t>Logical and physical addresses are the same in</a:t>
            </a:r>
          </a:p>
          <a:p>
            <a:pPr lvl="1"/>
            <a:r>
              <a:rPr lang="en-US" altLang="en-US" sz="3000" dirty="0">
                <a:latin typeface="Calibri Light" panose="020F0302020204030204" pitchFamily="34" charset="0"/>
                <a:cs typeface="Calibri Light" panose="020F0302020204030204" pitchFamily="34" charset="0"/>
              </a:rPr>
              <a:t>compile-time address binding, and</a:t>
            </a:r>
          </a:p>
          <a:p>
            <a:pPr lvl="1"/>
            <a:r>
              <a:rPr lang="en-US" altLang="en-US" sz="3000" dirty="0">
                <a:latin typeface="Calibri Light" panose="020F0302020204030204" pitchFamily="34" charset="0"/>
                <a:cs typeface="Calibri Light" panose="020F0302020204030204" pitchFamily="34" charset="0"/>
              </a:rPr>
              <a:t>load-time address-binding schemes</a:t>
            </a:r>
          </a:p>
          <a:p>
            <a:pPr>
              <a:spcBef>
                <a:spcPts val="600"/>
              </a:spcBef>
            </a:pPr>
            <a:r>
              <a:rPr lang="en-US" altLang="en-US" sz="3000" dirty="0">
                <a:latin typeface="Calibri Light" panose="020F0302020204030204" pitchFamily="34" charset="0"/>
                <a:cs typeface="Calibri Light" panose="020F0302020204030204" pitchFamily="34" charset="0"/>
              </a:rPr>
              <a:t>logical (virtual) and physical addresses differ in</a:t>
            </a:r>
          </a:p>
          <a:p>
            <a:pPr lvl="1"/>
            <a:r>
              <a:rPr lang="en-US" altLang="en-US" sz="3000" b="1" dirty="0">
                <a:latin typeface="Calibri Light" panose="020F0302020204030204" pitchFamily="34" charset="0"/>
                <a:cs typeface="Calibri Light" panose="020F0302020204030204" pitchFamily="34" charset="0"/>
              </a:rPr>
              <a:t>execution-time address-binding scheme facilitates swapping</a:t>
            </a:r>
          </a:p>
          <a:p>
            <a:endParaRPr lang="en-US" altLang="en-US" sz="2400" dirty="0">
              <a:latin typeface="Calibri Light" panose="020F0302020204030204" pitchFamily="34" charset="0"/>
              <a:cs typeface="Calibri Light" panose="020F0302020204030204" pitchFamily="34" charset="0"/>
            </a:endParaRPr>
          </a:p>
        </p:txBody>
      </p:sp>
      <p:sp>
        <p:nvSpPr>
          <p:cNvPr id="4" name="TextBox 3"/>
          <p:cNvSpPr txBox="1"/>
          <p:nvPr/>
        </p:nvSpPr>
        <p:spPr>
          <a:xfrm>
            <a:off x="908094" y="4931694"/>
            <a:ext cx="7307263" cy="954107"/>
          </a:xfrm>
          <a:prstGeom prst="rect">
            <a:avLst/>
          </a:prstGeom>
          <a:noFill/>
        </p:spPr>
        <p:txBody>
          <a:bodyPr wrap="square" rtlCol="0">
            <a:spAutoFit/>
          </a:bodyPr>
          <a:lstStyle/>
          <a:p>
            <a:r>
              <a:rPr lang="en-US" altLang="zh-CN" sz="2800" dirty="0">
                <a:solidFill>
                  <a:srgbClr val="C00000"/>
                </a:solidFill>
                <a:latin typeface="Calibri Light" panose="020F0302020204030204" pitchFamily="34" charset="0"/>
                <a:cs typeface="Calibri Light" panose="020F0302020204030204" pitchFamily="34" charset="0"/>
              </a:rPr>
              <a:t>This lecture talks about the </a:t>
            </a:r>
            <a:r>
              <a:rPr lang="en-US" altLang="zh-CN" sz="2800" dirty="0">
                <a:solidFill>
                  <a:srgbClr val="00B050"/>
                </a:solidFill>
                <a:latin typeface="Calibri Light" panose="020F0302020204030204" pitchFamily="34" charset="0"/>
                <a:cs typeface="Calibri Light" panose="020F0302020204030204" pitchFamily="34" charset="0"/>
              </a:rPr>
              <a:t>binding of logical and physical addresses at</a:t>
            </a:r>
            <a:r>
              <a:rPr lang="en-US" altLang="zh-CN" sz="2800" dirty="0">
                <a:solidFill>
                  <a:srgbClr val="C00000"/>
                </a:solidFill>
                <a:latin typeface="Calibri Light" panose="020F0302020204030204" pitchFamily="34" charset="0"/>
                <a:cs typeface="Calibri Light" panose="020F0302020204030204" pitchFamily="34" charset="0"/>
              </a:rPr>
              <a:t> </a:t>
            </a:r>
            <a:r>
              <a:rPr lang="en-US" altLang="zh-CN" sz="2800" dirty="0">
                <a:solidFill>
                  <a:srgbClr val="00B050"/>
                </a:solidFill>
                <a:latin typeface="Calibri Light" panose="020F0302020204030204" pitchFamily="34" charset="0"/>
                <a:cs typeface="Calibri Light" panose="020F0302020204030204" pitchFamily="34" charset="0"/>
              </a:rPr>
              <a:t>execution time</a:t>
            </a:r>
            <a:r>
              <a:rPr lang="en-US" altLang="zh-CN" sz="2800" dirty="0">
                <a:solidFill>
                  <a:srgbClr val="C00000"/>
                </a:solidFill>
                <a:latin typeface="Calibri Light" panose="020F0302020204030204" pitchFamily="34" charset="0"/>
                <a:cs typeface="Calibri Light" panose="020F0302020204030204" pitchFamily="34" charset="0"/>
              </a:rPr>
              <a:t>.</a:t>
            </a:r>
            <a:endParaRPr lang="zh-CN" altLang="en-US" sz="2800" dirty="0">
              <a:solidFill>
                <a:srgbClr val="C00000"/>
              </a:solidFill>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95695905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a:xfrm>
            <a:off x="879475" y="141288"/>
            <a:ext cx="7839075" cy="576262"/>
          </a:xfrm>
        </p:spPr>
        <p:txBody>
          <a:bodyPr/>
          <a:lstStyle/>
          <a:p>
            <a:pPr eaLnBrk="1" hangingPunct="1"/>
            <a:r>
              <a:rPr lang="en-US" altLang="en-US"/>
              <a:t>Memory-Management Unit (</a:t>
            </a:r>
            <a:r>
              <a:rPr lang="en-US" altLang="en-US" sz="2800"/>
              <a:t>MMU</a:t>
            </a:r>
            <a:r>
              <a:rPr lang="en-US" altLang="en-US"/>
              <a:t>)</a:t>
            </a:r>
          </a:p>
        </p:txBody>
      </p:sp>
      <p:sp>
        <p:nvSpPr>
          <p:cNvPr id="13315" name="Rectangle 3"/>
          <p:cNvSpPr>
            <a:spLocks noGrp="1" noChangeArrowheads="1"/>
          </p:cNvSpPr>
          <p:nvPr>
            <p:ph type="body" idx="1"/>
          </p:nvPr>
        </p:nvSpPr>
        <p:spPr>
          <a:xfrm>
            <a:off x="230967" y="847298"/>
            <a:ext cx="8811433" cy="3906960"/>
          </a:xfrm>
        </p:spPr>
        <p:txBody>
          <a:bodyPr/>
          <a:lstStyle/>
          <a:p>
            <a:r>
              <a:rPr lang="en-US" altLang="en-US" sz="2400" dirty="0">
                <a:solidFill>
                  <a:srgbClr val="3366FF"/>
                </a:solidFill>
                <a:latin typeface="Calibri Light" panose="020F0302020204030204" pitchFamily="34" charset="0"/>
                <a:cs typeface="Calibri Light" panose="020F0302020204030204" pitchFamily="34" charset="0"/>
              </a:rPr>
              <a:t>MMU</a:t>
            </a:r>
          </a:p>
          <a:p>
            <a:pPr lvl="1"/>
            <a:r>
              <a:rPr lang="en-US" altLang="en-US" sz="2400" dirty="0">
                <a:solidFill>
                  <a:srgbClr val="FF0000"/>
                </a:solidFill>
                <a:latin typeface="Calibri Light" panose="020F0302020204030204" pitchFamily="34" charset="0"/>
                <a:cs typeface="Calibri Light" panose="020F0302020204030204" pitchFamily="34" charset="0"/>
              </a:rPr>
              <a:t>M</a:t>
            </a:r>
            <a:r>
              <a:rPr lang="en-US" altLang="en-US" sz="2400" dirty="0">
                <a:latin typeface="Calibri Light" panose="020F0302020204030204" pitchFamily="34" charset="0"/>
                <a:cs typeface="Calibri Light" panose="020F0302020204030204" pitchFamily="34" charset="0"/>
              </a:rPr>
              <a:t>emory </a:t>
            </a:r>
            <a:r>
              <a:rPr lang="en-US" altLang="en-US" sz="2400" dirty="0">
                <a:solidFill>
                  <a:srgbClr val="FF0000"/>
                </a:solidFill>
                <a:latin typeface="Calibri Light" panose="020F0302020204030204" pitchFamily="34" charset="0"/>
                <a:cs typeface="Calibri Light" panose="020F0302020204030204" pitchFamily="34" charset="0"/>
              </a:rPr>
              <a:t>M</a:t>
            </a:r>
            <a:r>
              <a:rPr lang="en-US" altLang="en-US" sz="2400" dirty="0">
                <a:latin typeface="Calibri Light" panose="020F0302020204030204" pitchFamily="34" charset="0"/>
                <a:cs typeface="Calibri Light" panose="020F0302020204030204" pitchFamily="34" charset="0"/>
              </a:rPr>
              <a:t>anagement </a:t>
            </a:r>
            <a:r>
              <a:rPr lang="en-US" altLang="en-US" sz="2400" dirty="0">
                <a:solidFill>
                  <a:srgbClr val="FF0000"/>
                </a:solidFill>
                <a:latin typeface="Calibri Light" panose="020F0302020204030204" pitchFamily="34" charset="0"/>
                <a:cs typeface="Calibri Light" panose="020F0302020204030204" pitchFamily="34" charset="0"/>
              </a:rPr>
              <a:t>U</a:t>
            </a:r>
            <a:r>
              <a:rPr lang="en-US" altLang="en-US" sz="2400" dirty="0">
                <a:latin typeface="Calibri Light" panose="020F0302020204030204" pitchFamily="34" charset="0"/>
                <a:cs typeface="Calibri Light" panose="020F0302020204030204" pitchFamily="34" charset="0"/>
              </a:rPr>
              <a:t>nit</a:t>
            </a:r>
          </a:p>
          <a:p>
            <a:pPr lvl="1"/>
            <a:r>
              <a:rPr lang="en-US" altLang="en-US" sz="2400" dirty="0">
                <a:latin typeface="Calibri Light" panose="020F0302020204030204" pitchFamily="34" charset="0"/>
                <a:cs typeface="Calibri Light" panose="020F0302020204030204" pitchFamily="34" charset="0"/>
              </a:rPr>
              <a:t> </a:t>
            </a:r>
            <a:r>
              <a:rPr lang="en-US" altLang="en-US" sz="2400" dirty="0">
                <a:solidFill>
                  <a:srgbClr val="FF0000"/>
                </a:solidFill>
                <a:latin typeface="Calibri Light" panose="020F0302020204030204" pitchFamily="34" charset="0"/>
                <a:cs typeface="Calibri Light" panose="020F0302020204030204" pitchFamily="34" charset="0"/>
              </a:rPr>
              <a:t>Hardware</a:t>
            </a:r>
            <a:r>
              <a:rPr lang="en-US" altLang="en-US" sz="2400" dirty="0">
                <a:latin typeface="Calibri Light" panose="020F0302020204030204" pitchFamily="34" charset="0"/>
                <a:cs typeface="Calibri Light" panose="020F0302020204030204" pitchFamily="34" charset="0"/>
              </a:rPr>
              <a:t> device that at run time </a:t>
            </a:r>
            <a:r>
              <a:rPr lang="en-US" altLang="en-US" sz="2400" dirty="0">
                <a:solidFill>
                  <a:srgbClr val="FF0000"/>
                </a:solidFill>
                <a:latin typeface="Calibri Light" panose="020F0302020204030204" pitchFamily="34" charset="0"/>
                <a:cs typeface="Calibri Light" panose="020F0302020204030204" pitchFamily="34" charset="0"/>
              </a:rPr>
              <a:t>maps (translates) logical (virtual) address to physical address</a:t>
            </a:r>
          </a:p>
          <a:p>
            <a:endParaRPr lang="en-US" altLang="en-US" sz="2400" dirty="0">
              <a:latin typeface="Calibri Light" panose="020F0302020204030204" pitchFamily="34" charset="0"/>
              <a:cs typeface="Calibri Light" panose="020F0302020204030204" pitchFamily="34" charset="0"/>
            </a:endParaRPr>
          </a:p>
          <a:p>
            <a:endParaRPr lang="en-US" altLang="en-US" sz="2400" dirty="0">
              <a:latin typeface="Calibri Light" panose="020F0302020204030204" pitchFamily="34" charset="0"/>
              <a:cs typeface="Calibri Light" panose="020F0302020204030204" pitchFamily="34" charset="0"/>
            </a:endParaRPr>
          </a:p>
          <a:p>
            <a:endParaRPr lang="en-US" altLang="en-US" sz="2400" dirty="0">
              <a:latin typeface="Calibri Light" panose="020F0302020204030204" pitchFamily="34" charset="0"/>
              <a:cs typeface="Calibri Light" panose="020F0302020204030204" pitchFamily="34" charset="0"/>
            </a:endParaRPr>
          </a:p>
          <a:p>
            <a:endParaRPr lang="en-US" altLang="en-US" sz="2400" dirty="0">
              <a:latin typeface="Calibri Light" panose="020F0302020204030204" pitchFamily="34" charset="0"/>
              <a:cs typeface="Calibri Light" panose="020F0302020204030204" pitchFamily="34" charset="0"/>
            </a:endParaRPr>
          </a:p>
          <a:p>
            <a:endParaRPr lang="en-US" altLang="en-US" sz="2400" dirty="0">
              <a:latin typeface="Calibri Light" panose="020F0302020204030204" pitchFamily="34" charset="0"/>
              <a:cs typeface="Calibri Light" panose="020F0302020204030204" pitchFamily="34" charset="0"/>
            </a:endParaRPr>
          </a:p>
          <a:p>
            <a:endParaRPr lang="en-US" altLang="en-US" sz="2400" dirty="0">
              <a:latin typeface="Calibri Light" panose="020F0302020204030204" pitchFamily="34" charset="0"/>
              <a:cs typeface="Calibri Light" panose="020F0302020204030204" pitchFamily="34" charset="0"/>
            </a:endParaRPr>
          </a:p>
          <a:p>
            <a:endParaRPr lang="en-US" altLang="en-US" sz="2400" dirty="0">
              <a:latin typeface="Calibri Light" panose="020F0302020204030204" pitchFamily="34" charset="0"/>
              <a:cs typeface="Calibri Light" panose="020F0302020204030204" pitchFamily="34" charset="0"/>
            </a:endParaRPr>
          </a:p>
          <a:p>
            <a:pPr marL="0" indent="0">
              <a:buNone/>
            </a:pPr>
            <a:endParaRPr lang="en-US" altLang="en-US" sz="2400" dirty="0">
              <a:latin typeface="Calibri Light" panose="020F0302020204030204" pitchFamily="34" charset="0"/>
              <a:cs typeface="Calibri Light" panose="020F0302020204030204" pitchFamily="34" charset="0"/>
            </a:endParaRPr>
          </a:p>
          <a:p>
            <a:pPr>
              <a:buFont typeface="Monotype Sorts" pitchFamily="-84" charset="2"/>
              <a:buNone/>
            </a:pPr>
            <a:endParaRPr lang="en-US" altLang="en-US" sz="2400" dirty="0">
              <a:latin typeface="Calibri Light" panose="020F0302020204030204" pitchFamily="34" charset="0"/>
              <a:cs typeface="Calibri Light" panose="020F0302020204030204" pitchFamily="34" charset="0"/>
            </a:endParaRPr>
          </a:p>
          <a:p>
            <a:pPr>
              <a:buFont typeface="Monotype Sorts" pitchFamily="-84" charset="2"/>
              <a:buNone/>
            </a:pPr>
            <a:endParaRPr lang="en-US" altLang="en-US" sz="2400" dirty="0">
              <a:latin typeface="Calibri Light" panose="020F0302020204030204" pitchFamily="34" charset="0"/>
              <a:cs typeface="Calibri Light" panose="020F0302020204030204" pitchFamily="34" charset="0"/>
            </a:endParaRPr>
          </a:p>
        </p:txBody>
      </p:sp>
      <p:pic>
        <p:nvPicPr>
          <p:cNvPr id="13316" name="Picture 4" descr="W:\os-book\OS10\slide-dir\os-figures\9_04.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4029" y="3104053"/>
            <a:ext cx="5636906" cy="20485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48229" y="2512791"/>
            <a:ext cx="1494971" cy="33096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p:cNvSpPr txBox="1"/>
          <p:nvPr/>
        </p:nvSpPr>
        <p:spPr>
          <a:xfrm>
            <a:off x="1041627" y="5810647"/>
            <a:ext cx="2384114" cy="400110"/>
          </a:xfrm>
          <a:prstGeom prst="rect">
            <a:avLst/>
          </a:prstGeom>
          <a:noFill/>
        </p:spPr>
        <p:txBody>
          <a:bodyPr wrap="none" rtlCol="0">
            <a:spAutoFit/>
          </a:bodyPr>
          <a:lstStyle/>
          <a:p>
            <a:r>
              <a:rPr lang="en-US" altLang="zh-CN" sz="2000" dirty="0">
                <a:latin typeface="Calibri Light" panose="020F0302020204030204" pitchFamily="34" charset="0"/>
                <a:cs typeface="Calibri Light" panose="020F0302020204030204" pitchFamily="34" charset="0"/>
              </a:rPr>
              <a:t>Logical address space</a:t>
            </a:r>
            <a:endParaRPr lang="zh-CN" altLang="en-US" sz="2000" dirty="0">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51096395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879475" y="141288"/>
            <a:ext cx="7839075" cy="576262"/>
          </a:xfrm>
        </p:spPr>
        <p:txBody>
          <a:bodyPr/>
          <a:lstStyle/>
          <a:p>
            <a:pPr eaLnBrk="1" hangingPunct="1"/>
            <a:r>
              <a:rPr lang="en-US" altLang="en-US"/>
              <a:t>Memory-Management Unit (Cont.)</a:t>
            </a:r>
          </a:p>
        </p:txBody>
      </p:sp>
      <p:sp>
        <p:nvSpPr>
          <p:cNvPr id="13315" name="Rectangle 3"/>
          <p:cNvSpPr>
            <a:spLocks noGrp="1" noChangeArrowheads="1"/>
          </p:cNvSpPr>
          <p:nvPr>
            <p:ph type="body" idx="1"/>
          </p:nvPr>
        </p:nvSpPr>
        <p:spPr>
          <a:xfrm>
            <a:off x="261327" y="844848"/>
            <a:ext cx="8621346" cy="1329854"/>
          </a:xfrm>
        </p:spPr>
        <p:txBody>
          <a:bodyPr/>
          <a:lstStyle/>
          <a:p>
            <a:r>
              <a:rPr lang="en-US" altLang="en-US" sz="2400" dirty="0">
                <a:latin typeface="Calibri Light" panose="020F0302020204030204" pitchFamily="34" charset="0"/>
                <a:cs typeface="Calibri Light" panose="020F0302020204030204" pitchFamily="34" charset="0"/>
              </a:rPr>
              <a:t>A simple mapping scheme </a:t>
            </a:r>
          </a:p>
          <a:p>
            <a:pPr lvl="1"/>
            <a:r>
              <a:rPr lang="en-US" altLang="en-US" sz="2000" dirty="0">
                <a:solidFill>
                  <a:srgbClr val="0000FF"/>
                </a:solidFill>
                <a:latin typeface="Calibri Light" panose="020F0302020204030204" pitchFamily="34" charset="0"/>
                <a:cs typeface="Calibri Light" panose="020F0302020204030204" pitchFamily="34" charset="0"/>
              </a:rPr>
              <a:t>relocation register</a:t>
            </a:r>
          </a:p>
          <a:p>
            <a:pPr lvl="1"/>
            <a:r>
              <a:rPr lang="en-US" altLang="en-US" sz="2000" dirty="0">
                <a:solidFill>
                  <a:srgbClr val="0000FF"/>
                </a:solidFill>
                <a:latin typeface="Calibri Light" panose="020F0302020204030204" pitchFamily="34" charset="0"/>
                <a:cs typeface="Calibri Light" panose="020F0302020204030204" pitchFamily="34" charset="0"/>
              </a:rPr>
              <a:t>limit register</a:t>
            </a:r>
          </a:p>
          <a:p>
            <a:endParaRPr lang="en-US" altLang="en-US" sz="2000" dirty="0">
              <a:latin typeface="Calibri Light" panose="020F0302020204030204" pitchFamily="34" charset="0"/>
              <a:cs typeface="Calibri Light" panose="020F0302020204030204" pitchFamily="34" charset="0"/>
            </a:endParaRPr>
          </a:p>
          <a:p>
            <a:endParaRPr lang="en-US" altLang="en-US" sz="2000" dirty="0">
              <a:latin typeface="Calibri Light" panose="020F0302020204030204" pitchFamily="34" charset="0"/>
              <a:cs typeface="Calibri Light" panose="020F0302020204030204" pitchFamily="34" charset="0"/>
            </a:endParaRPr>
          </a:p>
          <a:p>
            <a:endParaRPr lang="en-US" altLang="en-US" sz="2000" dirty="0">
              <a:latin typeface="Calibri Light" panose="020F0302020204030204" pitchFamily="34" charset="0"/>
              <a:cs typeface="Calibri Light" panose="020F0302020204030204" pitchFamily="34" charset="0"/>
            </a:endParaRPr>
          </a:p>
          <a:p>
            <a:endParaRPr lang="en-US" altLang="en-US" sz="2000" dirty="0">
              <a:latin typeface="Calibri Light" panose="020F0302020204030204" pitchFamily="34" charset="0"/>
              <a:cs typeface="Calibri Light" panose="020F0302020204030204" pitchFamily="34" charset="0"/>
            </a:endParaRPr>
          </a:p>
          <a:p>
            <a:endParaRPr lang="en-US" altLang="en-US" sz="2000" dirty="0">
              <a:latin typeface="Calibri Light" panose="020F0302020204030204" pitchFamily="34" charset="0"/>
              <a:cs typeface="Calibri Light" panose="020F0302020204030204" pitchFamily="34" charset="0"/>
            </a:endParaRPr>
          </a:p>
          <a:p>
            <a:endParaRPr lang="en-US" altLang="en-US" sz="2000" dirty="0">
              <a:latin typeface="Calibri Light" panose="020F0302020204030204" pitchFamily="34" charset="0"/>
              <a:cs typeface="Calibri Light" panose="020F0302020204030204" pitchFamily="34" charset="0"/>
            </a:endParaRPr>
          </a:p>
          <a:p>
            <a:pPr lvl="1"/>
            <a:endParaRPr lang="en-US" altLang="en-US" sz="2000" dirty="0">
              <a:latin typeface="Calibri Light" panose="020F0302020204030204" pitchFamily="34" charset="0"/>
              <a:cs typeface="Calibri Light" panose="020F0302020204030204" pitchFamily="34" charset="0"/>
            </a:endParaRPr>
          </a:p>
          <a:p>
            <a:pPr lvl="1"/>
            <a:endParaRPr lang="en-US" altLang="en-US" sz="2000" dirty="0">
              <a:latin typeface="Calibri Light" panose="020F0302020204030204" pitchFamily="34" charset="0"/>
              <a:cs typeface="Calibri Light" panose="020F0302020204030204" pitchFamily="34" charset="0"/>
            </a:endParaRPr>
          </a:p>
          <a:p>
            <a:pPr lvl="1"/>
            <a:endParaRPr lang="en-US" altLang="en-US" sz="2000" dirty="0">
              <a:latin typeface="Calibri Light" panose="020F0302020204030204" pitchFamily="34" charset="0"/>
              <a:cs typeface="Calibri Light" panose="020F0302020204030204" pitchFamily="34" charset="0"/>
            </a:endParaRPr>
          </a:p>
          <a:p>
            <a:pPr lvl="1"/>
            <a:endParaRPr lang="en-US" altLang="en-US" sz="2000" dirty="0">
              <a:latin typeface="Calibri Light" panose="020F0302020204030204" pitchFamily="34" charset="0"/>
              <a:cs typeface="Calibri Light" panose="020F0302020204030204" pitchFamily="34" charset="0"/>
            </a:endParaRPr>
          </a:p>
          <a:p>
            <a:pPr lvl="1"/>
            <a:r>
              <a:rPr lang="en-US" altLang="en-US" sz="2000" dirty="0">
                <a:latin typeface="Calibri Light" panose="020F0302020204030204" pitchFamily="34" charset="0"/>
                <a:cs typeface="Calibri Light" panose="020F0302020204030204" pitchFamily="34" charset="0"/>
              </a:rPr>
              <a:t>Logical addresses of all processes start at 0000</a:t>
            </a:r>
          </a:p>
          <a:p>
            <a:pPr lvl="1"/>
            <a:r>
              <a:rPr lang="en-US" altLang="en-US" sz="2000" dirty="0">
                <a:latin typeface="Calibri Light" panose="020F0302020204030204" pitchFamily="34" charset="0"/>
                <a:cs typeface="Calibri Light" panose="020F0302020204030204" pitchFamily="34" charset="0"/>
              </a:rPr>
              <a:t>Two processes can use the same logical addresses, these addresses will be mapped to different places in the physical memory</a:t>
            </a:r>
          </a:p>
          <a:p>
            <a:pPr lvl="1"/>
            <a:r>
              <a:rPr lang="en-US" altLang="en-US" sz="2000" dirty="0">
                <a:latin typeface="Calibri Light" panose="020F0302020204030204" pitchFamily="34" charset="0"/>
                <a:cs typeface="Calibri Light" panose="020F0302020204030204" pitchFamily="34" charset="0"/>
              </a:rPr>
              <a:t>The kernel changes the relocation and limit register during a </a:t>
            </a:r>
            <a:r>
              <a:rPr lang="en-US" altLang="en-US" sz="2000" dirty="0">
                <a:solidFill>
                  <a:srgbClr val="C00000"/>
                </a:solidFill>
                <a:latin typeface="Calibri Light" panose="020F0302020204030204" pitchFamily="34" charset="0"/>
                <a:cs typeface="Calibri Light" panose="020F0302020204030204" pitchFamily="34" charset="0"/>
              </a:rPr>
              <a:t>context switch</a:t>
            </a:r>
            <a:endParaRPr lang="en-US" altLang="en-US" sz="2000" dirty="0">
              <a:latin typeface="Calibri Light" panose="020F0302020204030204" pitchFamily="34" charset="0"/>
              <a:cs typeface="Calibri Light" panose="020F0302020204030204" pitchFamily="34" charset="0"/>
            </a:endParaRPr>
          </a:p>
          <a:p>
            <a:pPr lvl="1"/>
            <a:endParaRPr lang="en-US" altLang="en-US" sz="2400" dirty="0">
              <a:solidFill>
                <a:srgbClr val="0000FF"/>
              </a:solidFill>
              <a:latin typeface="Calibri Light" panose="020F0302020204030204" pitchFamily="34" charset="0"/>
              <a:cs typeface="Calibri Light" panose="020F0302020204030204" pitchFamily="34" charset="0"/>
            </a:endParaRPr>
          </a:p>
          <a:p>
            <a:endParaRPr lang="en-US" altLang="en-US" sz="2400" dirty="0">
              <a:latin typeface="Calibri Light" panose="020F0302020204030204" pitchFamily="34" charset="0"/>
              <a:cs typeface="Calibri Light" panose="020F0302020204030204" pitchFamily="34" charset="0"/>
            </a:endParaRPr>
          </a:p>
        </p:txBody>
      </p:sp>
      <p:pic>
        <p:nvPicPr>
          <p:cNvPr id="6" name="Picture 5" descr="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97370" y="2327904"/>
            <a:ext cx="4693675" cy="2330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4057" y="1989013"/>
            <a:ext cx="1358743" cy="30080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p:cNvSpPr txBox="1"/>
          <p:nvPr/>
        </p:nvSpPr>
        <p:spPr>
          <a:xfrm>
            <a:off x="847990" y="4899498"/>
            <a:ext cx="1949380" cy="338554"/>
          </a:xfrm>
          <a:prstGeom prst="rect">
            <a:avLst/>
          </a:prstGeom>
          <a:noFill/>
        </p:spPr>
        <p:txBody>
          <a:bodyPr wrap="none" rtlCol="0">
            <a:spAutoFit/>
          </a:bodyPr>
          <a:lstStyle/>
          <a:p>
            <a:r>
              <a:rPr lang="en-US" altLang="zh-CN" sz="1600" dirty="0">
                <a:solidFill>
                  <a:schemeClr val="accent6">
                    <a:lumMod val="50000"/>
                  </a:schemeClr>
                </a:solidFill>
                <a:latin typeface="Calibri Light" panose="020F0302020204030204" pitchFamily="34" charset="0"/>
                <a:cs typeface="Calibri Light" panose="020F0302020204030204" pitchFamily="34" charset="0"/>
              </a:rPr>
              <a:t>Logical address space</a:t>
            </a:r>
            <a:endParaRPr lang="zh-CN" altLang="en-US" sz="1600" dirty="0">
              <a:solidFill>
                <a:schemeClr val="accent6">
                  <a:lumMod val="50000"/>
                </a:schemeClr>
              </a:solidFill>
              <a:latin typeface="Calibri Light" panose="020F0302020204030204" pitchFamily="34" charset="0"/>
              <a:cs typeface="Calibri Light" panose="020F0302020204030204" pitchFamily="34" charset="0"/>
            </a:endParaRPr>
          </a:p>
        </p:txBody>
      </p:sp>
      <p:sp>
        <p:nvSpPr>
          <p:cNvPr id="4" name="TextBox 3"/>
          <p:cNvSpPr txBox="1"/>
          <p:nvPr/>
        </p:nvSpPr>
        <p:spPr>
          <a:xfrm>
            <a:off x="3406972" y="3576984"/>
            <a:ext cx="652551" cy="523220"/>
          </a:xfrm>
          <a:prstGeom prst="rect">
            <a:avLst/>
          </a:prstGeom>
          <a:noFill/>
        </p:spPr>
        <p:txBody>
          <a:bodyPr wrap="none" rtlCol="0">
            <a:spAutoFit/>
          </a:bodyPr>
          <a:lstStyle/>
          <a:p>
            <a:r>
              <a:rPr lang="en-US" altLang="zh-CN" sz="1400" dirty="0">
                <a:solidFill>
                  <a:schemeClr val="accent5">
                    <a:lumMod val="50000"/>
                  </a:schemeClr>
                </a:solidFill>
              </a:rPr>
              <a:t>e.g., </a:t>
            </a:r>
          </a:p>
          <a:p>
            <a:r>
              <a:rPr lang="en-US" altLang="zh-CN" sz="1400" dirty="0">
                <a:solidFill>
                  <a:schemeClr val="accent5">
                    <a:lumMod val="50000"/>
                  </a:schemeClr>
                </a:solidFill>
              </a:rPr>
              <a:t>346</a:t>
            </a:r>
            <a:endParaRPr lang="zh-CN" altLang="en-US" sz="1400" dirty="0">
              <a:solidFill>
                <a:schemeClr val="accent5">
                  <a:lumMod val="50000"/>
                </a:schemeClr>
              </a:solidFill>
            </a:endParaRPr>
          </a:p>
        </p:txBody>
      </p:sp>
      <p:sp>
        <p:nvSpPr>
          <p:cNvPr id="9" name="TextBox 8"/>
          <p:cNvSpPr txBox="1"/>
          <p:nvPr/>
        </p:nvSpPr>
        <p:spPr>
          <a:xfrm>
            <a:off x="5144208" y="1748362"/>
            <a:ext cx="753732" cy="523220"/>
          </a:xfrm>
          <a:prstGeom prst="rect">
            <a:avLst/>
          </a:prstGeom>
          <a:noFill/>
        </p:spPr>
        <p:txBody>
          <a:bodyPr wrap="none" rtlCol="0">
            <a:spAutoFit/>
          </a:bodyPr>
          <a:lstStyle/>
          <a:p>
            <a:r>
              <a:rPr lang="en-US" altLang="zh-CN" sz="1400" dirty="0">
                <a:solidFill>
                  <a:schemeClr val="accent5">
                    <a:lumMod val="50000"/>
                  </a:schemeClr>
                </a:solidFill>
              </a:rPr>
              <a:t>e.g., </a:t>
            </a:r>
          </a:p>
          <a:p>
            <a:r>
              <a:rPr lang="en-US" altLang="zh-CN" sz="1400" dirty="0">
                <a:solidFill>
                  <a:schemeClr val="accent5">
                    <a:lumMod val="50000"/>
                  </a:schemeClr>
                </a:solidFill>
              </a:rPr>
              <a:t>14000</a:t>
            </a:r>
            <a:endParaRPr lang="zh-CN" altLang="en-US" sz="1400" dirty="0">
              <a:solidFill>
                <a:schemeClr val="accent5">
                  <a:lumMod val="50000"/>
                </a:schemeClr>
              </a:solidFill>
            </a:endParaRPr>
          </a:p>
        </p:txBody>
      </p:sp>
      <p:sp>
        <p:nvSpPr>
          <p:cNvPr id="10" name="TextBox 9"/>
          <p:cNvSpPr txBox="1"/>
          <p:nvPr/>
        </p:nvSpPr>
        <p:spPr>
          <a:xfrm>
            <a:off x="5765531" y="3557690"/>
            <a:ext cx="753732" cy="523220"/>
          </a:xfrm>
          <a:prstGeom prst="rect">
            <a:avLst/>
          </a:prstGeom>
          <a:noFill/>
        </p:spPr>
        <p:txBody>
          <a:bodyPr wrap="none" rtlCol="0">
            <a:spAutoFit/>
          </a:bodyPr>
          <a:lstStyle/>
          <a:p>
            <a:r>
              <a:rPr lang="en-US" altLang="zh-CN" sz="1400" dirty="0">
                <a:solidFill>
                  <a:schemeClr val="accent5">
                    <a:lumMod val="50000"/>
                  </a:schemeClr>
                </a:solidFill>
              </a:rPr>
              <a:t>e.g., </a:t>
            </a:r>
          </a:p>
          <a:p>
            <a:r>
              <a:rPr lang="en-US" altLang="zh-CN" sz="1400" dirty="0">
                <a:solidFill>
                  <a:schemeClr val="accent5">
                    <a:lumMod val="50000"/>
                  </a:schemeClr>
                </a:solidFill>
              </a:rPr>
              <a:t>14346</a:t>
            </a:r>
            <a:endParaRPr lang="zh-CN" altLang="en-US" sz="1400" dirty="0">
              <a:solidFill>
                <a:schemeClr val="accent5">
                  <a:lumMod val="50000"/>
                </a:schemeClr>
              </a:solidFill>
            </a:endParaRPr>
          </a:p>
        </p:txBody>
      </p:sp>
    </p:spTree>
    <p:extLst>
      <p:ext uri="{BB962C8B-B14F-4D97-AF65-F5344CB8AC3E}">
        <p14:creationId xmlns:p14="http://schemas.microsoft.com/office/powerpoint/2010/main" val="41465253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a:xfrm>
            <a:off x="973138" y="153988"/>
            <a:ext cx="7713662" cy="576262"/>
          </a:xfrm>
        </p:spPr>
        <p:txBody>
          <a:bodyPr/>
          <a:lstStyle/>
          <a:p>
            <a:pPr eaLnBrk="1" hangingPunct="1"/>
            <a:r>
              <a:rPr lang="en-US" altLang="en-US"/>
              <a:t>Multilevel Queue</a:t>
            </a:r>
          </a:p>
        </p:txBody>
      </p:sp>
      <p:sp>
        <p:nvSpPr>
          <p:cNvPr id="26627" name="Rectangle 3"/>
          <p:cNvSpPr>
            <a:spLocks noGrp="1" noChangeArrowheads="1"/>
          </p:cNvSpPr>
          <p:nvPr>
            <p:ph type="body" idx="1"/>
          </p:nvPr>
        </p:nvSpPr>
        <p:spPr>
          <a:xfrm>
            <a:off x="458960" y="1002287"/>
            <a:ext cx="8227840" cy="5221287"/>
          </a:xfrm>
        </p:spPr>
        <p:txBody>
          <a:bodyPr/>
          <a:lstStyle/>
          <a:p>
            <a:r>
              <a:rPr lang="en-US" altLang="en-US" dirty="0"/>
              <a:t>Ready queue is partitioned into separate queues, e.g.:</a:t>
            </a:r>
          </a:p>
          <a:p>
            <a:pPr lvl="1"/>
            <a:r>
              <a:rPr lang="en-US" altLang="en-US" dirty="0">
                <a:solidFill>
                  <a:srgbClr val="3366FF"/>
                </a:solidFill>
              </a:rPr>
              <a:t>foreground</a:t>
            </a:r>
            <a:r>
              <a:rPr lang="en-US" altLang="en-US" dirty="0"/>
              <a:t> (interactive </a:t>
            </a:r>
            <a:r>
              <a:rPr lang="zh-CN" altLang="en-US" sz="2000" dirty="0"/>
              <a:t>交互</a:t>
            </a:r>
            <a:r>
              <a:rPr lang="en-US" altLang="en-US" dirty="0"/>
              <a:t>processes)</a:t>
            </a:r>
          </a:p>
          <a:p>
            <a:pPr lvl="1"/>
            <a:r>
              <a:rPr lang="en-US" altLang="en-US" dirty="0">
                <a:solidFill>
                  <a:srgbClr val="3366FF"/>
                </a:solidFill>
              </a:rPr>
              <a:t>background</a:t>
            </a:r>
            <a:r>
              <a:rPr lang="en-US" altLang="en-US" dirty="0"/>
              <a:t> (batch </a:t>
            </a:r>
            <a:r>
              <a:rPr lang="zh-CN" altLang="en-US" sz="2000" dirty="0"/>
              <a:t>批处理</a:t>
            </a:r>
            <a:r>
              <a:rPr lang="zh-CN" altLang="en-US" dirty="0"/>
              <a:t> </a:t>
            </a:r>
            <a:r>
              <a:rPr lang="en-US" altLang="en-US" dirty="0"/>
              <a:t>processes)</a:t>
            </a:r>
          </a:p>
          <a:p>
            <a:r>
              <a:rPr lang="en-US" altLang="en-US" dirty="0"/>
              <a:t>Process </a:t>
            </a:r>
            <a:r>
              <a:rPr lang="en-US" altLang="en-US" dirty="0">
                <a:solidFill>
                  <a:srgbClr val="FF0000"/>
                </a:solidFill>
              </a:rPr>
              <a:t>permanently</a:t>
            </a:r>
            <a:r>
              <a:rPr lang="en-US" altLang="en-US" dirty="0"/>
              <a:t> in a given queue (stay in that queue)</a:t>
            </a:r>
            <a:endParaRPr lang="en-US" altLang="en-US" sz="800" dirty="0"/>
          </a:p>
          <a:p>
            <a:r>
              <a:rPr lang="en-US" altLang="en-US" dirty="0"/>
              <a:t>Each queue has its own scheduling algorithm:</a:t>
            </a:r>
          </a:p>
          <a:p>
            <a:pPr lvl="1"/>
            <a:r>
              <a:rPr lang="en-US" altLang="en-US" dirty="0"/>
              <a:t>foreground – RR</a:t>
            </a:r>
          </a:p>
          <a:p>
            <a:pPr lvl="1"/>
            <a:r>
              <a:rPr lang="en-US" altLang="en-US" dirty="0"/>
              <a:t>background – FCFS</a:t>
            </a:r>
            <a:endParaRPr lang="en-US" altLang="en-US" sz="800" dirty="0"/>
          </a:p>
          <a:p>
            <a:r>
              <a:rPr lang="en-US" altLang="en-US" dirty="0"/>
              <a:t>Scheduling must be done between the queues:</a:t>
            </a:r>
          </a:p>
          <a:p>
            <a:pPr lvl="1"/>
            <a:r>
              <a:rPr lang="en-US" altLang="en-US" dirty="0"/>
              <a:t>Fixed priority scheduling</a:t>
            </a:r>
          </a:p>
          <a:p>
            <a:pPr lvl="2"/>
            <a:r>
              <a:rPr lang="en-US" altLang="zh-CN" i="0" strike="noStrike" baseline="0" dirty="0"/>
              <a:t>Each queue has a given priority </a:t>
            </a:r>
          </a:p>
          <a:p>
            <a:pPr lvl="3"/>
            <a:r>
              <a:rPr lang="en-US" altLang="en-US" dirty="0"/>
              <a:t>High priority queue is served before low priority queue</a:t>
            </a:r>
          </a:p>
          <a:p>
            <a:pPr lvl="3"/>
            <a:r>
              <a:rPr lang="en-US" altLang="en-US" dirty="0"/>
              <a:t>Possibility of starvation</a:t>
            </a:r>
          </a:p>
          <a:p>
            <a:pPr lvl="1"/>
            <a:r>
              <a:rPr lang="en-US" altLang="en-US" dirty="0"/>
              <a:t>Time slice</a:t>
            </a:r>
          </a:p>
          <a:p>
            <a:pPr lvl="2"/>
            <a:r>
              <a:rPr lang="en-US" altLang="en-US" dirty="0"/>
              <a:t>Each queue gets a certain amount of CPU time</a:t>
            </a:r>
          </a:p>
        </p:txBody>
      </p:sp>
    </p:spTree>
    <p:extLst>
      <p:ext uri="{BB962C8B-B14F-4D97-AF65-F5344CB8AC3E}">
        <p14:creationId xmlns:p14="http://schemas.microsoft.com/office/powerpoint/2010/main" val="113385537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a:xfrm>
            <a:off x="542925" y="90527"/>
            <a:ext cx="8224837" cy="571500"/>
          </a:xfrm>
        </p:spPr>
        <p:txBody>
          <a:bodyPr/>
          <a:lstStyle/>
          <a:p>
            <a:pPr eaLnBrk="1" hangingPunct="1"/>
            <a:r>
              <a:rPr lang="en-US" altLang="en-US" dirty="0"/>
              <a:t>Dynamic Loading</a:t>
            </a:r>
          </a:p>
        </p:txBody>
      </p:sp>
      <p:sp>
        <p:nvSpPr>
          <p:cNvPr id="4" name="Rectangle 4">
            <a:extLst>
              <a:ext uri="{FF2B5EF4-FFF2-40B4-BE49-F238E27FC236}">
                <a16:creationId xmlns:a16="http://schemas.microsoft.com/office/drawing/2014/main" id="{6B3736FB-6AAB-4B62-A23D-59FF0A0BB75B}"/>
              </a:ext>
            </a:extLst>
          </p:cNvPr>
          <p:cNvSpPr txBox="1">
            <a:spLocks noChangeArrowheads="1"/>
          </p:cNvSpPr>
          <p:nvPr/>
        </p:nvSpPr>
        <p:spPr bwMode="auto">
          <a:xfrm>
            <a:off x="315953" y="830179"/>
            <a:ext cx="8678779"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61938" indent="-261938" algn="l" rtl="0" eaLnBrk="0" fontAlgn="base" hangingPunct="0">
              <a:spcBef>
                <a:spcPts val="0"/>
              </a:spcBef>
              <a:spcAft>
                <a:spcPts val="600"/>
              </a:spcAft>
              <a:buClr>
                <a:srgbClr val="993300"/>
              </a:buClr>
              <a:buSzPct val="90000"/>
              <a:buFont typeface="Monotype Sorts" pitchFamily="-84" charset="2"/>
              <a:buChar char="n"/>
              <a:defRPr kumimoji="1">
                <a:solidFill>
                  <a:schemeClr val="tx1"/>
                </a:solidFill>
                <a:latin typeface="+mn-lt"/>
                <a:ea typeface="MS PGothic" pitchFamily="34" charset="-128"/>
                <a:cs typeface="ＭＳ Ｐゴシック" charset="-128"/>
              </a:defRPr>
            </a:lvl1pPr>
            <a:lvl2pPr marL="536575" indent="-274638" algn="l" rtl="0" eaLnBrk="0" fontAlgn="base" hangingPunct="0">
              <a:spcBef>
                <a:spcPts val="0"/>
              </a:spcBef>
              <a:spcAft>
                <a:spcPct val="0"/>
              </a:spcAft>
              <a:buClr>
                <a:srgbClr val="CC6600"/>
              </a:buClr>
              <a:buSzPct val="80000"/>
              <a:buFont typeface="Monotype Sorts" pitchFamily="-84" charset="2"/>
              <a:buChar char="l"/>
              <a:defRPr kumimoji="1">
                <a:solidFill>
                  <a:schemeClr val="tx1"/>
                </a:solidFill>
                <a:latin typeface="+mn-lt"/>
                <a:ea typeface="MS PGothic" pitchFamily="34" charset="-128"/>
              </a:defRPr>
            </a:lvl2pPr>
            <a:lvl3pPr marL="812800" indent="-276225" algn="l" rtl="0" eaLnBrk="0" fontAlgn="base" hangingPunct="0">
              <a:spcBef>
                <a:spcPts val="0"/>
              </a:spcBef>
              <a:spcAft>
                <a:spcPct val="0"/>
              </a:spcAft>
              <a:buClr>
                <a:srgbClr val="009900"/>
              </a:buClr>
              <a:buSzPct val="75000"/>
              <a:buFont typeface="Webdings" pitchFamily="18" charset="2"/>
              <a:buChar char="4"/>
              <a:defRPr kumimoji="1">
                <a:solidFill>
                  <a:schemeClr val="tx1"/>
                </a:solidFill>
                <a:latin typeface="+mn-lt"/>
                <a:ea typeface="MS PGothic" pitchFamily="34" charset="-128"/>
              </a:defRPr>
            </a:lvl3pPr>
            <a:lvl4pPr marL="987425" indent="-174625" algn="l" rtl="0" eaLnBrk="0" fontAlgn="base" hangingPunct="0">
              <a:spcBef>
                <a:spcPts val="0"/>
              </a:spcBef>
              <a:spcAft>
                <a:spcPct val="0"/>
              </a:spcAft>
              <a:buClr>
                <a:schemeClr val="hlink"/>
              </a:buClr>
              <a:buSzPct val="75000"/>
              <a:buChar char="–"/>
              <a:defRPr kumimoji="1">
                <a:solidFill>
                  <a:schemeClr val="tx1"/>
                </a:solidFill>
                <a:latin typeface="+mn-lt"/>
                <a:ea typeface="MS PGothic" pitchFamily="34" charset="-128"/>
              </a:defRPr>
            </a:lvl4pPr>
            <a:lvl5pPr marL="1160463" indent="-173038" algn="l" rtl="0" eaLnBrk="0" fontAlgn="base" hangingPunct="0">
              <a:spcBef>
                <a:spcPts val="0"/>
              </a:spcBef>
              <a:spcAft>
                <a:spcPct val="0"/>
              </a:spcAft>
              <a:buClr>
                <a:srgbClr val="FF0066"/>
              </a:buClr>
              <a:buSzPct val="75000"/>
              <a:buChar char="»"/>
              <a:defRPr kumimoji="1">
                <a:solidFill>
                  <a:schemeClr val="tx1"/>
                </a:solidFill>
                <a:latin typeface="+mn-lt"/>
                <a:ea typeface="MS PGothic" pitchFamily="34" charset="-128"/>
              </a:defRPr>
            </a:lvl5pPr>
            <a:lvl6pPr marL="22288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6pPr>
            <a:lvl7pPr marL="26860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7pPr>
            <a:lvl8pPr marL="31432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8pPr>
            <a:lvl9pPr marL="36004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9pPr>
          </a:lstStyle>
          <a:p>
            <a:pPr marL="261938" indent="-261938">
              <a:spcBef>
                <a:spcPts val="0"/>
              </a:spcBef>
              <a:spcAft>
                <a:spcPts val="300"/>
              </a:spcAft>
              <a:buClr>
                <a:srgbClr val="993300"/>
              </a:buClr>
              <a:buSzPct val="90000"/>
              <a:buFont typeface="Monotype Sorts" pitchFamily="-84" charset="2"/>
              <a:buChar char="n"/>
            </a:pPr>
            <a:r>
              <a:rPr kumimoji="1" lang="en-US" altLang="en-US" sz="2400" dirty="0">
                <a:latin typeface="Calibri Light" panose="020F0302020204030204" pitchFamily="34" charset="0"/>
                <a:cs typeface="Calibri Light" panose="020F0302020204030204" pitchFamily="34" charset="0"/>
              </a:rPr>
              <a:t>Should the entire program be loaded in to the memory to start the execution? </a:t>
            </a:r>
          </a:p>
          <a:p>
            <a:pPr marL="623888" lvl="1" indent="-260350">
              <a:spcBef>
                <a:spcPts val="0"/>
              </a:spcBef>
              <a:spcAft>
                <a:spcPts val="300"/>
              </a:spcAft>
              <a:buClr>
                <a:srgbClr val="993300"/>
              </a:buClr>
              <a:buSzPct val="90000"/>
              <a:buFont typeface="Monotype Sorts" pitchFamily="-84" charset="2"/>
              <a:buChar char="n"/>
            </a:pPr>
            <a:r>
              <a:rPr kumimoji="1" lang="en-US" altLang="en-US" sz="2000" dirty="0">
                <a:latin typeface="Calibri Light" panose="020F0302020204030204" pitchFamily="34" charset="0"/>
                <a:cs typeface="Calibri Light" panose="020F0302020204030204" pitchFamily="34" charset="0"/>
              </a:rPr>
              <a:t>No!</a:t>
            </a:r>
          </a:p>
          <a:p>
            <a:pPr marL="623888" lvl="1" indent="-260350">
              <a:spcBef>
                <a:spcPts val="0"/>
              </a:spcBef>
              <a:spcAft>
                <a:spcPts val="300"/>
              </a:spcAft>
              <a:buClr>
                <a:srgbClr val="993300"/>
              </a:buClr>
              <a:buSzPct val="90000"/>
              <a:buFont typeface="Monotype Sorts" pitchFamily="-84" charset="2"/>
              <a:buChar char="n"/>
            </a:pPr>
            <a:r>
              <a:rPr kumimoji="1" lang="en-US" altLang="en-US" sz="2000" dirty="0">
                <a:latin typeface="Calibri Light" panose="020F0302020204030204" pitchFamily="34" charset="0"/>
                <a:cs typeface="Calibri Light" panose="020F0302020204030204" pitchFamily="34" charset="0"/>
              </a:rPr>
              <a:t>Code is loaded from the hard disk into memory only when it is needed, </a:t>
            </a:r>
            <a:r>
              <a:rPr kumimoji="1" lang="en-US" altLang="en-US" sz="2000" dirty="0">
                <a:solidFill>
                  <a:srgbClr val="FF0000"/>
                </a:solidFill>
                <a:latin typeface="Calibri Light" panose="020F0302020204030204" pitchFamily="34" charset="0"/>
                <a:cs typeface="Calibri Light" panose="020F0302020204030204" pitchFamily="34" charset="0"/>
              </a:rPr>
              <a:t>on demand</a:t>
            </a:r>
          </a:p>
          <a:p>
            <a:pPr marL="623888" lvl="1" indent="-260350">
              <a:spcBef>
                <a:spcPts val="0"/>
              </a:spcBef>
              <a:spcAft>
                <a:spcPts val="300"/>
              </a:spcAft>
              <a:buClr>
                <a:srgbClr val="993300"/>
              </a:buClr>
              <a:buSzPct val="90000"/>
              <a:buFont typeface="Monotype Sorts" pitchFamily="-84" charset="2"/>
              <a:buChar char="n"/>
            </a:pPr>
            <a:r>
              <a:rPr lang="en-US" altLang="zh-CN" sz="2000" dirty="0">
                <a:solidFill>
                  <a:srgbClr val="0066FF"/>
                </a:solidFill>
                <a:latin typeface="Calibri Light" panose="020F0302020204030204" pitchFamily="34" charset="0"/>
                <a:cs typeface="Calibri Light" panose="020F0302020204030204" pitchFamily="34" charset="0"/>
              </a:rPr>
              <a:t>Dynamic loading</a:t>
            </a:r>
          </a:p>
          <a:p>
            <a:pPr marL="900113" lvl="2" indent="-260350">
              <a:spcAft>
                <a:spcPts val="300"/>
              </a:spcAft>
              <a:buClr>
                <a:srgbClr val="993300"/>
              </a:buClr>
              <a:buSzPct val="90000"/>
              <a:buFont typeface="Monotype Sorts" pitchFamily="-84" charset="2"/>
              <a:buChar char="n"/>
            </a:pPr>
            <a:r>
              <a:rPr lang="en-US" altLang="zh-CN" sz="2000" dirty="0">
                <a:latin typeface="Calibri Light" panose="020F0302020204030204" pitchFamily="34" charset="0"/>
                <a:cs typeface="Calibri Light" panose="020F0302020204030204" pitchFamily="34" charset="0"/>
              </a:rPr>
              <a:t>The loading of a process routine when it is called rather than when the process is started.</a:t>
            </a:r>
            <a:endParaRPr kumimoji="1" lang="en-US" altLang="en-US" sz="2000" dirty="0">
              <a:latin typeface="Calibri Light" panose="020F0302020204030204" pitchFamily="34" charset="0"/>
              <a:cs typeface="Calibri Light" panose="020F0302020204030204" pitchFamily="34" charset="0"/>
            </a:endParaRPr>
          </a:p>
          <a:p>
            <a:pPr marL="261938" indent="-261938">
              <a:spcBef>
                <a:spcPts val="0"/>
              </a:spcBef>
              <a:spcAft>
                <a:spcPts val="300"/>
              </a:spcAft>
              <a:buClr>
                <a:srgbClr val="993300"/>
              </a:buClr>
              <a:buSzPct val="90000"/>
              <a:buFont typeface="Monotype Sorts" pitchFamily="-84" charset="2"/>
              <a:buChar char="n"/>
            </a:pPr>
            <a:r>
              <a:rPr kumimoji="1" lang="en-US" altLang="en-US" sz="2400" dirty="0">
                <a:latin typeface="Calibri Light" panose="020F0302020204030204" pitchFamily="34" charset="0"/>
                <a:cs typeface="Calibri Light" panose="020F0302020204030204" pitchFamily="34" charset="0"/>
              </a:rPr>
              <a:t>Why</a:t>
            </a:r>
          </a:p>
          <a:p>
            <a:pPr marL="623888" lvl="1" indent="-260350">
              <a:spcBef>
                <a:spcPts val="0"/>
              </a:spcBef>
              <a:spcAft>
                <a:spcPts val="300"/>
              </a:spcAft>
              <a:buClr>
                <a:srgbClr val="993300"/>
              </a:buClr>
              <a:buSzPct val="90000"/>
              <a:buFont typeface="Monotype Sorts" pitchFamily="-84" charset="2"/>
              <a:buChar char="n"/>
            </a:pPr>
            <a:r>
              <a:rPr kumimoji="1" lang="en-US" altLang="en-US" sz="2000" dirty="0">
                <a:latin typeface="Calibri Light" panose="020F0302020204030204" pitchFamily="34" charset="0"/>
                <a:cs typeface="Calibri Light" panose="020F0302020204030204" pitchFamily="34" charset="0"/>
              </a:rPr>
              <a:t>Better memory-space utilization</a:t>
            </a:r>
          </a:p>
          <a:p>
            <a:pPr marL="623888" lvl="1" indent="-260350">
              <a:spcBef>
                <a:spcPts val="0"/>
              </a:spcBef>
              <a:spcAft>
                <a:spcPts val="300"/>
              </a:spcAft>
              <a:buClr>
                <a:srgbClr val="993300"/>
              </a:buClr>
              <a:buSzPct val="90000"/>
              <a:buFont typeface="Monotype Sorts" pitchFamily="-84" charset="2"/>
              <a:buChar char="n"/>
            </a:pPr>
            <a:r>
              <a:rPr kumimoji="1" lang="en-US" altLang="en-US" sz="2000" dirty="0">
                <a:latin typeface="Calibri Light" panose="020F0302020204030204" pitchFamily="34" charset="0"/>
                <a:cs typeface="Calibri Light" panose="020F0302020204030204" pitchFamily="34" charset="0"/>
              </a:rPr>
              <a:t>Unused routine is never loaded</a:t>
            </a:r>
          </a:p>
          <a:p>
            <a:pPr marL="623888" lvl="1" indent="-260350">
              <a:spcBef>
                <a:spcPts val="0"/>
              </a:spcBef>
              <a:spcAft>
                <a:spcPts val="300"/>
              </a:spcAft>
              <a:buClr>
                <a:srgbClr val="993300"/>
              </a:buClr>
              <a:buSzPct val="90000"/>
              <a:buFont typeface="Monotype Sorts" pitchFamily="-84" charset="2"/>
              <a:buChar char="n"/>
            </a:pPr>
            <a:r>
              <a:rPr kumimoji="1" lang="en-US" altLang="en-US" sz="2000" dirty="0">
                <a:latin typeface="Calibri Light" panose="020F0302020204030204" pitchFamily="34" charset="0"/>
                <a:cs typeface="Calibri Light" panose="020F0302020204030204" pitchFamily="34" charset="0"/>
              </a:rPr>
              <a:t>Some large amounts of code handle infrequently occurring cases</a:t>
            </a:r>
          </a:p>
          <a:p>
            <a:pPr marL="261938" indent="-261938">
              <a:spcBef>
                <a:spcPts val="0"/>
              </a:spcBef>
              <a:spcAft>
                <a:spcPts val="300"/>
              </a:spcAft>
              <a:buClr>
                <a:srgbClr val="993300"/>
              </a:buClr>
              <a:buSzPct val="90000"/>
              <a:buFont typeface="Monotype Sorts" pitchFamily="-84" charset="2"/>
              <a:buChar char="n"/>
            </a:pPr>
            <a:r>
              <a:rPr kumimoji="1" lang="en-US" altLang="en-US" sz="2400" dirty="0">
                <a:latin typeface="Calibri Light" panose="020F0302020204030204" pitchFamily="34" charset="0"/>
                <a:cs typeface="Calibri Light" panose="020F0302020204030204" pitchFamily="34" charset="0"/>
              </a:rPr>
              <a:t>How</a:t>
            </a:r>
          </a:p>
          <a:p>
            <a:pPr marL="623888" lvl="1" indent="-260350">
              <a:spcBef>
                <a:spcPts val="0"/>
              </a:spcBef>
              <a:spcAft>
                <a:spcPts val="300"/>
              </a:spcAft>
              <a:buClr>
                <a:srgbClr val="993300"/>
              </a:buClr>
              <a:buSzPct val="90000"/>
              <a:buFont typeface="Monotype Sorts" pitchFamily="-84" charset="2"/>
              <a:buChar char="n"/>
            </a:pPr>
            <a:r>
              <a:rPr kumimoji="1" lang="en-US" altLang="en-US" sz="2000" dirty="0">
                <a:latin typeface="Calibri Light" panose="020F0302020204030204" pitchFamily="34" charset="0"/>
                <a:cs typeface="Calibri Light" panose="020F0302020204030204" pitchFamily="34" charset="0"/>
              </a:rPr>
              <a:t>All routines are kept on disk in relocatable load format</a:t>
            </a:r>
          </a:p>
          <a:p>
            <a:pPr marL="623888" lvl="1" indent="-260350">
              <a:spcBef>
                <a:spcPts val="0"/>
              </a:spcBef>
              <a:spcAft>
                <a:spcPts val="300"/>
              </a:spcAft>
              <a:buClr>
                <a:srgbClr val="993300"/>
              </a:buClr>
              <a:buSzPct val="90000"/>
              <a:buFont typeface="Monotype Sorts" pitchFamily="-84" charset="2"/>
              <a:buChar char="n"/>
            </a:pPr>
            <a:r>
              <a:rPr kumimoji="1" lang="en-US" altLang="en-US" sz="2000" dirty="0">
                <a:latin typeface="Calibri Light" panose="020F0302020204030204" pitchFamily="34" charset="0"/>
                <a:cs typeface="Calibri Light" panose="020F0302020204030204" pitchFamily="34" charset="0"/>
              </a:rPr>
              <a:t>Implemented through program design by programmers, not OS</a:t>
            </a:r>
          </a:p>
          <a:p>
            <a:pPr marL="623888" lvl="1" indent="-260350">
              <a:spcBef>
                <a:spcPts val="0"/>
              </a:spcBef>
              <a:spcAft>
                <a:spcPts val="300"/>
              </a:spcAft>
              <a:buClr>
                <a:srgbClr val="CC6600"/>
              </a:buClr>
              <a:buSzPct val="80000"/>
              <a:buFont typeface="Monotype Sorts" pitchFamily="-84" charset="2"/>
              <a:buChar char="l"/>
            </a:pPr>
            <a:r>
              <a:rPr kumimoji="1" lang="en-US" altLang="en-US" sz="2000" dirty="0">
                <a:latin typeface="Calibri Light" panose="020F0302020204030204" pitchFamily="34" charset="0"/>
                <a:cs typeface="Calibri Light" panose="020F0302020204030204" pitchFamily="34" charset="0"/>
              </a:rPr>
              <a:t>OS can help by providing libraries to implement dynamic loading</a:t>
            </a:r>
          </a:p>
          <a:p>
            <a:pPr lvl="4"/>
            <a:endParaRPr lang="en-US" altLang="en-US" kern="0" dirty="0"/>
          </a:p>
        </p:txBody>
      </p:sp>
    </p:spTree>
    <p:extLst>
      <p:ext uri="{BB962C8B-B14F-4D97-AF65-F5344CB8AC3E}">
        <p14:creationId xmlns:p14="http://schemas.microsoft.com/office/powerpoint/2010/main" val="429382391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1026"/>
          <p:cNvSpPr>
            <a:spLocks noGrp="1" noChangeArrowheads="1"/>
          </p:cNvSpPr>
          <p:nvPr>
            <p:ph type="title"/>
          </p:nvPr>
        </p:nvSpPr>
        <p:spPr>
          <a:xfrm>
            <a:off x="866775" y="166688"/>
            <a:ext cx="7820025" cy="576262"/>
          </a:xfrm>
        </p:spPr>
        <p:txBody>
          <a:bodyPr/>
          <a:lstStyle/>
          <a:p>
            <a:pPr eaLnBrk="1" hangingPunct="1"/>
            <a:r>
              <a:rPr lang="en-US" altLang="en-US" dirty="0"/>
              <a:t>Memory Allocation</a:t>
            </a:r>
          </a:p>
        </p:txBody>
      </p:sp>
      <p:sp>
        <p:nvSpPr>
          <p:cNvPr id="18435" name="Rectangle 1027"/>
          <p:cNvSpPr>
            <a:spLocks noGrp="1" noChangeArrowheads="1"/>
          </p:cNvSpPr>
          <p:nvPr>
            <p:ph type="body" idx="1"/>
          </p:nvPr>
        </p:nvSpPr>
        <p:spPr>
          <a:xfrm>
            <a:off x="466972" y="930866"/>
            <a:ext cx="8619629" cy="5463564"/>
          </a:xfrm>
        </p:spPr>
        <p:txBody>
          <a:bodyPr/>
          <a:lstStyle/>
          <a:p>
            <a:r>
              <a:rPr lang="en-US" altLang="zh-CN" sz="2400" dirty="0">
                <a:latin typeface="Calibri Light" panose="020F0302020204030204" pitchFamily="34" charset="0"/>
                <a:cs typeface="Calibri Light" panose="020F0302020204030204" pitchFamily="34" charset="0"/>
              </a:rPr>
              <a:t>Memory can be shared by many processes, including </a:t>
            </a:r>
            <a:r>
              <a:rPr lang="en-US" altLang="zh-CN" sz="2400" dirty="0">
                <a:solidFill>
                  <a:srgbClr val="FF0000"/>
                </a:solidFill>
                <a:latin typeface="Calibri Light" panose="020F0302020204030204" pitchFamily="34" charset="0"/>
                <a:cs typeface="Calibri Light" panose="020F0302020204030204" pitchFamily="34" charset="0"/>
              </a:rPr>
              <a:t>kernel</a:t>
            </a:r>
            <a:r>
              <a:rPr lang="en-US" altLang="zh-CN" sz="2400" dirty="0">
                <a:latin typeface="Calibri Light" panose="020F0302020204030204" pitchFamily="34" charset="0"/>
                <a:cs typeface="Calibri Light" panose="020F0302020204030204" pitchFamily="34" charset="0"/>
              </a:rPr>
              <a:t> and </a:t>
            </a:r>
            <a:r>
              <a:rPr lang="en-US" altLang="zh-CN" sz="2400" dirty="0">
                <a:solidFill>
                  <a:srgbClr val="FF0000"/>
                </a:solidFill>
                <a:latin typeface="Calibri Light" panose="020F0302020204030204" pitchFamily="34" charset="0"/>
                <a:cs typeface="Calibri Light" panose="020F0302020204030204" pitchFamily="34" charset="0"/>
              </a:rPr>
              <a:t>user processes</a:t>
            </a:r>
          </a:p>
          <a:p>
            <a:pPr lvl="1"/>
            <a:r>
              <a:rPr lang="en-US" altLang="zh-CN" sz="2400" dirty="0">
                <a:latin typeface="Calibri Light" panose="020F0302020204030204" pitchFamily="34" charset="0"/>
                <a:cs typeface="Calibri Light" panose="020F0302020204030204" pitchFamily="34" charset="0"/>
              </a:rPr>
              <a:t>It should be allocated efficiently</a:t>
            </a:r>
          </a:p>
          <a:p>
            <a:pPr lvl="1"/>
            <a:r>
              <a:rPr lang="en-US" altLang="en-US" sz="2400" dirty="0">
                <a:latin typeface="Calibri Light" panose="020F0302020204030204" pitchFamily="34" charset="0"/>
                <a:cs typeface="Calibri Light" panose="020F0302020204030204" pitchFamily="34" charset="0"/>
              </a:rPr>
              <a:t>Resident </a:t>
            </a:r>
            <a:r>
              <a:rPr lang="en-US" altLang="en-US" sz="2400" dirty="0">
                <a:solidFill>
                  <a:srgbClr val="FF0000"/>
                </a:solidFill>
                <a:latin typeface="Calibri Light" panose="020F0302020204030204" pitchFamily="34" charset="0"/>
                <a:cs typeface="Calibri Light" panose="020F0302020204030204" pitchFamily="34" charset="0"/>
              </a:rPr>
              <a:t>kernel</a:t>
            </a:r>
            <a:r>
              <a:rPr lang="en-US" altLang="en-US" sz="2400" dirty="0">
                <a:latin typeface="Calibri Light" panose="020F0302020204030204" pitchFamily="34" charset="0"/>
                <a:cs typeface="Calibri Light" panose="020F0302020204030204" pitchFamily="34" charset="0"/>
              </a:rPr>
              <a:t> usually is held in low memory</a:t>
            </a:r>
          </a:p>
          <a:p>
            <a:pPr lvl="1"/>
            <a:r>
              <a:rPr lang="en-US" altLang="en-US" sz="2400" dirty="0">
                <a:solidFill>
                  <a:srgbClr val="FF0000"/>
                </a:solidFill>
                <a:latin typeface="Calibri Light" panose="020F0302020204030204" pitchFamily="34" charset="0"/>
                <a:cs typeface="Calibri Light" panose="020F0302020204030204" pitchFamily="34" charset="0"/>
              </a:rPr>
              <a:t>User processes </a:t>
            </a:r>
            <a:r>
              <a:rPr lang="en-US" altLang="en-US" sz="2400" dirty="0">
                <a:latin typeface="Calibri Light" panose="020F0302020204030204" pitchFamily="34" charset="0"/>
                <a:cs typeface="Calibri Light" panose="020F0302020204030204" pitchFamily="34" charset="0"/>
              </a:rPr>
              <a:t>is held in high memory</a:t>
            </a:r>
            <a:endParaRPr lang="en-US" altLang="zh-CN" sz="2400" dirty="0">
              <a:latin typeface="Calibri Light" panose="020F0302020204030204" pitchFamily="34" charset="0"/>
              <a:cs typeface="Calibri Light" panose="020F0302020204030204" pitchFamily="34" charset="0"/>
            </a:endParaRPr>
          </a:p>
          <a:p>
            <a:pPr>
              <a:spcAft>
                <a:spcPts val="0"/>
              </a:spcAft>
            </a:pPr>
            <a:r>
              <a:rPr lang="en-US" altLang="en-US" sz="2400" dirty="0">
                <a:latin typeface="Calibri Light" panose="020F0302020204030204" pitchFamily="34" charset="0"/>
                <a:cs typeface="Calibri Light" panose="020F0302020204030204" pitchFamily="34" charset="0"/>
              </a:rPr>
              <a:t>Memory for each process can be</a:t>
            </a:r>
          </a:p>
          <a:p>
            <a:pPr lvl="1"/>
            <a:r>
              <a:rPr lang="en-US" altLang="en-US" sz="2400" dirty="0">
                <a:solidFill>
                  <a:srgbClr val="0000FF"/>
                </a:solidFill>
                <a:latin typeface="Calibri Light" panose="020F0302020204030204" pitchFamily="34" charset="0"/>
                <a:cs typeface="Calibri Light" panose="020F0302020204030204" pitchFamily="34" charset="0"/>
              </a:rPr>
              <a:t>Contiguous</a:t>
            </a:r>
            <a:r>
              <a:rPr lang="en-US" altLang="en-US" sz="2400" dirty="0">
                <a:latin typeface="Calibri Light" panose="020F0302020204030204" pitchFamily="34" charset="0"/>
                <a:cs typeface="Calibri Light" panose="020F0302020204030204" pitchFamily="34" charset="0"/>
              </a:rPr>
              <a:t> (early method)</a:t>
            </a:r>
          </a:p>
          <a:p>
            <a:pPr lvl="1"/>
            <a:endParaRPr lang="en-US" altLang="en-US" sz="2400" dirty="0">
              <a:latin typeface="Calibri Light" panose="020F0302020204030204" pitchFamily="34" charset="0"/>
              <a:cs typeface="Calibri Light" panose="020F0302020204030204" pitchFamily="34" charset="0"/>
            </a:endParaRPr>
          </a:p>
          <a:p>
            <a:pPr lvl="1"/>
            <a:endParaRPr lang="en-US" altLang="en-US" sz="2400" dirty="0">
              <a:latin typeface="Calibri Light" panose="020F0302020204030204" pitchFamily="34" charset="0"/>
              <a:cs typeface="Calibri Light" panose="020F0302020204030204" pitchFamily="34" charset="0"/>
            </a:endParaRPr>
          </a:p>
          <a:p>
            <a:pPr lvl="1"/>
            <a:endParaRPr lang="en-US" altLang="en-US" sz="2400" dirty="0">
              <a:latin typeface="Calibri Light" panose="020F0302020204030204" pitchFamily="34" charset="0"/>
              <a:cs typeface="Calibri Light" panose="020F0302020204030204" pitchFamily="34" charset="0"/>
            </a:endParaRPr>
          </a:p>
          <a:p>
            <a:pPr lvl="1">
              <a:spcBef>
                <a:spcPts val="600"/>
              </a:spcBef>
            </a:pPr>
            <a:r>
              <a:rPr lang="en-US" altLang="en-US" sz="2400" dirty="0">
                <a:solidFill>
                  <a:srgbClr val="0066FF"/>
                </a:solidFill>
                <a:latin typeface="Calibri Light" panose="020F0302020204030204" pitchFamily="34" charset="0"/>
                <a:cs typeface="Calibri Light" panose="020F0302020204030204" pitchFamily="34" charset="0"/>
              </a:rPr>
              <a:t>Not contiguous </a:t>
            </a:r>
            <a:r>
              <a:rPr lang="en-US" altLang="en-US" sz="2400" dirty="0">
                <a:latin typeface="Calibri Light" panose="020F0302020204030204" pitchFamily="34" charset="0"/>
                <a:cs typeface="Calibri Light" panose="020F0302020204030204" pitchFamily="34" charset="0"/>
              </a:rPr>
              <a:t>(modern method)</a:t>
            </a:r>
          </a:p>
        </p:txBody>
      </p:sp>
      <p:sp>
        <p:nvSpPr>
          <p:cNvPr id="2" name="Rectangle 1"/>
          <p:cNvSpPr/>
          <p:nvPr/>
        </p:nvSpPr>
        <p:spPr bwMode="auto">
          <a:xfrm>
            <a:off x="2203934" y="3833446"/>
            <a:ext cx="738554" cy="1031631"/>
          </a:xfrm>
          <a:prstGeom prst="rect">
            <a:avLst/>
          </a:prstGeom>
          <a:no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Verdana" charset="0"/>
            </a:endParaRPr>
          </a:p>
        </p:txBody>
      </p:sp>
      <p:sp>
        <p:nvSpPr>
          <p:cNvPr id="6" name="Rectangle 5"/>
          <p:cNvSpPr/>
          <p:nvPr/>
        </p:nvSpPr>
        <p:spPr bwMode="auto">
          <a:xfrm>
            <a:off x="2203935" y="3947319"/>
            <a:ext cx="738554" cy="328246"/>
          </a:xfrm>
          <a:prstGeom prst="rect">
            <a:avLst/>
          </a:prstGeom>
          <a:solidFill>
            <a:srgbClr val="FFC000"/>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altLang="zh-CN" dirty="0">
                <a:latin typeface="Calibri Light" panose="020F0302020204030204" pitchFamily="34" charset="0"/>
                <a:cs typeface="Calibri Light" panose="020F0302020204030204" pitchFamily="34" charset="0"/>
              </a:rPr>
              <a:t>P1</a:t>
            </a:r>
            <a:endParaRPr kumimoji="0" lang="zh-CN" altLang="en-US" sz="18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endParaRPr>
          </a:p>
        </p:txBody>
      </p:sp>
      <p:sp>
        <p:nvSpPr>
          <p:cNvPr id="7" name="Rectangle 6"/>
          <p:cNvSpPr/>
          <p:nvPr/>
        </p:nvSpPr>
        <p:spPr bwMode="auto">
          <a:xfrm>
            <a:off x="2203934" y="4443046"/>
            <a:ext cx="738554" cy="328246"/>
          </a:xfrm>
          <a:prstGeom prst="rect">
            <a:avLst/>
          </a:prstGeom>
          <a:solidFill>
            <a:srgbClr val="00B0F0"/>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altLang="zh-CN" dirty="0">
                <a:latin typeface="Calibri Light" panose="020F0302020204030204" pitchFamily="34" charset="0"/>
                <a:cs typeface="Calibri Light" panose="020F0302020204030204" pitchFamily="34" charset="0"/>
              </a:rPr>
              <a:t>P2</a:t>
            </a:r>
            <a:endParaRPr kumimoji="0" lang="zh-CN" altLang="en-US" sz="18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endParaRPr>
          </a:p>
        </p:txBody>
      </p:sp>
      <p:sp>
        <p:nvSpPr>
          <p:cNvPr id="8" name="Rectangle 7"/>
          <p:cNvSpPr/>
          <p:nvPr/>
        </p:nvSpPr>
        <p:spPr bwMode="auto">
          <a:xfrm>
            <a:off x="2192210" y="5513892"/>
            <a:ext cx="738554" cy="1031631"/>
          </a:xfrm>
          <a:prstGeom prst="rect">
            <a:avLst/>
          </a:prstGeom>
          <a:no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Verdana" charset="0"/>
            </a:endParaRPr>
          </a:p>
        </p:txBody>
      </p:sp>
      <p:sp>
        <p:nvSpPr>
          <p:cNvPr id="9" name="Rectangle 8"/>
          <p:cNvSpPr/>
          <p:nvPr/>
        </p:nvSpPr>
        <p:spPr bwMode="auto">
          <a:xfrm>
            <a:off x="2192211" y="5627765"/>
            <a:ext cx="738554" cy="152217"/>
          </a:xfrm>
          <a:prstGeom prst="rect">
            <a:avLst/>
          </a:prstGeom>
          <a:solidFill>
            <a:srgbClr val="FFC000"/>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altLang="zh-CN" sz="1600" dirty="0">
                <a:latin typeface="Calibri Light" panose="020F0302020204030204" pitchFamily="34" charset="0"/>
                <a:cs typeface="Calibri Light" panose="020F0302020204030204" pitchFamily="34" charset="0"/>
              </a:rPr>
              <a:t>P1-1</a:t>
            </a:r>
            <a:endParaRPr kumimoji="0" lang="zh-CN" altLang="en-US" sz="16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endParaRPr>
          </a:p>
        </p:txBody>
      </p:sp>
      <p:sp>
        <p:nvSpPr>
          <p:cNvPr id="10" name="Rectangle 9"/>
          <p:cNvSpPr/>
          <p:nvPr/>
        </p:nvSpPr>
        <p:spPr bwMode="auto">
          <a:xfrm>
            <a:off x="2192210" y="5857402"/>
            <a:ext cx="738554" cy="172305"/>
          </a:xfrm>
          <a:prstGeom prst="rect">
            <a:avLst/>
          </a:prstGeom>
          <a:solidFill>
            <a:srgbClr val="66CCFF"/>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altLang="zh-CN" sz="1600" dirty="0">
                <a:latin typeface="Calibri Light" panose="020F0302020204030204" pitchFamily="34" charset="0"/>
                <a:cs typeface="Calibri Light" panose="020F0302020204030204" pitchFamily="34" charset="0"/>
              </a:rPr>
              <a:t>P2-2</a:t>
            </a:r>
            <a:endParaRPr kumimoji="0" lang="zh-CN" altLang="en-US" sz="16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endParaRPr>
          </a:p>
        </p:txBody>
      </p:sp>
      <p:sp>
        <p:nvSpPr>
          <p:cNvPr id="11" name="Rectangle 10"/>
          <p:cNvSpPr/>
          <p:nvPr/>
        </p:nvSpPr>
        <p:spPr bwMode="auto">
          <a:xfrm>
            <a:off x="2192209" y="6084367"/>
            <a:ext cx="738555" cy="154465"/>
          </a:xfrm>
          <a:prstGeom prst="rect">
            <a:avLst/>
          </a:prstGeom>
          <a:solidFill>
            <a:srgbClr val="FFC000"/>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altLang="zh-CN" sz="1600" dirty="0">
                <a:latin typeface="Calibri Light" panose="020F0302020204030204" pitchFamily="34" charset="0"/>
                <a:cs typeface="Calibri Light" panose="020F0302020204030204" pitchFamily="34" charset="0"/>
              </a:rPr>
              <a:t>P1-2</a:t>
            </a:r>
            <a:endParaRPr kumimoji="0" lang="zh-CN" altLang="en-US" sz="16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endParaRPr>
          </a:p>
        </p:txBody>
      </p:sp>
      <p:sp>
        <p:nvSpPr>
          <p:cNvPr id="12" name="Rectangle 11"/>
          <p:cNvSpPr/>
          <p:nvPr/>
        </p:nvSpPr>
        <p:spPr bwMode="auto">
          <a:xfrm>
            <a:off x="2192210" y="6316069"/>
            <a:ext cx="738554" cy="152217"/>
          </a:xfrm>
          <a:prstGeom prst="rect">
            <a:avLst/>
          </a:prstGeom>
          <a:solidFill>
            <a:srgbClr val="66CCFF"/>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altLang="zh-CN" sz="1600" dirty="0">
                <a:latin typeface="Calibri Light" panose="020F0302020204030204" pitchFamily="34" charset="0"/>
                <a:cs typeface="Calibri Light" panose="020F0302020204030204" pitchFamily="34" charset="0"/>
              </a:rPr>
              <a:t>P2-1</a:t>
            </a:r>
            <a:endParaRPr kumimoji="0" lang="zh-CN" altLang="en-US" sz="16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237525597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1293569" y="172427"/>
            <a:ext cx="7212012" cy="615950"/>
          </a:xfrm>
        </p:spPr>
        <p:txBody>
          <a:bodyPr/>
          <a:lstStyle/>
          <a:p>
            <a:pPr eaLnBrk="1" hangingPunct="1"/>
            <a:br>
              <a:rPr lang="en-US" altLang="en-US" dirty="0"/>
            </a:br>
            <a:r>
              <a:rPr lang="en-US" altLang="en-US" dirty="0"/>
              <a:t>Continuous Partition</a:t>
            </a:r>
          </a:p>
        </p:txBody>
      </p:sp>
      <p:sp>
        <p:nvSpPr>
          <p:cNvPr id="21507" name="Rectangle 3"/>
          <p:cNvSpPr>
            <a:spLocks noGrp="1" noChangeArrowheads="1"/>
          </p:cNvSpPr>
          <p:nvPr>
            <p:ph type="body" idx="1"/>
          </p:nvPr>
        </p:nvSpPr>
        <p:spPr>
          <a:xfrm>
            <a:off x="552450" y="965114"/>
            <a:ext cx="8445500" cy="3705740"/>
          </a:xfrm>
        </p:spPr>
        <p:txBody>
          <a:bodyPr/>
          <a:lstStyle/>
          <a:p>
            <a:r>
              <a:rPr lang="en-US" altLang="en-US" sz="2400" dirty="0">
                <a:latin typeface="Calibri Light" panose="020F0302020204030204" pitchFamily="34" charset="0"/>
                <a:cs typeface="Calibri Light" panose="020F0302020204030204" pitchFamily="34" charset="0"/>
              </a:rPr>
              <a:t>Memory is divided into multiple partitions</a:t>
            </a:r>
          </a:p>
          <a:p>
            <a:pPr lvl="1"/>
            <a:r>
              <a:rPr lang="en-US" altLang="en-US" sz="2400" dirty="0">
                <a:latin typeface="Calibri Light" panose="020F0302020204030204" pitchFamily="34" charset="0"/>
                <a:cs typeface="Calibri Light" panose="020F0302020204030204" pitchFamily="34" charset="0"/>
              </a:rPr>
              <a:t>Size of each partition is fixed</a:t>
            </a:r>
          </a:p>
          <a:p>
            <a:pPr lvl="2"/>
            <a:r>
              <a:rPr lang="en-US" altLang="en-US" sz="2400" dirty="0">
                <a:solidFill>
                  <a:srgbClr val="0066FF"/>
                </a:solidFill>
                <a:latin typeface="Calibri Light" panose="020F0302020204030204" pitchFamily="34" charset="0"/>
                <a:cs typeface="Calibri Light" panose="020F0302020204030204" pitchFamily="34" charset="0"/>
              </a:rPr>
              <a:t>Multiple-partition allocation</a:t>
            </a:r>
          </a:p>
          <a:p>
            <a:pPr lvl="2"/>
            <a:r>
              <a:rPr lang="en-US" altLang="en-US" sz="2400" dirty="0">
                <a:latin typeface="Calibri Light" panose="020F0302020204030204" pitchFamily="34" charset="0"/>
                <a:cs typeface="Calibri Light" panose="020F0302020204030204" pitchFamily="34" charset="0"/>
              </a:rPr>
              <a:t>Disadvantages:</a:t>
            </a:r>
          </a:p>
          <a:p>
            <a:pPr lvl="3"/>
            <a:r>
              <a:rPr lang="en-US" altLang="en-US" sz="2400" dirty="0">
                <a:latin typeface="Calibri Light" panose="020F0302020204030204" pitchFamily="34" charset="0"/>
                <a:cs typeface="Calibri Light" panose="020F0302020204030204" pitchFamily="34" charset="0"/>
              </a:rPr>
              <a:t>Degree of multiprogramming is limited by number of partitions</a:t>
            </a:r>
          </a:p>
          <a:p>
            <a:pPr lvl="3"/>
            <a:r>
              <a:rPr lang="en-US" altLang="en-US" sz="2400" dirty="0">
                <a:latin typeface="Calibri Light" panose="020F0302020204030204" pitchFamily="34" charset="0"/>
                <a:cs typeface="Calibri Light" panose="020F0302020204030204" pitchFamily="34" charset="0"/>
              </a:rPr>
              <a:t>Memory is wasted if a process does not fully use its partition</a:t>
            </a:r>
          </a:p>
          <a:p>
            <a:pPr lvl="1"/>
            <a:r>
              <a:rPr lang="en-US" altLang="en-US" sz="2400" dirty="0">
                <a:latin typeface="Calibri Light" panose="020F0302020204030204" pitchFamily="34" charset="0"/>
                <a:cs typeface="Calibri Light" panose="020F0302020204030204" pitchFamily="34" charset="0"/>
              </a:rPr>
              <a:t>Size of each partition is variable</a:t>
            </a:r>
          </a:p>
          <a:p>
            <a:pPr lvl="2"/>
            <a:r>
              <a:rPr lang="en-US" altLang="en-US" sz="2400" dirty="0">
                <a:solidFill>
                  <a:srgbClr val="0066FF"/>
                </a:solidFill>
                <a:latin typeface="Calibri Light" panose="020F0302020204030204" pitchFamily="34" charset="0"/>
                <a:cs typeface="Calibri Light" panose="020F0302020204030204" pitchFamily="34" charset="0"/>
              </a:rPr>
              <a:t>Variable-partition</a:t>
            </a:r>
            <a:r>
              <a:rPr lang="en-US" altLang="en-US" sz="2400" dirty="0">
                <a:solidFill>
                  <a:srgbClr val="0000FF"/>
                </a:solidFill>
                <a:latin typeface="Calibri Light" panose="020F0302020204030204" pitchFamily="34" charset="0"/>
                <a:cs typeface="Calibri Light" panose="020F0302020204030204" pitchFamily="34" charset="0"/>
              </a:rPr>
              <a:t> </a:t>
            </a:r>
          </a:p>
          <a:p>
            <a:pPr lvl="2"/>
            <a:r>
              <a:rPr lang="en-US" altLang="en-US" sz="2400" dirty="0">
                <a:latin typeface="Calibri Light" panose="020F0302020204030204" pitchFamily="34" charset="0"/>
                <a:cs typeface="Calibri Light" panose="020F0302020204030204" pitchFamily="34" charset="0"/>
              </a:rPr>
              <a:t>Propositional to a given process’ size</a:t>
            </a:r>
          </a:p>
        </p:txBody>
      </p:sp>
    </p:spTree>
    <p:extLst>
      <p:ext uri="{BB962C8B-B14F-4D97-AF65-F5344CB8AC3E}">
        <p14:creationId xmlns:p14="http://schemas.microsoft.com/office/powerpoint/2010/main" val="200206870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1293569" y="172427"/>
            <a:ext cx="7212012" cy="615950"/>
          </a:xfrm>
        </p:spPr>
        <p:txBody>
          <a:bodyPr/>
          <a:lstStyle/>
          <a:p>
            <a:pPr eaLnBrk="1" hangingPunct="1"/>
            <a:br>
              <a:rPr lang="en-US" altLang="en-US" sz="2800" dirty="0"/>
            </a:br>
            <a:r>
              <a:rPr lang="en-US" altLang="en-US" sz="2800" dirty="0"/>
              <a:t>Continuous Partition: Variable Partition</a:t>
            </a:r>
          </a:p>
        </p:txBody>
      </p:sp>
      <p:sp>
        <p:nvSpPr>
          <p:cNvPr id="21507" name="Rectangle 3"/>
          <p:cNvSpPr>
            <a:spLocks noGrp="1" noChangeArrowheads="1"/>
          </p:cNvSpPr>
          <p:nvPr>
            <p:ph type="body" idx="1"/>
          </p:nvPr>
        </p:nvSpPr>
        <p:spPr>
          <a:xfrm>
            <a:off x="552449" y="922043"/>
            <a:ext cx="8445500" cy="3705740"/>
          </a:xfrm>
        </p:spPr>
        <p:txBody>
          <a:bodyPr/>
          <a:lstStyle/>
          <a:p>
            <a:pPr>
              <a:spcAft>
                <a:spcPts val="0"/>
              </a:spcAft>
            </a:pPr>
            <a:r>
              <a:rPr lang="en-US" altLang="en-US" sz="2400" dirty="0">
                <a:latin typeface="Calibri Light" panose="020F0302020204030204" pitchFamily="34" charset="0"/>
                <a:cs typeface="Calibri Light" panose="020F0302020204030204" pitchFamily="34" charset="0"/>
              </a:rPr>
              <a:t>Kernel maintains information about</a:t>
            </a:r>
          </a:p>
          <a:p>
            <a:pPr lvl="1"/>
            <a:r>
              <a:rPr lang="en-US" altLang="en-US" sz="2400" dirty="0">
                <a:latin typeface="Calibri Light" panose="020F0302020204030204" pitchFamily="34" charset="0"/>
                <a:cs typeface="Calibri Light" panose="020F0302020204030204" pitchFamily="34" charset="0"/>
              </a:rPr>
              <a:t>allocated partitions    </a:t>
            </a:r>
          </a:p>
          <a:p>
            <a:pPr lvl="1"/>
            <a:r>
              <a:rPr lang="en-US" altLang="en-US" sz="2400" dirty="0">
                <a:latin typeface="Calibri Light" panose="020F0302020204030204" pitchFamily="34" charset="0"/>
                <a:cs typeface="Calibri Light" panose="020F0302020204030204" pitchFamily="34" charset="0"/>
              </a:rPr>
              <a:t>free partitions (hole)</a:t>
            </a:r>
          </a:p>
          <a:p>
            <a:pPr>
              <a:spcAft>
                <a:spcPts val="0"/>
              </a:spcAft>
            </a:pPr>
            <a:r>
              <a:rPr lang="en-US" altLang="en-US" sz="2400" dirty="0">
                <a:solidFill>
                  <a:srgbClr val="0066FF"/>
                </a:solidFill>
                <a:latin typeface="Calibri Light" panose="020F0302020204030204" pitchFamily="34" charset="0"/>
                <a:cs typeface="Calibri Light" panose="020F0302020204030204" pitchFamily="34" charset="0"/>
              </a:rPr>
              <a:t>Hole</a:t>
            </a:r>
            <a:r>
              <a:rPr lang="en-US" altLang="en-US" sz="2400" dirty="0">
                <a:latin typeface="Calibri Light" panose="020F0302020204030204" pitchFamily="34" charset="0"/>
                <a:cs typeface="Calibri Light" panose="020F0302020204030204" pitchFamily="34" charset="0"/>
              </a:rPr>
              <a:t> </a:t>
            </a:r>
          </a:p>
          <a:p>
            <a:pPr lvl="1"/>
            <a:r>
              <a:rPr lang="en-US" altLang="en-US" sz="2400" dirty="0">
                <a:latin typeface="Calibri Light" panose="020F0302020204030204" pitchFamily="34" charset="0"/>
                <a:cs typeface="Calibri Light" panose="020F0302020204030204" pitchFamily="34" charset="0"/>
              </a:rPr>
              <a:t>block of </a:t>
            </a:r>
            <a:r>
              <a:rPr lang="en-US" altLang="en-US" sz="2400" dirty="0">
                <a:solidFill>
                  <a:srgbClr val="00B050"/>
                </a:solidFill>
                <a:latin typeface="Calibri Light" panose="020F0302020204030204" pitchFamily="34" charset="0"/>
                <a:cs typeface="Calibri Light" panose="020F0302020204030204" pitchFamily="34" charset="0"/>
              </a:rPr>
              <a:t>available memory </a:t>
            </a:r>
          </a:p>
          <a:p>
            <a:pPr lvl="1"/>
            <a:r>
              <a:rPr lang="en-US" altLang="en-US" sz="2400" dirty="0">
                <a:latin typeface="Calibri Light" panose="020F0302020204030204" pitchFamily="34" charset="0"/>
                <a:cs typeface="Calibri Light" panose="020F0302020204030204" pitchFamily="34" charset="0"/>
              </a:rPr>
              <a:t>holes of various size are </a:t>
            </a:r>
            <a:r>
              <a:rPr lang="en-US" altLang="en-US" sz="2400" dirty="0">
                <a:solidFill>
                  <a:srgbClr val="00B050"/>
                </a:solidFill>
                <a:latin typeface="Calibri Light" panose="020F0302020204030204" pitchFamily="34" charset="0"/>
                <a:cs typeface="Calibri Light" panose="020F0302020204030204" pitchFamily="34" charset="0"/>
              </a:rPr>
              <a:t>scattered</a:t>
            </a:r>
            <a:r>
              <a:rPr lang="en-US" altLang="en-US" sz="2400" dirty="0">
                <a:latin typeface="Calibri Light" panose="020F0302020204030204" pitchFamily="34" charset="0"/>
                <a:cs typeface="Calibri Light" panose="020F0302020204030204" pitchFamily="34" charset="0"/>
              </a:rPr>
              <a:t> throughout memory</a:t>
            </a:r>
          </a:p>
          <a:p>
            <a:pPr lvl="1"/>
            <a:r>
              <a:rPr lang="en-US" altLang="en-US" sz="2400" dirty="0">
                <a:latin typeface="Calibri Light" panose="020F0302020204030204" pitchFamily="34" charset="0"/>
                <a:cs typeface="Calibri Light" panose="020F0302020204030204" pitchFamily="34" charset="0"/>
              </a:rPr>
              <a:t>When a process arrives, it is allocated memory from a hole large enough to accommodate it</a:t>
            </a:r>
          </a:p>
          <a:p>
            <a:pPr lvl="1"/>
            <a:r>
              <a:rPr lang="en-US" altLang="en-US" sz="2400" dirty="0">
                <a:latin typeface="Calibri Light" panose="020F0302020204030204" pitchFamily="34" charset="0"/>
                <a:cs typeface="Calibri Light" panose="020F0302020204030204" pitchFamily="34" charset="0"/>
              </a:rPr>
              <a:t>When a process exits, its partition is freed, adjacent free partitions are combined (coalesced/merged)</a:t>
            </a:r>
          </a:p>
        </p:txBody>
      </p:sp>
      <p:pic>
        <p:nvPicPr>
          <p:cNvPr id="21508" name="Picture 5" descr="W:\os-book\OS10\slide-dir\os-figures\9_07.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2449" y="4849937"/>
            <a:ext cx="5869811" cy="17423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6422260" y="4981947"/>
            <a:ext cx="2721740" cy="1015663"/>
          </a:xfrm>
          <a:prstGeom prst="rect">
            <a:avLst/>
          </a:prstGeom>
          <a:solidFill>
            <a:schemeClr val="accent1">
              <a:lumMod val="20000"/>
              <a:lumOff val="80000"/>
            </a:schemeClr>
          </a:solidFill>
        </p:spPr>
        <p:txBody>
          <a:bodyPr wrap="square" rtlCol="0">
            <a:spAutoFit/>
          </a:bodyPr>
          <a:lstStyle/>
          <a:p>
            <a:r>
              <a:rPr lang="en-US" altLang="zh-CN" sz="2000" dirty="0">
                <a:solidFill>
                  <a:srgbClr val="FF0000"/>
                </a:solidFill>
                <a:latin typeface="Calibri Light" panose="020F0302020204030204" pitchFamily="34" charset="0"/>
                <a:cs typeface="Calibri Light" panose="020F0302020204030204" pitchFamily="34" charset="0"/>
              </a:rPr>
              <a:t>Thinking: </a:t>
            </a:r>
          </a:p>
          <a:p>
            <a:r>
              <a:rPr lang="en-US" altLang="zh-CN" sz="2000" dirty="0">
                <a:latin typeface="Calibri Light" panose="020F0302020204030204" pitchFamily="34" charset="0"/>
                <a:cs typeface="Calibri Light" panose="020F0302020204030204" pitchFamily="34" charset="0"/>
              </a:rPr>
              <a:t>Memory after </a:t>
            </a:r>
            <a:r>
              <a:rPr lang="en-US" altLang="zh-CN" sz="2000" dirty="0">
                <a:solidFill>
                  <a:srgbClr val="FF0000"/>
                </a:solidFill>
                <a:latin typeface="Calibri Light" panose="020F0302020204030204" pitchFamily="34" charset="0"/>
                <a:cs typeface="Calibri Light" panose="020F0302020204030204" pitchFamily="34" charset="0"/>
              </a:rPr>
              <a:t>process 9 </a:t>
            </a:r>
            <a:r>
              <a:rPr lang="en-US" altLang="zh-CN" sz="2000" dirty="0">
                <a:latin typeface="Calibri Light" panose="020F0302020204030204" pitchFamily="34" charset="0"/>
                <a:cs typeface="Calibri Light" panose="020F0302020204030204" pitchFamily="34" charset="0"/>
              </a:rPr>
              <a:t>is released?</a:t>
            </a:r>
            <a:endParaRPr lang="zh-CN" altLang="en-US" sz="2000" dirty="0">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1857811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a:xfrm>
            <a:off x="1260475" y="198438"/>
            <a:ext cx="7772400" cy="576262"/>
          </a:xfrm>
        </p:spPr>
        <p:txBody>
          <a:bodyPr/>
          <a:lstStyle/>
          <a:p>
            <a:pPr eaLnBrk="1" hangingPunct="1"/>
            <a:r>
              <a:rPr lang="en-US" altLang="en-US" sz="2800" dirty="0"/>
              <a:t>Continuous Partition: Variable Partition</a:t>
            </a:r>
          </a:p>
        </p:txBody>
      </p:sp>
      <p:sp>
        <p:nvSpPr>
          <p:cNvPr id="22531" name="Rectangle 3"/>
          <p:cNvSpPr>
            <a:spLocks noGrp="1" noChangeArrowheads="1"/>
          </p:cNvSpPr>
          <p:nvPr>
            <p:ph type="body" idx="1"/>
          </p:nvPr>
        </p:nvSpPr>
        <p:spPr>
          <a:xfrm>
            <a:off x="733669" y="881445"/>
            <a:ext cx="7787578" cy="5660031"/>
          </a:xfrm>
        </p:spPr>
        <p:txBody>
          <a:bodyPr/>
          <a:lstStyle/>
          <a:p>
            <a:pPr>
              <a:lnSpc>
                <a:spcPct val="90000"/>
              </a:lnSpc>
            </a:pPr>
            <a:r>
              <a:rPr lang="en-US" altLang="en-US" sz="2400" dirty="0">
                <a:latin typeface="Calibri Light" panose="020F0302020204030204" pitchFamily="34" charset="0"/>
                <a:cs typeface="Calibri Light" panose="020F0302020204030204" pitchFamily="34" charset="0"/>
              </a:rPr>
              <a:t>How to satisfy a request of size </a:t>
            </a:r>
            <a:r>
              <a:rPr lang="en-US" altLang="en-US" sz="2400" i="1" dirty="0">
                <a:latin typeface="Calibri Light" panose="020F0302020204030204" pitchFamily="34" charset="0"/>
                <a:cs typeface="Calibri Light" panose="020F0302020204030204" pitchFamily="34" charset="0"/>
              </a:rPr>
              <a:t>n</a:t>
            </a:r>
            <a:r>
              <a:rPr lang="en-US" altLang="en-US" sz="2400" dirty="0">
                <a:latin typeface="Calibri Light" panose="020F0302020204030204" pitchFamily="34" charset="0"/>
                <a:cs typeface="Calibri Light" panose="020F0302020204030204" pitchFamily="34" charset="0"/>
              </a:rPr>
              <a:t> from a list of </a:t>
            </a:r>
            <a:r>
              <a:rPr lang="en-US" altLang="en-US" sz="2400" dirty="0">
                <a:solidFill>
                  <a:srgbClr val="0070C0"/>
                </a:solidFill>
                <a:latin typeface="Calibri Light" panose="020F0302020204030204" pitchFamily="34" charset="0"/>
                <a:cs typeface="Calibri Light" panose="020F0302020204030204" pitchFamily="34" charset="0"/>
              </a:rPr>
              <a:t>free</a:t>
            </a:r>
            <a:r>
              <a:rPr lang="en-US" altLang="en-US" sz="2400" dirty="0">
                <a:latin typeface="Calibri Light" panose="020F0302020204030204" pitchFamily="34" charset="0"/>
                <a:cs typeface="Calibri Light" panose="020F0302020204030204" pitchFamily="34" charset="0"/>
              </a:rPr>
              <a:t> holes?</a:t>
            </a:r>
          </a:p>
          <a:p>
            <a:pPr>
              <a:lnSpc>
                <a:spcPct val="90000"/>
              </a:lnSpc>
            </a:pPr>
            <a:r>
              <a:rPr lang="en-US" altLang="en-US" sz="2400" dirty="0">
                <a:latin typeface="Calibri Light" panose="020F0302020204030204" pitchFamily="34" charset="0"/>
                <a:cs typeface="Calibri Light" panose="020F0302020204030204" pitchFamily="34" charset="0"/>
              </a:rPr>
              <a:t>Three allocation algorithms</a:t>
            </a:r>
          </a:p>
          <a:p>
            <a:pPr lvl="1">
              <a:lnSpc>
                <a:spcPct val="90000"/>
              </a:lnSpc>
            </a:pPr>
            <a:r>
              <a:rPr lang="en-US" altLang="en-US" sz="2400" dirty="0">
                <a:solidFill>
                  <a:srgbClr val="3366FF"/>
                </a:solidFill>
                <a:latin typeface="Calibri Light" panose="020F0302020204030204" pitchFamily="34" charset="0"/>
                <a:cs typeface="Calibri Light" panose="020F0302020204030204" pitchFamily="34" charset="0"/>
              </a:rPr>
              <a:t>First-fit</a:t>
            </a:r>
            <a:r>
              <a:rPr lang="en-US" altLang="en-US" sz="2400" dirty="0">
                <a:latin typeface="Calibri Light" panose="020F0302020204030204" pitchFamily="34" charset="0"/>
                <a:cs typeface="Calibri Light" panose="020F0302020204030204" pitchFamily="34" charset="0"/>
              </a:rPr>
              <a:t>:  Allocate the </a:t>
            </a:r>
            <a:r>
              <a:rPr lang="en-US" altLang="en-US" sz="2400" i="1" dirty="0">
                <a:latin typeface="Calibri Light" panose="020F0302020204030204" pitchFamily="34" charset="0"/>
                <a:cs typeface="Calibri Light" panose="020F0302020204030204" pitchFamily="34" charset="0"/>
              </a:rPr>
              <a:t>first</a:t>
            </a:r>
            <a:r>
              <a:rPr lang="en-US" altLang="en-US" sz="2400" dirty="0">
                <a:latin typeface="Calibri Light" panose="020F0302020204030204" pitchFamily="34" charset="0"/>
                <a:cs typeface="Calibri Light" panose="020F0302020204030204" pitchFamily="34" charset="0"/>
              </a:rPr>
              <a:t> hole that is big enough</a:t>
            </a:r>
          </a:p>
          <a:p>
            <a:pPr lvl="1">
              <a:lnSpc>
                <a:spcPct val="90000"/>
              </a:lnSpc>
            </a:pPr>
            <a:r>
              <a:rPr lang="en-US" altLang="en-US" sz="2400" dirty="0">
                <a:solidFill>
                  <a:srgbClr val="3366FF"/>
                </a:solidFill>
                <a:latin typeface="Calibri Light" panose="020F0302020204030204" pitchFamily="34" charset="0"/>
                <a:cs typeface="Calibri Light" panose="020F0302020204030204" pitchFamily="34" charset="0"/>
              </a:rPr>
              <a:t>Best-fit</a:t>
            </a:r>
            <a:r>
              <a:rPr lang="en-US" altLang="en-US" sz="2400" dirty="0">
                <a:latin typeface="Calibri Light" panose="020F0302020204030204" pitchFamily="34" charset="0"/>
                <a:cs typeface="Calibri Light" panose="020F0302020204030204" pitchFamily="34" charset="0"/>
              </a:rPr>
              <a:t>:  Allocate the </a:t>
            </a:r>
            <a:r>
              <a:rPr lang="en-US" altLang="en-US" sz="2400" i="1" dirty="0">
                <a:latin typeface="Calibri Light" panose="020F0302020204030204" pitchFamily="34" charset="0"/>
                <a:cs typeface="Calibri Light" panose="020F0302020204030204" pitchFamily="34" charset="0"/>
              </a:rPr>
              <a:t>smallest</a:t>
            </a:r>
            <a:r>
              <a:rPr lang="en-US" altLang="en-US" sz="2400" dirty="0">
                <a:latin typeface="Calibri Light" panose="020F0302020204030204" pitchFamily="34" charset="0"/>
                <a:cs typeface="Calibri Light" panose="020F0302020204030204" pitchFamily="34" charset="0"/>
              </a:rPr>
              <a:t> hole that is big enough; </a:t>
            </a:r>
          </a:p>
          <a:p>
            <a:pPr lvl="1">
              <a:lnSpc>
                <a:spcPct val="90000"/>
              </a:lnSpc>
            </a:pPr>
            <a:r>
              <a:rPr lang="en-US" altLang="en-US" sz="2400" dirty="0">
                <a:solidFill>
                  <a:srgbClr val="3366FF"/>
                </a:solidFill>
                <a:latin typeface="Calibri Light" panose="020F0302020204030204" pitchFamily="34" charset="0"/>
                <a:cs typeface="Calibri Light" panose="020F0302020204030204" pitchFamily="34" charset="0"/>
              </a:rPr>
              <a:t>Worst-fit</a:t>
            </a:r>
            <a:r>
              <a:rPr lang="en-US" altLang="en-US" sz="2400" dirty="0">
                <a:latin typeface="Calibri Light" panose="020F0302020204030204" pitchFamily="34" charset="0"/>
                <a:cs typeface="Calibri Light" panose="020F0302020204030204" pitchFamily="34" charset="0"/>
              </a:rPr>
              <a:t>:  Allocate the </a:t>
            </a:r>
            <a:r>
              <a:rPr lang="en-US" altLang="en-US" sz="2400" i="1" dirty="0">
                <a:latin typeface="Calibri Light" panose="020F0302020204030204" pitchFamily="34" charset="0"/>
                <a:cs typeface="Calibri Light" panose="020F0302020204030204" pitchFamily="34" charset="0"/>
              </a:rPr>
              <a:t>largest</a:t>
            </a:r>
            <a:r>
              <a:rPr lang="en-US" altLang="en-US" sz="2400" dirty="0">
                <a:latin typeface="Calibri Light" panose="020F0302020204030204" pitchFamily="34" charset="0"/>
                <a:cs typeface="Calibri Light" panose="020F0302020204030204" pitchFamily="34" charset="0"/>
              </a:rPr>
              <a:t> hole</a:t>
            </a:r>
          </a:p>
          <a:p>
            <a:pPr>
              <a:lnSpc>
                <a:spcPct val="90000"/>
              </a:lnSpc>
              <a:spcBef>
                <a:spcPts val="600"/>
              </a:spcBef>
              <a:spcAft>
                <a:spcPts val="0"/>
              </a:spcAft>
            </a:pPr>
            <a:r>
              <a:rPr lang="en-US" altLang="en-US" sz="2400" dirty="0">
                <a:latin typeface="Calibri Light" panose="020F0302020204030204" pitchFamily="34" charset="0"/>
                <a:cs typeface="Calibri Light" panose="020F0302020204030204" pitchFamily="34" charset="0"/>
              </a:rPr>
              <a:t>Comparison of three algorithms</a:t>
            </a:r>
          </a:p>
          <a:p>
            <a:pPr lvl="1"/>
            <a:r>
              <a:rPr lang="en-US" altLang="zh-CN" sz="2400" dirty="0">
                <a:latin typeface="Calibri Light" panose="020F0302020204030204" pitchFamily="34" charset="0"/>
                <a:cs typeface="Calibri Light" panose="020F0302020204030204" pitchFamily="34" charset="0"/>
              </a:rPr>
              <a:t>Speed</a:t>
            </a:r>
          </a:p>
          <a:p>
            <a:pPr lvl="2"/>
            <a:r>
              <a:rPr lang="en-US" altLang="zh-CN" sz="2400" dirty="0">
                <a:solidFill>
                  <a:srgbClr val="0066FF"/>
                </a:solidFill>
                <a:latin typeface="Calibri Light" panose="020F0302020204030204" pitchFamily="34" charset="0"/>
                <a:cs typeface="Calibri Light" panose="020F0302020204030204" pitchFamily="34" charset="0"/>
              </a:rPr>
              <a:t>First-fit</a:t>
            </a:r>
            <a:r>
              <a:rPr lang="en-US" altLang="zh-CN" sz="2400" dirty="0">
                <a:latin typeface="Calibri Light" panose="020F0302020204030204" pitchFamily="34" charset="0"/>
                <a:cs typeface="Calibri Light" panose="020F0302020204030204" pitchFamily="34" charset="0"/>
              </a:rPr>
              <a:t> </a:t>
            </a:r>
            <a:r>
              <a:rPr lang="en-US" altLang="zh-CN" sz="2400" dirty="0">
                <a:solidFill>
                  <a:srgbClr val="FF0000"/>
                </a:solidFill>
                <a:latin typeface="Calibri Light" panose="020F0302020204030204" pitchFamily="34" charset="0"/>
                <a:cs typeface="Calibri Light" panose="020F0302020204030204" pitchFamily="34" charset="0"/>
              </a:rPr>
              <a:t>&gt; </a:t>
            </a:r>
            <a:r>
              <a:rPr lang="en-US" altLang="zh-CN" sz="2400" dirty="0">
                <a:solidFill>
                  <a:srgbClr val="0066FF"/>
                </a:solidFill>
                <a:latin typeface="Calibri Light" panose="020F0302020204030204" pitchFamily="34" charset="0"/>
                <a:cs typeface="Calibri Light" panose="020F0302020204030204" pitchFamily="34" charset="0"/>
              </a:rPr>
              <a:t>best-fit</a:t>
            </a:r>
            <a:r>
              <a:rPr lang="en-US" altLang="zh-CN" sz="2400" dirty="0">
                <a:latin typeface="Calibri Light" panose="020F0302020204030204" pitchFamily="34" charset="0"/>
                <a:cs typeface="Calibri Light" panose="020F0302020204030204" pitchFamily="34" charset="0"/>
              </a:rPr>
              <a:t> and </a:t>
            </a:r>
            <a:r>
              <a:rPr lang="en-US" altLang="zh-CN" sz="2400" dirty="0">
                <a:solidFill>
                  <a:srgbClr val="0066FF"/>
                </a:solidFill>
                <a:latin typeface="Calibri Light" panose="020F0302020204030204" pitchFamily="34" charset="0"/>
                <a:cs typeface="Calibri Light" panose="020F0302020204030204" pitchFamily="34" charset="0"/>
              </a:rPr>
              <a:t>worst-fit</a:t>
            </a:r>
          </a:p>
          <a:p>
            <a:pPr lvl="3"/>
            <a:r>
              <a:rPr lang="en-US" altLang="zh-CN" sz="2400" dirty="0">
                <a:latin typeface="Calibri Light" panose="020F0302020204030204" pitchFamily="34" charset="0"/>
                <a:cs typeface="Calibri Light" panose="020F0302020204030204" pitchFamily="34" charset="0"/>
              </a:rPr>
              <a:t>Both </a:t>
            </a:r>
            <a:r>
              <a:rPr lang="en-US" altLang="zh-CN" sz="2400" dirty="0">
                <a:solidFill>
                  <a:srgbClr val="0066FF"/>
                </a:solidFill>
                <a:latin typeface="Calibri Light" panose="020F0302020204030204" pitchFamily="34" charset="0"/>
                <a:cs typeface="Calibri Light" panose="020F0302020204030204" pitchFamily="34" charset="0"/>
              </a:rPr>
              <a:t>best-fit</a:t>
            </a:r>
            <a:r>
              <a:rPr lang="en-US" altLang="zh-CN" sz="2400" dirty="0">
                <a:latin typeface="Calibri Light" panose="020F0302020204030204" pitchFamily="34" charset="0"/>
                <a:cs typeface="Calibri Light" panose="020F0302020204030204" pitchFamily="34" charset="0"/>
              </a:rPr>
              <a:t> and </a:t>
            </a:r>
            <a:r>
              <a:rPr lang="en-US" altLang="zh-CN" sz="2400" dirty="0">
                <a:solidFill>
                  <a:srgbClr val="0066FF"/>
                </a:solidFill>
                <a:latin typeface="Calibri Light" panose="020F0302020204030204" pitchFamily="34" charset="0"/>
                <a:cs typeface="Calibri Light" panose="020F0302020204030204" pitchFamily="34" charset="0"/>
              </a:rPr>
              <a:t>worst-fit</a:t>
            </a:r>
            <a:r>
              <a:rPr lang="en-US" altLang="zh-CN" sz="2400" dirty="0">
                <a:latin typeface="Calibri Light" panose="020F0302020204030204" pitchFamily="34" charset="0"/>
                <a:cs typeface="Calibri Light" panose="020F0302020204030204" pitchFamily="34" charset="0"/>
              </a:rPr>
              <a:t> need to search the whole list</a:t>
            </a:r>
          </a:p>
          <a:p>
            <a:pPr lvl="1"/>
            <a:r>
              <a:rPr lang="en-US" altLang="zh-CN" sz="2400" dirty="0">
                <a:latin typeface="Calibri Light" panose="020F0302020204030204" pitchFamily="34" charset="0"/>
                <a:cs typeface="Calibri Light" panose="020F0302020204030204" pitchFamily="34" charset="0"/>
              </a:rPr>
              <a:t>Memory usage </a:t>
            </a:r>
          </a:p>
          <a:p>
            <a:pPr lvl="2"/>
            <a:r>
              <a:rPr lang="en-US" altLang="zh-CN" sz="2400" dirty="0">
                <a:solidFill>
                  <a:srgbClr val="0066FF"/>
                </a:solidFill>
                <a:latin typeface="Calibri Light" panose="020F0302020204030204" pitchFamily="34" charset="0"/>
                <a:cs typeface="Calibri Light" panose="020F0302020204030204" pitchFamily="34" charset="0"/>
              </a:rPr>
              <a:t>Best-fit</a:t>
            </a:r>
            <a:r>
              <a:rPr lang="en-US" altLang="zh-CN" sz="2400" dirty="0">
                <a:latin typeface="Calibri Light" panose="020F0302020204030204" pitchFamily="34" charset="0"/>
                <a:cs typeface="Calibri Light" panose="020F0302020204030204" pitchFamily="34" charset="0"/>
              </a:rPr>
              <a:t> </a:t>
            </a:r>
            <a:r>
              <a:rPr lang="en-US" altLang="zh-CN" sz="2400" dirty="0">
                <a:solidFill>
                  <a:srgbClr val="FF0000"/>
                </a:solidFill>
                <a:latin typeface="Calibri Light" panose="020F0302020204030204" pitchFamily="34" charset="0"/>
                <a:cs typeface="Calibri Light" panose="020F0302020204030204" pitchFamily="34" charset="0"/>
              </a:rPr>
              <a:t>&gt;</a:t>
            </a:r>
            <a:r>
              <a:rPr lang="en-US" altLang="zh-CN" sz="2400" dirty="0">
                <a:latin typeface="Calibri Light" panose="020F0302020204030204" pitchFamily="34" charset="0"/>
                <a:cs typeface="Calibri Light" panose="020F0302020204030204" pitchFamily="34" charset="0"/>
              </a:rPr>
              <a:t> </a:t>
            </a:r>
            <a:r>
              <a:rPr lang="en-US" altLang="zh-CN" sz="2400" dirty="0">
                <a:solidFill>
                  <a:srgbClr val="0066FF"/>
                </a:solidFill>
                <a:latin typeface="Calibri Light" panose="020F0302020204030204" pitchFamily="34" charset="0"/>
                <a:cs typeface="Calibri Light" panose="020F0302020204030204" pitchFamily="34" charset="0"/>
              </a:rPr>
              <a:t>first-fit</a:t>
            </a:r>
            <a:r>
              <a:rPr lang="en-US" altLang="zh-CN" sz="2400" dirty="0">
                <a:latin typeface="Calibri Light" panose="020F0302020204030204" pitchFamily="34" charset="0"/>
                <a:cs typeface="Calibri Light" panose="020F0302020204030204" pitchFamily="34" charset="0"/>
              </a:rPr>
              <a:t> </a:t>
            </a:r>
            <a:r>
              <a:rPr lang="en-US" altLang="zh-CN" sz="2400" dirty="0">
                <a:solidFill>
                  <a:srgbClr val="FF0000"/>
                </a:solidFill>
                <a:latin typeface="Calibri Light" panose="020F0302020204030204" pitchFamily="34" charset="0"/>
                <a:cs typeface="Calibri Light" panose="020F0302020204030204" pitchFamily="34" charset="0"/>
              </a:rPr>
              <a:t>&gt;</a:t>
            </a:r>
            <a:r>
              <a:rPr lang="en-US" altLang="zh-CN" sz="2400" dirty="0">
                <a:latin typeface="Calibri Light" panose="020F0302020204030204" pitchFamily="34" charset="0"/>
                <a:cs typeface="Calibri Light" panose="020F0302020204030204" pitchFamily="34" charset="0"/>
              </a:rPr>
              <a:t> </a:t>
            </a:r>
            <a:r>
              <a:rPr lang="en-US" altLang="zh-CN" sz="2400" dirty="0">
                <a:solidFill>
                  <a:srgbClr val="0066FF"/>
                </a:solidFill>
                <a:latin typeface="Calibri Light" panose="020F0302020204030204" pitchFamily="34" charset="0"/>
                <a:cs typeface="Calibri Light" panose="020F0302020204030204" pitchFamily="34" charset="0"/>
              </a:rPr>
              <a:t>worst-fit</a:t>
            </a:r>
            <a:r>
              <a:rPr lang="en-US" altLang="zh-CN" sz="2400" dirty="0">
                <a:latin typeface="Calibri Light" panose="020F0302020204030204" pitchFamily="34" charset="0"/>
                <a:cs typeface="Calibri Light" panose="020F0302020204030204" pitchFamily="34" charset="0"/>
              </a:rPr>
              <a:t> (theoretically)</a:t>
            </a:r>
          </a:p>
          <a:p>
            <a:pPr lvl="2"/>
            <a:r>
              <a:rPr lang="en-US" altLang="zh-CN" sz="2400" dirty="0">
                <a:solidFill>
                  <a:srgbClr val="0066FF"/>
                </a:solidFill>
                <a:latin typeface="Calibri Light" panose="020F0302020204030204" pitchFamily="34" charset="0"/>
                <a:cs typeface="Calibri Light" panose="020F0302020204030204" pitchFamily="34" charset="0"/>
              </a:rPr>
              <a:t>First-fit</a:t>
            </a:r>
            <a:r>
              <a:rPr lang="en-US" altLang="zh-CN" sz="2400" dirty="0">
                <a:latin typeface="Calibri Light" panose="020F0302020204030204" pitchFamily="34" charset="0"/>
                <a:cs typeface="Calibri Light" panose="020F0302020204030204" pitchFamily="34" charset="0"/>
              </a:rPr>
              <a:t> </a:t>
            </a:r>
            <a:r>
              <a:rPr lang="en-US" altLang="zh-CN" sz="2400" dirty="0">
                <a:solidFill>
                  <a:srgbClr val="FF0000"/>
                </a:solidFill>
                <a:latin typeface="Calibri Light" panose="020F0302020204030204" pitchFamily="34" charset="0"/>
                <a:cs typeface="Calibri Light" panose="020F0302020204030204" pitchFamily="34" charset="0"/>
              </a:rPr>
              <a:t>&gt;</a:t>
            </a:r>
            <a:r>
              <a:rPr lang="en-US" altLang="zh-CN" sz="2400" dirty="0">
                <a:latin typeface="Calibri Light" panose="020F0302020204030204" pitchFamily="34" charset="0"/>
                <a:cs typeface="Calibri Light" panose="020F0302020204030204" pitchFamily="34" charset="0"/>
              </a:rPr>
              <a:t> </a:t>
            </a:r>
            <a:r>
              <a:rPr lang="en-US" altLang="zh-CN" sz="2400" dirty="0">
                <a:solidFill>
                  <a:srgbClr val="0066FF"/>
                </a:solidFill>
                <a:latin typeface="Calibri Light" panose="020F0302020204030204" pitchFamily="34" charset="0"/>
                <a:cs typeface="Calibri Light" panose="020F0302020204030204" pitchFamily="34" charset="0"/>
              </a:rPr>
              <a:t>best-fit</a:t>
            </a:r>
            <a:r>
              <a:rPr lang="en-US" altLang="zh-CN" sz="2400" dirty="0">
                <a:latin typeface="Calibri Light" panose="020F0302020204030204" pitchFamily="34" charset="0"/>
                <a:cs typeface="Calibri Light" panose="020F0302020204030204" pitchFamily="34" charset="0"/>
              </a:rPr>
              <a:t> (case studies)</a:t>
            </a:r>
          </a:p>
          <a:p>
            <a:pPr lvl="3"/>
            <a:r>
              <a:rPr lang="en-US" altLang="zh-CN" sz="2400" dirty="0">
                <a:latin typeface="Calibri Light" panose="020F0302020204030204" pitchFamily="34" charset="0"/>
                <a:cs typeface="Calibri Light" panose="020F0302020204030204" pitchFamily="34" charset="0"/>
              </a:rPr>
              <a:t>Reason: </a:t>
            </a:r>
            <a:r>
              <a:rPr lang="en-US" altLang="zh-CN" sz="2400" dirty="0">
                <a:solidFill>
                  <a:srgbClr val="0066FF"/>
                </a:solidFill>
                <a:latin typeface="Calibri Light" panose="020F0302020204030204" pitchFamily="34" charset="0"/>
                <a:cs typeface="Calibri Light" panose="020F0302020204030204" pitchFamily="34" charset="0"/>
              </a:rPr>
              <a:t>best-fit</a:t>
            </a:r>
            <a:r>
              <a:rPr lang="en-US" altLang="zh-CN" sz="2400" dirty="0">
                <a:latin typeface="Calibri Light" panose="020F0302020204030204" pitchFamily="34" charset="0"/>
                <a:cs typeface="Calibri Light" panose="020F0302020204030204" pitchFamily="34" charset="0"/>
              </a:rPr>
              <a:t> produces many small holes that can never be used</a:t>
            </a:r>
          </a:p>
          <a:p>
            <a:pPr lvl="2"/>
            <a:endParaRPr lang="en-US" altLang="zh-CN" sz="2400" dirty="0">
              <a:latin typeface="Calibri Light" panose="020F0302020204030204" pitchFamily="34" charset="0"/>
              <a:cs typeface="Calibri Light" panose="020F0302020204030204" pitchFamily="34" charset="0"/>
            </a:endParaRPr>
          </a:p>
          <a:p>
            <a:pPr lvl="2"/>
            <a:endParaRPr lang="en-US" altLang="zh-CN" sz="2400" dirty="0">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121535230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1026"/>
          <p:cNvSpPr>
            <a:spLocks noGrp="1" noChangeArrowheads="1"/>
          </p:cNvSpPr>
          <p:nvPr>
            <p:ph type="title"/>
          </p:nvPr>
        </p:nvSpPr>
        <p:spPr>
          <a:xfrm>
            <a:off x="855663" y="152400"/>
            <a:ext cx="7831137" cy="576263"/>
          </a:xfrm>
        </p:spPr>
        <p:txBody>
          <a:bodyPr/>
          <a:lstStyle/>
          <a:p>
            <a:pPr eaLnBrk="1" hangingPunct="1"/>
            <a:r>
              <a:rPr lang="en-US" altLang="en-US"/>
              <a:t>Fragmentation</a:t>
            </a:r>
          </a:p>
        </p:txBody>
      </p:sp>
      <p:sp>
        <p:nvSpPr>
          <p:cNvPr id="23555" name="Rectangle 1027"/>
          <p:cNvSpPr>
            <a:spLocks noGrp="1" noChangeArrowheads="1"/>
          </p:cNvSpPr>
          <p:nvPr>
            <p:ph type="body" idx="1"/>
          </p:nvPr>
        </p:nvSpPr>
        <p:spPr>
          <a:xfrm>
            <a:off x="693116" y="852742"/>
            <a:ext cx="7809880" cy="5197165"/>
          </a:xfrm>
        </p:spPr>
        <p:txBody>
          <a:bodyPr/>
          <a:lstStyle/>
          <a:p>
            <a:r>
              <a:rPr lang="en-US" altLang="en-US" sz="2400" dirty="0">
                <a:solidFill>
                  <a:srgbClr val="0066FF"/>
                </a:solidFill>
                <a:latin typeface="Calibri Light" panose="020F0302020204030204" pitchFamily="34" charset="0"/>
                <a:cs typeface="Calibri Light" panose="020F0302020204030204" pitchFamily="34" charset="0"/>
              </a:rPr>
              <a:t>External Fragmentation </a:t>
            </a:r>
          </a:p>
          <a:p>
            <a:pPr lvl="1"/>
            <a:r>
              <a:rPr lang="en-US" altLang="en-US" sz="2000" dirty="0">
                <a:latin typeface="Calibri Light" panose="020F0302020204030204" pitchFamily="34" charset="0"/>
                <a:cs typeface="Calibri Light" panose="020F0302020204030204" pitchFamily="34" charset="0"/>
              </a:rPr>
              <a:t>Total memory space exists to satisfy a request, but it is not contiguous</a:t>
            </a:r>
          </a:p>
          <a:p>
            <a:pPr lvl="1"/>
            <a:r>
              <a:rPr lang="en-US" altLang="en-US" sz="2000" dirty="0">
                <a:latin typeface="Calibri Light" panose="020F0302020204030204" pitchFamily="34" charset="0"/>
                <a:cs typeface="Calibri Light" panose="020F0302020204030204" pitchFamily="34" charset="0"/>
              </a:rPr>
              <a:t>Small holes might be wasted because the holes are too small to fit any process.</a:t>
            </a:r>
          </a:p>
          <a:p>
            <a:r>
              <a:rPr lang="en-US" altLang="en-US" sz="2400" dirty="0">
                <a:solidFill>
                  <a:srgbClr val="0066FF"/>
                </a:solidFill>
                <a:latin typeface="Calibri Light" panose="020F0302020204030204" pitchFamily="34" charset="0"/>
                <a:cs typeface="Calibri Light" panose="020F0302020204030204" pitchFamily="34" charset="0"/>
              </a:rPr>
              <a:t>Internal Fragmentation </a:t>
            </a:r>
          </a:p>
          <a:p>
            <a:pPr lvl="1"/>
            <a:r>
              <a:rPr lang="en-US" altLang="en-US" sz="2000" dirty="0">
                <a:latin typeface="Calibri Light" panose="020F0302020204030204" pitchFamily="34" charset="0"/>
                <a:cs typeface="Calibri Light" panose="020F0302020204030204" pitchFamily="34" charset="0"/>
              </a:rPr>
              <a:t>Allocated memory may be slightly larger than requested memory; this size difference is memory internal to a partition, but not being used.</a:t>
            </a:r>
          </a:p>
          <a:p>
            <a:pPr lvl="1"/>
            <a:r>
              <a:rPr lang="en-US" altLang="en-US" sz="2000" dirty="0">
                <a:latin typeface="Calibri Light" panose="020F0302020204030204" pitchFamily="34" charset="0"/>
                <a:cs typeface="Calibri Light" panose="020F0302020204030204" pitchFamily="34" charset="0"/>
              </a:rPr>
              <a:t>Any memory which is allocated to a process but that the process did not ask for is wasted.</a:t>
            </a:r>
          </a:p>
        </p:txBody>
      </p:sp>
      <p:graphicFrame>
        <p:nvGraphicFramePr>
          <p:cNvPr id="4" name="表格 8">
            <a:extLst>
              <a:ext uri="{FF2B5EF4-FFF2-40B4-BE49-F238E27FC236}">
                <a16:creationId xmlns:a16="http://schemas.microsoft.com/office/drawing/2014/main" id="{FEFD62F4-517B-4C47-B2C2-C1C9D6D34860}"/>
              </a:ext>
            </a:extLst>
          </p:cNvPr>
          <p:cNvGraphicFramePr>
            <a:graphicFrameLocks noGrp="1"/>
          </p:cNvGraphicFramePr>
          <p:nvPr/>
        </p:nvGraphicFramePr>
        <p:xfrm>
          <a:off x="2299698" y="4580850"/>
          <a:ext cx="1228253" cy="1812249"/>
        </p:xfrm>
        <a:graphic>
          <a:graphicData uri="http://schemas.openxmlformats.org/drawingml/2006/table">
            <a:tbl>
              <a:tblPr firstRow="1" bandRow="1">
                <a:tableStyleId>{5C22544A-7EE6-4342-B048-85BDC9FD1C3A}</a:tableStyleId>
              </a:tblPr>
              <a:tblGrid>
                <a:gridCol w="1228253">
                  <a:extLst>
                    <a:ext uri="{9D8B030D-6E8A-4147-A177-3AD203B41FA5}">
                      <a16:colId xmlns:a16="http://schemas.microsoft.com/office/drawing/2014/main" val="3271889567"/>
                    </a:ext>
                  </a:extLst>
                </a:gridCol>
              </a:tblGrid>
              <a:tr h="362774">
                <a:tc>
                  <a:txBody>
                    <a:bodyPr/>
                    <a:lstStyle/>
                    <a:p>
                      <a:pPr algn="ctr"/>
                      <a:r>
                        <a:rPr lang="en-US" altLang="zh-CN" sz="2000" b="0" dirty="0">
                          <a:solidFill>
                            <a:schemeClr val="tx1"/>
                          </a:solidFill>
                          <a:latin typeface="Calibri Light" panose="020F0302020204030204" pitchFamily="34" charset="0"/>
                          <a:cs typeface="Calibri Light" panose="020F0302020204030204" pitchFamily="34" charset="0"/>
                        </a:rPr>
                        <a:t>P1</a:t>
                      </a:r>
                      <a:endParaRPr lang="zh-CN" altLang="en-US" sz="2000" b="0" dirty="0">
                        <a:solidFill>
                          <a:schemeClr val="tx1"/>
                        </a:solidFill>
                        <a:latin typeface="Calibri Light" panose="020F0302020204030204" pitchFamily="34" charset="0"/>
                        <a:cs typeface="Calibri Light" panose="020F03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F8F8"/>
                    </a:solidFill>
                  </a:tcPr>
                </a:tc>
                <a:extLst>
                  <a:ext uri="{0D108BD9-81ED-4DB2-BD59-A6C34878D82A}">
                    <a16:rowId xmlns:a16="http://schemas.microsoft.com/office/drawing/2014/main" val="3461606935"/>
                  </a:ext>
                </a:extLst>
              </a:tr>
              <a:tr h="454771">
                <a:tc>
                  <a:txBody>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altLang="zh-CN" sz="20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20K</a:t>
                      </a:r>
                      <a:endParaRPr kumimoji="0" lang="zh-CN" altLang="en-US" sz="20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FF"/>
                    </a:solidFill>
                  </a:tcPr>
                </a:tc>
                <a:extLst>
                  <a:ext uri="{0D108BD9-81ED-4DB2-BD59-A6C34878D82A}">
                    <a16:rowId xmlns:a16="http://schemas.microsoft.com/office/drawing/2014/main" val="285911704"/>
                  </a:ext>
                </a:extLst>
              </a:tr>
              <a:tr h="480562">
                <a:tc>
                  <a:txBody>
                    <a:bodyPr/>
                    <a:lstStyle/>
                    <a:p>
                      <a:pPr algn="ctr"/>
                      <a:r>
                        <a:rPr lang="en-US" altLang="zh-CN" sz="2000" b="0" dirty="0">
                          <a:solidFill>
                            <a:schemeClr val="tx1"/>
                          </a:solidFill>
                          <a:latin typeface="Calibri Light" panose="020F0302020204030204" pitchFamily="34" charset="0"/>
                          <a:cs typeface="Calibri Light" panose="020F0302020204030204" pitchFamily="34" charset="0"/>
                        </a:rPr>
                        <a:t>P2</a:t>
                      </a:r>
                      <a:endParaRPr lang="zh-CN" altLang="en-US" sz="2000" b="0" dirty="0">
                        <a:solidFill>
                          <a:schemeClr val="tx1"/>
                        </a:solidFill>
                        <a:latin typeface="Calibri Light" panose="020F0302020204030204" pitchFamily="34" charset="0"/>
                        <a:cs typeface="Calibri Light" panose="020F03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F8F8"/>
                    </a:solidFill>
                  </a:tcPr>
                </a:tc>
                <a:extLst>
                  <a:ext uri="{0D108BD9-81ED-4DB2-BD59-A6C34878D82A}">
                    <a16:rowId xmlns:a16="http://schemas.microsoft.com/office/drawing/2014/main" val="287097148"/>
                  </a:ext>
                </a:extLst>
              </a:tr>
              <a:tr h="480676">
                <a:tc>
                  <a:txBody>
                    <a:bodyPr/>
                    <a:lstStyle/>
                    <a:p>
                      <a:pPr algn="ctr"/>
                      <a:r>
                        <a:rPr lang="en-US" altLang="zh-CN" sz="2000" b="0" dirty="0">
                          <a:solidFill>
                            <a:schemeClr val="tx1"/>
                          </a:solidFill>
                          <a:latin typeface="Calibri Light" panose="020F0302020204030204" pitchFamily="34" charset="0"/>
                          <a:cs typeface="Calibri Light" panose="020F0302020204030204" pitchFamily="34" charset="0"/>
                        </a:rPr>
                        <a:t>20K</a:t>
                      </a:r>
                      <a:endParaRPr lang="zh-CN" altLang="en-US" sz="2000" b="0" dirty="0">
                        <a:solidFill>
                          <a:schemeClr val="tx1"/>
                        </a:solidFill>
                        <a:latin typeface="Calibri Light" panose="020F0302020204030204" pitchFamily="34" charset="0"/>
                        <a:cs typeface="Calibri Light" panose="020F03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FF"/>
                    </a:solidFill>
                  </a:tcPr>
                </a:tc>
                <a:extLst>
                  <a:ext uri="{0D108BD9-81ED-4DB2-BD59-A6C34878D82A}">
                    <a16:rowId xmlns:a16="http://schemas.microsoft.com/office/drawing/2014/main" val="999743845"/>
                  </a:ext>
                </a:extLst>
              </a:tr>
            </a:tbl>
          </a:graphicData>
        </a:graphic>
      </p:graphicFrame>
      <p:sp>
        <p:nvSpPr>
          <p:cNvPr id="5" name="文本框 2">
            <a:extLst>
              <a:ext uri="{FF2B5EF4-FFF2-40B4-BE49-F238E27FC236}">
                <a16:creationId xmlns:a16="http://schemas.microsoft.com/office/drawing/2014/main" id="{B8E1E760-0544-4C8C-8756-D48B76D9AED6}"/>
              </a:ext>
            </a:extLst>
          </p:cNvPr>
          <p:cNvSpPr txBox="1"/>
          <p:nvPr/>
        </p:nvSpPr>
        <p:spPr>
          <a:xfrm>
            <a:off x="219252" y="5006754"/>
            <a:ext cx="2132122" cy="1015663"/>
          </a:xfrm>
          <a:prstGeom prst="rect">
            <a:avLst/>
          </a:prstGeom>
          <a:noFill/>
        </p:spPr>
        <p:txBody>
          <a:bodyPr wrap="none" rtlCol="0">
            <a:spAutoFit/>
          </a:bodyPr>
          <a:lstStyle/>
          <a:p>
            <a:r>
              <a:rPr lang="en-US" altLang="zh-CN" sz="2000" dirty="0">
                <a:latin typeface="Calibri Light" panose="020F0302020204030204" pitchFamily="34" charset="0"/>
                <a:cs typeface="Calibri Light" panose="020F0302020204030204" pitchFamily="34" charset="0"/>
              </a:rPr>
              <a:t>P3: 31K</a:t>
            </a:r>
          </a:p>
          <a:p>
            <a:r>
              <a:rPr lang="en-US" altLang="zh-CN" sz="2000" dirty="0">
                <a:latin typeface="Calibri Light" panose="020F0302020204030204" pitchFamily="34" charset="0"/>
                <a:cs typeface="Calibri Light" panose="020F0302020204030204" pitchFamily="34" charset="0"/>
              </a:rPr>
              <a:t>20+20&gt;31,</a:t>
            </a:r>
          </a:p>
          <a:p>
            <a:r>
              <a:rPr lang="en-US" altLang="zh-CN" sz="2000" dirty="0">
                <a:latin typeface="Calibri Light" panose="020F0302020204030204" pitchFamily="34" charset="0"/>
                <a:cs typeface="Calibri Light" panose="020F0302020204030204" pitchFamily="34" charset="0"/>
              </a:rPr>
              <a:t>but not contiguous</a:t>
            </a:r>
          </a:p>
        </p:txBody>
      </p:sp>
      <p:sp>
        <p:nvSpPr>
          <p:cNvPr id="2" name="Rectangle 1"/>
          <p:cNvSpPr/>
          <p:nvPr/>
        </p:nvSpPr>
        <p:spPr>
          <a:xfrm>
            <a:off x="1755013" y="6334107"/>
            <a:ext cx="2317622" cy="369332"/>
          </a:xfrm>
          <a:prstGeom prst="rect">
            <a:avLst/>
          </a:prstGeom>
        </p:spPr>
        <p:txBody>
          <a:bodyPr wrap="none">
            <a:spAutoFit/>
          </a:bodyPr>
          <a:lstStyle/>
          <a:p>
            <a:r>
              <a:rPr lang="en-US" altLang="zh-CN" dirty="0">
                <a:solidFill>
                  <a:schemeClr val="accent5">
                    <a:lumMod val="50000"/>
                  </a:schemeClr>
                </a:solidFill>
                <a:latin typeface="Calibri Light" panose="020F0302020204030204" pitchFamily="34" charset="0"/>
                <a:cs typeface="Calibri Light" panose="020F0302020204030204" pitchFamily="34" charset="0"/>
              </a:rPr>
              <a:t>External fragmentation</a:t>
            </a:r>
            <a:endParaRPr lang="zh-CN" altLang="en-US" dirty="0">
              <a:solidFill>
                <a:schemeClr val="accent5">
                  <a:lumMod val="50000"/>
                </a:schemeClr>
              </a:solidFill>
              <a:latin typeface="Calibri Light" panose="020F0302020204030204" pitchFamily="34" charset="0"/>
              <a:cs typeface="Calibri Light" panose="020F0302020204030204" pitchFamily="34" charset="0"/>
            </a:endParaRPr>
          </a:p>
        </p:txBody>
      </p:sp>
      <p:graphicFrame>
        <p:nvGraphicFramePr>
          <p:cNvPr id="9" name="表格 8">
            <a:extLst>
              <a:ext uri="{FF2B5EF4-FFF2-40B4-BE49-F238E27FC236}">
                <a16:creationId xmlns:a16="http://schemas.microsoft.com/office/drawing/2014/main" id="{5D0C064D-B500-41A8-A2FF-5DF5A5E0BF70}"/>
              </a:ext>
            </a:extLst>
          </p:cNvPr>
          <p:cNvGraphicFramePr>
            <a:graphicFrameLocks noGrp="1"/>
          </p:cNvGraphicFramePr>
          <p:nvPr/>
        </p:nvGraphicFramePr>
        <p:xfrm>
          <a:off x="5175096" y="4529335"/>
          <a:ext cx="1208794" cy="1830653"/>
        </p:xfrm>
        <a:graphic>
          <a:graphicData uri="http://schemas.openxmlformats.org/drawingml/2006/table">
            <a:tbl>
              <a:tblPr firstRow="1" bandRow="1">
                <a:tableStyleId>{5C22544A-7EE6-4342-B048-85BDC9FD1C3A}</a:tableStyleId>
              </a:tblPr>
              <a:tblGrid>
                <a:gridCol w="1208794">
                  <a:extLst>
                    <a:ext uri="{9D8B030D-6E8A-4147-A177-3AD203B41FA5}">
                      <a16:colId xmlns:a16="http://schemas.microsoft.com/office/drawing/2014/main" val="3271889567"/>
                    </a:ext>
                  </a:extLst>
                </a:gridCol>
              </a:tblGrid>
              <a:tr h="396289">
                <a:tc>
                  <a:txBody>
                    <a:bodyPr/>
                    <a:lstStyle/>
                    <a:p>
                      <a:pPr algn="ctr"/>
                      <a:r>
                        <a:rPr lang="en-US" altLang="zh-CN" sz="2000" b="0" dirty="0">
                          <a:solidFill>
                            <a:schemeClr val="tx1"/>
                          </a:solidFill>
                          <a:latin typeface="Calibri Light" panose="020F0302020204030204" pitchFamily="34" charset="0"/>
                          <a:cs typeface="Calibri Light" panose="020F0302020204030204" pitchFamily="34" charset="0"/>
                        </a:rPr>
                        <a:t>P1</a:t>
                      </a:r>
                      <a:endParaRPr lang="zh-CN" altLang="en-US" sz="2000" b="0" dirty="0">
                        <a:solidFill>
                          <a:schemeClr val="tx1"/>
                        </a:solidFill>
                        <a:latin typeface="Calibri Light" panose="020F0302020204030204" pitchFamily="34" charset="0"/>
                        <a:cs typeface="Calibri Light" panose="020F03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F8F8"/>
                    </a:solidFill>
                  </a:tcPr>
                </a:tc>
                <a:extLst>
                  <a:ext uri="{0D108BD9-81ED-4DB2-BD59-A6C34878D82A}">
                    <a16:rowId xmlns:a16="http://schemas.microsoft.com/office/drawing/2014/main" val="3461606935"/>
                  </a:ext>
                </a:extLst>
              </a:tr>
              <a:tr h="936235">
                <a:tc>
                  <a:txBody>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altLang="zh-CN" sz="20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40K</a:t>
                      </a:r>
                      <a:endParaRPr kumimoji="0" lang="zh-CN" altLang="en-US" sz="20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FF"/>
                    </a:solidFill>
                  </a:tcPr>
                </a:tc>
                <a:extLst>
                  <a:ext uri="{0D108BD9-81ED-4DB2-BD59-A6C34878D82A}">
                    <a16:rowId xmlns:a16="http://schemas.microsoft.com/office/drawing/2014/main" val="285911704"/>
                  </a:ext>
                </a:extLst>
              </a:tr>
              <a:tr h="498129">
                <a:tc>
                  <a:txBody>
                    <a:bodyPr/>
                    <a:lstStyle/>
                    <a:p>
                      <a:pPr algn="ctr"/>
                      <a:r>
                        <a:rPr lang="en-US" altLang="zh-CN" sz="2000" b="0" dirty="0">
                          <a:solidFill>
                            <a:schemeClr val="tx1"/>
                          </a:solidFill>
                          <a:latin typeface="Calibri Light" panose="020F0302020204030204" pitchFamily="34" charset="0"/>
                          <a:cs typeface="Calibri Light" panose="020F0302020204030204" pitchFamily="34" charset="0"/>
                        </a:rPr>
                        <a:t>P2</a:t>
                      </a:r>
                      <a:endParaRPr lang="zh-CN" altLang="en-US" sz="2000" b="0" dirty="0">
                        <a:solidFill>
                          <a:schemeClr val="tx1"/>
                        </a:solidFill>
                        <a:latin typeface="Calibri Light" panose="020F0302020204030204" pitchFamily="34" charset="0"/>
                        <a:cs typeface="Calibri Light" panose="020F03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F8F8"/>
                    </a:solidFill>
                  </a:tcPr>
                </a:tc>
                <a:extLst>
                  <a:ext uri="{0D108BD9-81ED-4DB2-BD59-A6C34878D82A}">
                    <a16:rowId xmlns:a16="http://schemas.microsoft.com/office/drawing/2014/main" val="999743845"/>
                  </a:ext>
                </a:extLst>
              </a:tr>
            </a:tbl>
          </a:graphicData>
        </a:graphic>
      </p:graphicFrame>
      <p:sp>
        <p:nvSpPr>
          <p:cNvPr id="10" name="文本框 4">
            <a:extLst>
              <a:ext uri="{FF2B5EF4-FFF2-40B4-BE49-F238E27FC236}">
                <a16:creationId xmlns:a16="http://schemas.microsoft.com/office/drawing/2014/main" id="{F2786A38-E186-48C2-A6BA-2E918AC308E5}"/>
              </a:ext>
            </a:extLst>
          </p:cNvPr>
          <p:cNvSpPr txBox="1"/>
          <p:nvPr/>
        </p:nvSpPr>
        <p:spPr>
          <a:xfrm>
            <a:off x="6383890" y="5011693"/>
            <a:ext cx="2823722" cy="1015663"/>
          </a:xfrm>
          <a:prstGeom prst="rect">
            <a:avLst/>
          </a:prstGeom>
          <a:noFill/>
        </p:spPr>
        <p:txBody>
          <a:bodyPr wrap="none" rtlCol="0">
            <a:spAutoFit/>
          </a:bodyPr>
          <a:lstStyle/>
          <a:p>
            <a:r>
              <a:rPr lang="en-US" altLang="zh-CN" sz="2000" dirty="0">
                <a:latin typeface="Calibri Light" panose="020F0302020204030204" pitchFamily="34" charset="0"/>
                <a:cs typeface="Calibri Light" panose="020F0302020204030204" pitchFamily="34" charset="0"/>
              </a:rPr>
              <a:t>P3: 31K</a:t>
            </a:r>
          </a:p>
          <a:p>
            <a:r>
              <a:rPr lang="en-US" altLang="zh-CN" sz="2000" dirty="0">
                <a:latin typeface="Calibri Light" panose="020F0302020204030204" pitchFamily="34" charset="0"/>
                <a:cs typeface="Calibri Light" panose="020F0302020204030204" pitchFamily="34" charset="0"/>
              </a:rPr>
              <a:t>2</a:t>
            </a:r>
            <a:r>
              <a:rPr lang="en-US" altLang="zh-CN" sz="2000" baseline="30000" dirty="0">
                <a:latin typeface="Calibri Light" panose="020F0302020204030204" pitchFamily="34" charset="0"/>
                <a:cs typeface="Calibri Light" panose="020F0302020204030204" pitchFamily="34" charset="0"/>
              </a:rPr>
              <a:t>5</a:t>
            </a:r>
            <a:r>
              <a:rPr lang="en-US" altLang="zh-CN" sz="2000" dirty="0">
                <a:latin typeface="Calibri Light" panose="020F0302020204030204" pitchFamily="34" charset="0"/>
                <a:cs typeface="Calibri Light" panose="020F0302020204030204" pitchFamily="34" charset="0"/>
              </a:rPr>
              <a:t>K=32K will be allocated,</a:t>
            </a:r>
          </a:p>
          <a:p>
            <a:r>
              <a:rPr lang="en-US" altLang="zh-CN" sz="2000" dirty="0">
                <a:latin typeface="Calibri Light" panose="020F0302020204030204" pitchFamily="34" charset="0"/>
                <a:cs typeface="Calibri Light" panose="020F0302020204030204" pitchFamily="34" charset="0"/>
              </a:rPr>
              <a:t>but 1k is not used</a:t>
            </a:r>
          </a:p>
        </p:txBody>
      </p:sp>
      <p:sp>
        <p:nvSpPr>
          <p:cNvPr id="12" name="Rectangle 11"/>
          <p:cNvSpPr/>
          <p:nvPr/>
        </p:nvSpPr>
        <p:spPr>
          <a:xfrm>
            <a:off x="4598056" y="6359988"/>
            <a:ext cx="2282163" cy="369332"/>
          </a:xfrm>
          <a:prstGeom prst="rect">
            <a:avLst/>
          </a:prstGeom>
        </p:spPr>
        <p:txBody>
          <a:bodyPr wrap="none">
            <a:spAutoFit/>
          </a:bodyPr>
          <a:lstStyle/>
          <a:p>
            <a:r>
              <a:rPr lang="en-US" altLang="zh-CN" dirty="0">
                <a:solidFill>
                  <a:schemeClr val="accent5">
                    <a:lumMod val="50000"/>
                  </a:schemeClr>
                </a:solidFill>
                <a:latin typeface="Calibri Light" panose="020F0302020204030204" pitchFamily="34" charset="0"/>
                <a:cs typeface="Calibri Light" panose="020F0302020204030204" pitchFamily="34" charset="0"/>
              </a:rPr>
              <a:t>Internal fragmentation</a:t>
            </a:r>
            <a:endParaRPr lang="zh-CN" altLang="en-US" dirty="0">
              <a:solidFill>
                <a:schemeClr val="accent5">
                  <a:lumMod val="50000"/>
                </a:schemeClr>
              </a:solidFill>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140148255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1026"/>
          <p:cNvSpPr>
            <a:spLocks noGrp="1" noChangeArrowheads="1"/>
          </p:cNvSpPr>
          <p:nvPr>
            <p:ph type="title"/>
          </p:nvPr>
        </p:nvSpPr>
        <p:spPr>
          <a:xfrm>
            <a:off x="855663" y="152400"/>
            <a:ext cx="7831137" cy="576263"/>
          </a:xfrm>
        </p:spPr>
        <p:txBody>
          <a:bodyPr/>
          <a:lstStyle/>
          <a:p>
            <a:pPr eaLnBrk="1" hangingPunct="1"/>
            <a:r>
              <a:rPr lang="en-US" altLang="en-US" dirty="0"/>
              <a:t>Fragmentation</a:t>
            </a:r>
          </a:p>
        </p:txBody>
      </p:sp>
      <p:sp>
        <p:nvSpPr>
          <p:cNvPr id="23555" name="Rectangle 1027"/>
          <p:cNvSpPr>
            <a:spLocks noGrp="1" noChangeArrowheads="1"/>
          </p:cNvSpPr>
          <p:nvPr>
            <p:ph type="body" idx="1"/>
          </p:nvPr>
        </p:nvSpPr>
        <p:spPr>
          <a:xfrm>
            <a:off x="698500" y="950301"/>
            <a:ext cx="7809880" cy="5197165"/>
          </a:xfrm>
        </p:spPr>
        <p:txBody>
          <a:bodyPr/>
          <a:lstStyle/>
          <a:p>
            <a:r>
              <a:rPr lang="en-US" altLang="en-US" sz="2400" dirty="0">
                <a:latin typeface="Calibri Light" panose="020F0302020204030204" pitchFamily="34" charset="0"/>
                <a:cs typeface="Calibri Light" panose="020F0302020204030204" pitchFamily="34" charset="0"/>
              </a:rPr>
              <a:t>First fit analysis reveals that given </a:t>
            </a:r>
            <a:r>
              <a:rPr lang="en-US" altLang="en-US" sz="2400" i="1" dirty="0">
                <a:latin typeface="Calibri Light" panose="020F0302020204030204" pitchFamily="34" charset="0"/>
                <a:cs typeface="Calibri Light" panose="020F0302020204030204" pitchFamily="34" charset="0"/>
              </a:rPr>
              <a:t>N</a:t>
            </a:r>
            <a:r>
              <a:rPr lang="en-US" altLang="en-US" sz="2400" dirty="0">
                <a:latin typeface="Calibri Light" panose="020F0302020204030204" pitchFamily="34" charset="0"/>
                <a:cs typeface="Calibri Light" panose="020F0302020204030204" pitchFamily="34" charset="0"/>
              </a:rPr>
              <a:t> blocks allocated, 0.5 </a:t>
            </a:r>
            <a:r>
              <a:rPr lang="en-US" altLang="en-US" sz="2400" i="1" dirty="0">
                <a:latin typeface="Calibri Light" panose="020F0302020204030204" pitchFamily="34" charset="0"/>
                <a:cs typeface="Calibri Light" panose="020F0302020204030204" pitchFamily="34" charset="0"/>
              </a:rPr>
              <a:t>N</a:t>
            </a:r>
            <a:r>
              <a:rPr lang="en-US" altLang="en-US" sz="2400" dirty="0">
                <a:latin typeface="Calibri Light" panose="020F0302020204030204" pitchFamily="34" charset="0"/>
                <a:cs typeface="Calibri Light" panose="020F0302020204030204" pitchFamily="34" charset="0"/>
              </a:rPr>
              <a:t> blocks lost to fragmentation</a:t>
            </a:r>
          </a:p>
          <a:p>
            <a:pPr lvl="1"/>
            <a:r>
              <a:rPr lang="en-US" altLang="en-US" sz="2400" dirty="0">
                <a:latin typeface="Calibri Light" panose="020F0302020204030204" pitchFamily="34" charset="0"/>
                <a:cs typeface="Calibri Light" panose="020F0302020204030204" pitchFamily="34" charset="0"/>
              </a:rPr>
              <a:t>50-percent rule </a:t>
            </a:r>
          </a:p>
          <a:p>
            <a:pPr lvl="2"/>
            <a:r>
              <a:rPr lang="en-US" altLang="zh-CN" sz="2400" dirty="0">
                <a:latin typeface="Calibri Light" panose="020F0302020204030204" pitchFamily="34" charset="0"/>
                <a:cs typeface="Calibri Light" panose="020F0302020204030204" pitchFamily="34" charset="0"/>
              </a:rPr>
              <a:t>the memory lost to fragmentation is about 50% the size of the allocated memory</a:t>
            </a:r>
          </a:p>
          <a:p>
            <a:pPr lvl="1"/>
            <a:r>
              <a:rPr lang="en-US" altLang="en-US" sz="2400" dirty="0">
                <a:latin typeface="Calibri Light" panose="020F0302020204030204" pitchFamily="34" charset="0"/>
                <a:cs typeface="Calibri Light" panose="020F0302020204030204" pitchFamily="34" charset="0"/>
              </a:rPr>
              <a:t>1/3 of RAM may be unusable</a:t>
            </a:r>
          </a:p>
          <a:p>
            <a:pPr marL="0" indent="0">
              <a:buNone/>
            </a:pPr>
            <a:endParaRPr lang="en-US" altLang="en-US" sz="2400" dirty="0">
              <a:solidFill>
                <a:srgbClr val="3366FF"/>
              </a:solidFill>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325600122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1026"/>
          <p:cNvSpPr>
            <a:spLocks noGrp="1" noChangeArrowheads="1"/>
          </p:cNvSpPr>
          <p:nvPr>
            <p:ph type="title"/>
          </p:nvPr>
        </p:nvSpPr>
        <p:spPr>
          <a:xfrm>
            <a:off x="855663" y="152400"/>
            <a:ext cx="7831137" cy="576263"/>
          </a:xfrm>
        </p:spPr>
        <p:txBody>
          <a:bodyPr/>
          <a:lstStyle/>
          <a:p>
            <a:pPr eaLnBrk="1" hangingPunct="1"/>
            <a:r>
              <a:rPr lang="en-US" altLang="en-US" dirty="0"/>
              <a:t>Fragmentation</a:t>
            </a:r>
          </a:p>
        </p:txBody>
      </p:sp>
      <p:sp>
        <p:nvSpPr>
          <p:cNvPr id="23555" name="Rectangle 1027"/>
          <p:cNvSpPr>
            <a:spLocks noGrp="1" noChangeArrowheads="1"/>
          </p:cNvSpPr>
          <p:nvPr>
            <p:ph type="body" idx="1"/>
          </p:nvPr>
        </p:nvSpPr>
        <p:spPr>
          <a:xfrm>
            <a:off x="698500" y="950301"/>
            <a:ext cx="7809880" cy="5197165"/>
          </a:xfrm>
        </p:spPr>
        <p:txBody>
          <a:bodyPr/>
          <a:lstStyle/>
          <a:p>
            <a:r>
              <a:rPr lang="en-US" altLang="en-US" sz="2400" dirty="0">
                <a:latin typeface="Calibri Light" panose="020F0302020204030204" pitchFamily="34" charset="0"/>
                <a:cs typeface="Calibri Light" panose="020F0302020204030204" pitchFamily="34" charset="0"/>
              </a:rPr>
              <a:t>Solutions to fragmentation problems</a:t>
            </a:r>
          </a:p>
          <a:p>
            <a:pPr lvl="1"/>
            <a:r>
              <a:rPr lang="en-US" altLang="en-US" sz="2400" dirty="0">
                <a:latin typeface="Calibri Light" panose="020F0302020204030204" pitchFamily="34" charset="0"/>
                <a:cs typeface="Calibri Light" panose="020F0302020204030204" pitchFamily="34" charset="0"/>
              </a:rPr>
              <a:t>External fragmentation</a:t>
            </a:r>
          </a:p>
          <a:p>
            <a:pPr lvl="2"/>
            <a:r>
              <a:rPr lang="en-US" altLang="en-US" sz="2400" dirty="0">
                <a:latin typeface="Calibri Light" panose="020F0302020204030204" pitchFamily="34" charset="0"/>
                <a:cs typeface="Calibri Light" panose="020F0302020204030204" pitchFamily="34" charset="0"/>
              </a:rPr>
              <a:t>Compaction</a:t>
            </a:r>
          </a:p>
          <a:p>
            <a:pPr lvl="3"/>
            <a:r>
              <a:rPr lang="en-US" altLang="en-US" sz="2400" dirty="0">
                <a:latin typeface="Calibri Light" panose="020F0302020204030204" pitchFamily="34" charset="0"/>
                <a:cs typeface="Calibri Light" panose="020F0302020204030204" pitchFamily="34" charset="0"/>
              </a:rPr>
              <a:t>Shuffle memory contents to place all free memory together in one large block</a:t>
            </a:r>
          </a:p>
          <a:p>
            <a:pPr lvl="3"/>
            <a:r>
              <a:rPr lang="en-US" altLang="en-US" sz="2400" dirty="0">
                <a:latin typeface="Calibri Light" panose="020F0302020204030204" pitchFamily="34" charset="0"/>
                <a:cs typeface="Calibri Light" panose="020F0302020204030204" pitchFamily="34" charset="0"/>
              </a:rPr>
              <a:t>possible only if relocation is dynamic, and is done at execution time</a:t>
            </a:r>
          </a:p>
          <a:p>
            <a:pPr lvl="3"/>
            <a:r>
              <a:rPr lang="en-US" altLang="en-US" sz="2400" dirty="0">
                <a:latin typeface="Calibri Light" panose="020F0302020204030204" pitchFamily="34" charset="0"/>
                <a:cs typeface="Calibri Light" panose="020F0302020204030204" pitchFamily="34" charset="0"/>
              </a:rPr>
              <a:t>Pay attention to I/O problem while there is I/O operations on the affected memory</a:t>
            </a:r>
          </a:p>
          <a:p>
            <a:pPr lvl="2"/>
            <a:r>
              <a:rPr lang="en-US" altLang="en-US" sz="2400" dirty="0">
                <a:latin typeface="Calibri Light" panose="020F0302020204030204" pitchFamily="34" charset="0"/>
                <a:cs typeface="Calibri Light" panose="020F0302020204030204" pitchFamily="34" charset="0"/>
              </a:rPr>
              <a:t>Use </a:t>
            </a:r>
            <a:r>
              <a:rPr lang="en-US" altLang="en-US" sz="2400" dirty="0">
                <a:solidFill>
                  <a:srgbClr val="FF0000"/>
                </a:solidFill>
                <a:latin typeface="Calibri Light" panose="020F0302020204030204" pitchFamily="34" charset="0"/>
                <a:cs typeface="Calibri Light" panose="020F0302020204030204" pitchFamily="34" charset="0"/>
              </a:rPr>
              <a:t>non-contiguous</a:t>
            </a:r>
            <a:r>
              <a:rPr lang="en-US" altLang="en-US" sz="2400" dirty="0">
                <a:latin typeface="Calibri Light" panose="020F0302020204030204" pitchFamily="34" charset="0"/>
                <a:cs typeface="Calibri Light" panose="020F0302020204030204" pitchFamily="34" charset="0"/>
              </a:rPr>
              <a:t> memory allocation</a:t>
            </a:r>
          </a:p>
          <a:p>
            <a:pPr lvl="1"/>
            <a:r>
              <a:rPr lang="en-US" altLang="en-US" sz="2400" dirty="0">
                <a:latin typeface="Calibri Light" panose="020F0302020204030204" pitchFamily="34" charset="0"/>
                <a:cs typeface="Calibri Light" panose="020F0302020204030204" pitchFamily="34" charset="0"/>
              </a:rPr>
              <a:t>Internal</a:t>
            </a:r>
            <a:r>
              <a:rPr lang="en-US" altLang="en-US" sz="2800" dirty="0">
                <a:latin typeface="Calibri Light" panose="020F0302020204030204" pitchFamily="34" charset="0"/>
                <a:cs typeface="Calibri Light" panose="020F0302020204030204" pitchFamily="34" charset="0"/>
              </a:rPr>
              <a:t> </a:t>
            </a:r>
            <a:r>
              <a:rPr lang="en-US" altLang="en-US" sz="2400" dirty="0">
                <a:latin typeface="Calibri Light" panose="020F0302020204030204" pitchFamily="34" charset="0"/>
                <a:cs typeface="Calibri Light" panose="020F0302020204030204" pitchFamily="34" charset="0"/>
              </a:rPr>
              <a:t>fragmentation</a:t>
            </a:r>
          </a:p>
          <a:p>
            <a:pPr lvl="2"/>
            <a:r>
              <a:rPr lang="en-US" altLang="en-US" sz="2400" dirty="0">
                <a:latin typeface="Calibri Light" panose="020F0302020204030204" pitchFamily="34" charset="0"/>
                <a:cs typeface="Calibri Light" panose="020F0302020204030204" pitchFamily="34" charset="0"/>
              </a:rPr>
              <a:t>No way </a:t>
            </a:r>
          </a:p>
          <a:p>
            <a:pPr lvl="2"/>
            <a:r>
              <a:rPr lang="en-US" altLang="en-US" sz="2400" dirty="0">
                <a:latin typeface="Calibri Light" panose="020F0302020204030204" pitchFamily="34" charset="0"/>
                <a:cs typeface="Calibri Light" panose="020F0302020204030204" pitchFamily="34" charset="0"/>
              </a:rPr>
              <a:t>Memory is allocated in the block of 2</a:t>
            </a:r>
            <a:r>
              <a:rPr lang="en-US" altLang="en-US" sz="2400" baseline="30000" dirty="0">
                <a:latin typeface="Calibri Light" panose="020F0302020204030204" pitchFamily="34" charset="0"/>
                <a:cs typeface="Calibri Light" panose="020F0302020204030204" pitchFamily="34" charset="0"/>
              </a:rPr>
              <a:t>n</a:t>
            </a:r>
            <a:r>
              <a:rPr lang="en-US" altLang="en-US" sz="2400" dirty="0">
                <a:latin typeface="Calibri Light" panose="020F0302020204030204" pitchFamily="34" charset="0"/>
                <a:cs typeface="Calibri Light" panose="020F0302020204030204" pitchFamily="34" charset="0"/>
              </a:rPr>
              <a:t> bytes, rather than byte by byte.</a:t>
            </a:r>
          </a:p>
        </p:txBody>
      </p:sp>
    </p:spTree>
    <p:extLst>
      <p:ext uri="{BB962C8B-B14F-4D97-AF65-F5344CB8AC3E}">
        <p14:creationId xmlns:p14="http://schemas.microsoft.com/office/powerpoint/2010/main" val="64904037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1026"/>
          <p:cNvSpPr>
            <a:spLocks noGrp="1" noChangeArrowheads="1"/>
          </p:cNvSpPr>
          <p:nvPr>
            <p:ph type="title"/>
          </p:nvPr>
        </p:nvSpPr>
        <p:spPr>
          <a:xfrm>
            <a:off x="457200" y="152400"/>
            <a:ext cx="8229600" cy="576263"/>
          </a:xfrm>
        </p:spPr>
        <p:txBody>
          <a:bodyPr/>
          <a:lstStyle/>
          <a:p>
            <a:pPr eaLnBrk="1" hangingPunct="1"/>
            <a:r>
              <a:rPr lang="en-US" altLang="en-US" dirty="0"/>
              <a:t>Non-</a:t>
            </a:r>
            <a:r>
              <a:rPr lang="en-US" altLang="zh-CN" dirty="0"/>
              <a:t>continuous Partition </a:t>
            </a:r>
            <a:endParaRPr lang="en-US" altLang="en-US" dirty="0"/>
          </a:p>
        </p:txBody>
      </p:sp>
      <p:sp>
        <p:nvSpPr>
          <p:cNvPr id="25603" name="Rectangle 1027"/>
          <p:cNvSpPr>
            <a:spLocks noGrp="1" noChangeArrowheads="1"/>
          </p:cNvSpPr>
          <p:nvPr>
            <p:ph type="body" idx="1"/>
          </p:nvPr>
        </p:nvSpPr>
        <p:spPr>
          <a:xfrm>
            <a:off x="698500" y="981308"/>
            <a:ext cx="7807325" cy="3707924"/>
          </a:xfrm>
        </p:spPr>
        <p:txBody>
          <a:bodyPr/>
          <a:lstStyle/>
          <a:p>
            <a:r>
              <a:rPr lang="en-US" altLang="en-US" sz="2400" dirty="0">
                <a:latin typeface="Calibri Light" panose="020F0302020204030204" pitchFamily="34" charset="0"/>
                <a:cs typeface="Calibri Light" panose="020F0302020204030204" pitchFamily="34" charset="0"/>
              </a:rPr>
              <a:t>Physical  address space of a process can be </a:t>
            </a:r>
            <a:r>
              <a:rPr lang="en-US" altLang="en-US" sz="2400" dirty="0">
                <a:solidFill>
                  <a:srgbClr val="3366FF"/>
                </a:solidFill>
                <a:latin typeface="Calibri Light" panose="020F0302020204030204" pitchFamily="34" charset="0"/>
                <a:cs typeface="Calibri Light" panose="020F0302020204030204" pitchFamily="34" charset="0"/>
              </a:rPr>
              <a:t>noncontiguous</a:t>
            </a:r>
            <a:endParaRPr lang="en-US" altLang="en-US" sz="2400" dirty="0">
              <a:latin typeface="Calibri Light" panose="020F0302020204030204" pitchFamily="34" charset="0"/>
              <a:cs typeface="Calibri Light" panose="020F0302020204030204" pitchFamily="34" charset="0"/>
            </a:endParaRPr>
          </a:p>
          <a:p>
            <a:r>
              <a:rPr lang="en-US" altLang="en-US" sz="2400" dirty="0">
                <a:latin typeface="Calibri Light" panose="020F0302020204030204" pitchFamily="34" charset="0"/>
                <a:cs typeface="Calibri Light" panose="020F0302020204030204" pitchFamily="34" charset="0"/>
              </a:rPr>
              <a:t>Process is allocated physical memory whenever the </a:t>
            </a:r>
            <a:r>
              <a:rPr lang="en-US" altLang="zh-CN" sz="2400" dirty="0">
                <a:solidFill>
                  <a:srgbClr val="FF0000"/>
                </a:solidFill>
                <a:latin typeface="Calibri Light" panose="020F0302020204030204" pitchFamily="34" charset="0"/>
                <a:cs typeface="Calibri Light" panose="020F0302020204030204" pitchFamily="34" charset="0"/>
              </a:rPr>
              <a:t>total free memory blocks are enough</a:t>
            </a:r>
            <a:r>
              <a:rPr lang="en-US" altLang="en-US" sz="2400" dirty="0">
                <a:latin typeface="Calibri Light" panose="020F0302020204030204" pitchFamily="34" charset="0"/>
                <a:cs typeface="Calibri Light" panose="020F0302020204030204" pitchFamily="34" charset="0"/>
              </a:rPr>
              <a:t> </a:t>
            </a:r>
          </a:p>
          <a:p>
            <a:pPr lvl="1"/>
            <a:r>
              <a:rPr lang="en-US" altLang="en-US" sz="2400" dirty="0">
                <a:latin typeface="Calibri Light" panose="020F0302020204030204" pitchFamily="34" charset="0"/>
                <a:cs typeface="Calibri Light" panose="020F0302020204030204" pitchFamily="34" charset="0"/>
              </a:rPr>
              <a:t>Avoids external fragmentation</a:t>
            </a:r>
          </a:p>
          <a:p>
            <a:r>
              <a:rPr lang="en-US" altLang="en-US" sz="2400" dirty="0">
                <a:solidFill>
                  <a:srgbClr val="0066FF"/>
                </a:solidFill>
                <a:latin typeface="Calibri Light" panose="020F0302020204030204" pitchFamily="34" charset="0"/>
                <a:cs typeface="Calibri Light" panose="020F0302020204030204" pitchFamily="34" charset="0"/>
              </a:rPr>
              <a:t>Frame</a:t>
            </a:r>
          </a:p>
          <a:p>
            <a:pPr lvl="1"/>
            <a:r>
              <a:rPr lang="en-US" altLang="en-US" sz="2400" dirty="0">
                <a:latin typeface="Calibri Light" panose="020F0302020204030204" pitchFamily="34" charset="0"/>
                <a:cs typeface="Calibri Light" panose="020F0302020204030204" pitchFamily="34" charset="0"/>
              </a:rPr>
              <a:t>Divide </a:t>
            </a:r>
            <a:r>
              <a:rPr lang="en-US" altLang="en-US" sz="2400" dirty="0">
                <a:solidFill>
                  <a:srgbClr val="FF0000"/>
                </a:solidFill>
                <a:latin typeface="Calibri Light" panose="020F0302020204030204" pitchFamily="34" charset="0"/>
                <a:cs typeface="Calibri Light" panose="020F0302020204030204" pitchFamily="34" charset="0"/>
              </a:rPr>
              <a:t>physical</a:t>
            </a:r>
            <a:r>
              <a:rPr lang="en-US" altLang="en-US" sz="2400" dirty="0">
                <a:latin typeface="Calibri Light" panose="020F0302020204030204" pitchFamily="34" charset="0"/>
                <a:cs typeface="Calibri Light" panose="020F0302020204030204" pitchFamily="34" charset="0"/>
              </a:rPr>
              <a:t> memory into fixed-sized blocks</a:t>
            </a:r>
          </a:p>
          <a:p>
            <a:pPr lvl="1"/>
            <a:r>
              <a:rPr lang="en-US" altLang="en-US" sz="2400" dirty="0">
                <a:latin typeface="Calibri Light" panose="020F0302020204030204" pitchFamily="34" charset="0"/>
                <a:cs typeface="Calibri Light" panose="020F0302020204030204" pitchFamily="34" charset="0"/>
              </a:rPr>
              <a:t>Each block is called </a:t>
            </a:r>
            <a:r>
              <a:rPr lang="en-US" altLang="en-US" sz="2400" dirty="0">
                <a:solidFill>
                  <a:srgbClr val="3366FF"/>
                </a:solidFill>
                <a:latin typeface="Calibri Light" panose="020F0302020204030204" pitchFamily="34" charset="0"/>
                <a:cs typeface="Calibri Light" panose="020F0302020204030204" pitchFamily="34" charset="0"/>
              </a:rPr>
              <a:t>a frame</a:t>
            </a:r>
          </a:p>
          <a:p>
            <a:pPr lvl="1"/>
            <a:r>
              <a:rPr lang="en-US" altLang="en-US" sz="2400" dirty="0">
                <a:solidFill>
                  <a:srgbClr val="000000"/>
                </a:solidFill>
                <a:latin typeface="Calibri Light" panose="020F0302020204030204" pitchFamily="34" charset="0"/>
                <a:cs typeface="Calibri Light" panose="020F0302020204030204" pitchFamily="34" charset="0"/>
              </a:rPr>
              <a:t>The size of each frame </a:t>
            </a:r>
            <a:r>
              <a:rPr lang="en-US" altLang="en-US" sz="2400" dirty="0">
                <a:latin typeface="Calibri Light" panose="020F0302020204030204" pitchFamily="34" charset="0"/>
                <a:cs typeface="Calibri Light" panose="020F0302020204030204" pitchFamily="34" charset="0"/>
              </a:rPr>
              <a:t>is power of 2, between 512 bytes and 16 Mbytes</a:t>
            </a:r>
          </a:p>
          <a:p>
            <a:pPr lvl="1"/>
            <a:r>
              <a:rPr lang="en-US" altLang="en-US" sz="2400" dirty="0">
                <a:latin typeface="Calibri Light" panose="020F0302020204030204" pitchFamily="34" charset="0"/>
                <a:cs typeface="Calibri Light" panose="020F0302020204030204" pitchFamily="34" charset="0"/>
              </a:rPr>
              <a:t>Kernel keeps track of all free frames</a:t>
            </a:r>
          </a:p>
          <a:p>
            <a:pPr lvl="1"/>
            <a:endParaRPr lang="en-US" altLang="en-US" sz="2400" dirty="0">
              <a:latin typeface="Calibri Light" panose="020F0302020204030204" pitchFamily="34" charset="0"/>
              <a:cs typeface="Calibri Light" panose="020F0302020204030204" pitchFamily="34" charset="0"/>
            </a:endParaRPr>
          </a:p>
        </p:txBody>
      </p:sp>
      <p:sp>
        <p:nvSpPr>
          <p:cNvPr id="6" name="TextBox 5"/>
          <p:cNvSpPr txBox="1"/>
          <p:nvPr/>
        </p:nvSpPr>
        <p:spPr>
          <a:xfrm>
            <a:off x="808892" y="5334001"/>
            <a:ext cx="7877908" cy="1092607"/>
          </a:xfrm>
          <a:prstGeom prst="rect">
            <a:avLst/>
          </a:prstGeom>
          <a:solidFill>
            <a:schemeClr val="accent1">
              <a:lumMod val="20000"/>
              <a:lumOff val="80000"/>
            </a:schemeClr>
          </a:solidFill>
        </p:spPr>
        <p:txBody>
          <a:bodyPr wrap="square" rtlCol="0">
            <a:spAutoFit/>
          </a:bodyPr>
          <a:lstStyle/>
          <a:p>
            <a:pPr>
              <a:spcAft>
                <a:spcPts val="600"/>
              </a:spcAft>
            </a:pPr>
            <a:r>
              <a:rPr lang="en-US" altLang="zh-CN" sz="2000" dirty="0">
                <a:solidFill>
                  <a:srgbClr val="FF0000"/>
                </a:solidFill>
                <a:latin typeface="Calibri Light" panose="020F0302020204030204" pitchFamily="34" charset="0"/>
                <a:cs typeface="Calibri Light" panose="020F0302020204030204" pitchFamily="34" charset="0"/>
              </a:rPr>
              <a:t>Thinking: </a:t>
            </a:r>
          </a:p>
          <a:p>
            <a:r>
              <a:rPr lang="en-US" altLang="zh-CN" sz="2000" dirty="0">
                <a:latin typeface="Calibri Light" panose="020F0302020204030204" pitchFamily="34" charset="0"/>
                <a:cs typeface="Calibri Light" panose="020F0302020204030204" pitchFamily="34" charset="0"/>
              </a:rPr>
              <a:t>If RAM’s address uses 16 bits, each frame is 4K, how many frames are in the memory? </a:t>
            </a:r>
            <a:endParaRPr lang="zh-CN" altLang="en-US" sz="2000" dirty="0">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372581870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1026"/>
          <p:cNvSpPr>
            <a:spLocks noGrp="1" noChangeArrowheads="1"/>
          </p:cNvSpPr>
          <p:nvPr>
            <p:ph type="title"/>
          </p:nvPr>
        </p:nvSpPr>
        <p:spPr>
          <a:xfrm>
            <a:off x="457200" y="152400"/>
            <a:ext cx="8229600" cy="576263"/>
          </a:xfrm>
        </p:spPr>
        <p:txBody>
          <a:bodyPr/>
          <a:lstStyle/>
          <a:p>
            <a:pPr eaLnBrk="1" hangingPunct="1"/>
            <a:r>
              <a:rPr lang="en-US" altLang="en-US" dirty="0"/>
              <a:t>Non-</a:t>
            </a:r>
            <a:r>
              <a:rPr lang="en-US" altLang="zh-CN" dirty="0"/>
              <a:t>continuous Partition </a:t>
            </a:r>
            <a:endParaRPr lang="en-US" altLang="en-US" dirty="0"/>
          </a:p>
        </p:txBody>
      </p:sp>
      <p:sp>
        <p:nvSpPr>
          <p:cNvPr id="6" name="TextBox 5"/>
          <p:cNvSpPr txBox="1"/>
          <p:nvPr/>
        </p:nvSpPr>
        <p:spPr>
          <a:xfrm>
            <a:off x="4133906" y="4989359"/>
            <a:ext cx="4947137" cy="1092607"/>
          </a:xfrm>
          <a:prstGeom prst="rect">
            <a:avLst/>
          </a:prstGeom>
          <a:solidFill>
            <a:schemeClr val="accent1">
              <a:lumMod val="20000"/>
              <a:lumOff val="80000"/>
            </a:schemeClr>
          </a:solidFill>
        </p:spPr>
        <p:txBody>
          <a:bodyPr wrap="square" rtlCol="0">
            <a:spAutoFit/>
          </a:bodyPr>
          <a:lstStyle/>
          <a:p>
            <a:pPr>
              <a:spcAft>
                <a:spcPts val="600"/>
              </a:spcAft>
            </a:pPr>
            <a:r>
              <a:rPr lang="en-US" altLang="zh-CN" sz="2000" dirty="0">
                <a:solidFill>
                  <a:srgbClr val="FF0000"/>
                </a:solidFill>
                <a:latin typeface="Calibri Light" panose="020F0302020204030204" pitchFamily="34" charset="0"/>
                <a:cs typeface="Calibri Light" panose="020F0302020204030204" pitchFamily="34" charset="0"/>
              </a:rPr>
              <a:t>Thinking: </a:t>
            </a:r>
          </a:p>
          <a:p>
            <a:r>
              <a:rPr lang="en-US" altLang="zh-CN" sz="2000" dirty="0">
                <a:latin typeface="Calibri Light" panose="020F0302020204030204" pitchFamily="34" charset="0"/>
                <a:cs typeface="Calibri Light" panose="020F0302020204030204" pitchFamily="34" charset="0"/>
              </a:rPr>
              <a:t>If RAM’s address uses 16 bits, each frame is 4K, how many frames are in the memory? </a:t>
            </a:r>
            <a:endParaRPr lang="zh-CN" altLang="en-US" sz="2000" dirty="0">
              <a:latin typeface="Calibri Light" panose="020F0302020204030204" pitchFamily="34" charset="0"/>
              <a:cs typeface="Calibri Light" panose="020F0302020204030204" pitchFamily="34" charset="0"/>
            </a:endParaRPr>
          </a:p>
        </p:txBody>
      </p:sp>
      <p:graphicFrame>
        <p:nvGraphicFramePr>
          <p:cNvPr id="3" name="Table 2"/>
          <p:cNvGraphicFramePr>
            <a:graphicFrameLocks noGrp="1"/>
          </p:cNvGraphicFramePr>
          <p:nvPr/>
        </p:nvGraphicFramePr>
        <p:xfrm>
          <a:off x="1237072" y="977551"/>
          <a:ext cx="1289539" cy="5484960"/>
        </p:xfrm>
        <a:graphic>
          <a:graphicData uri="http://schemas.openxmlformats.org/drawingml/2006/table">
            <a:tbl>
              <a:tblPr firstRow="1" bandRow="1">
                <a:tableStyleId>{5C22544A-7EE6-4342-B048-85BDC9FD1C3A}</a:tableStyleId>
              </a:tblPr>
              <a:tblGrid>
                <a:gridCol w="1289539">
                  <a:extLst>
                    <a:ext uri="{9D8B030D-6E8A-4147-A177-3AD203B41FA5}">
                      <a16:colId xmlns:a16="http://schemas.microsoft.com/office/drawing/2014/main" val="3137512300"/>
                    </a:ext>
                  </a:extLst>
                </a:gridCol>
              </a:tblGrid>
              <a:tr h="342810">
                <a:tc>
                  <a:txBody>
                    <a:bodyPr/>
                    <a:lstStyle/>
                    <a:p>
                      <a:r>
                        <a:rPr lang="en-US" altLang="zh-CN" sz="1600" b="0" dirty="0">
                          <a:solidFill>
                            <a:schemeClr val="tx1"/>
                          </a:solidFill>
                        </a:rPr>
                        <a:t>Frame</a:t>
                      </a:r>
                      <a:r>
                        <a:rPr lang="en-US" altLang="zh-CN" sz="1600" b="0" baseline="0" dirty="0">
                          <a:solidFill>
                            <a:schemeClr val="tx1"/>
                          </a:solidFill>
                        </a:rPr>
                        <a:t> 0</a:t>
                      </a:r>
                      <a:endParaRPr lang="zh-CN" altLang="en-US" sz="1600" b="0" dirty="0">
                        <a:solidFill>
                          <a:schemeClr val="tx1"/>
                        </a:solidFill>
                      </a:endParaRPr>
                    </a:p>
                  </a:txBody>
                  <a:tcPr>
                    <a:solidFill>
                      <a:schemeClr val="accent5">
                        <a:lumMod val="60000"/>
                        <a:lumOff val="40000"/>
                      </a:schemeClr>
                    </a:solidFill>
                  </a:tcPr>
                </a:tc>
                <a:extLst>
                  <a:ext uri="{0D108BD9-81ED-4DB2-BD59-A6C34878D82A}">
                    <a16:rowId xmlns:a16="http://schemas.microsoft.com/office/drawing/2014/main" val="910173660"/>
                  </a:ext>
                </a:extLst>
              </a:tr>
              <a:tr h="342810">
                <a:tc>
                  <a:txBody>
                    <a:bodyPr/>
                    <a:lstStyle/>
                    <a:p>
                      <a:r>
                        <a:rPr lang="en-US" altLang="zh-CN" sz="1600" b="0" dirty="0">
                          <a:solidFill>
                            <a:schemeClr val="tx1"/>
                          </a:solidFill>
                        </a:rPr>
                        <a:t>Frame</a:t>
                      </a:r>
                      <a:r>
                        <a:rPr lang="en-US" altLang="zh-CN" sz="1600" b="0" baseline="0" dirty="0">
                          <a:solidFill>
                            <a:schemeClr val="tx1"/>
                          </a:solidFill>
                        </a:rPr>
                        <a:t> 1</a:t>
                      </a:r>
                      <a:endParaRPr lang="zh-CN" altLang="en-US" sz="1600" b="0" dirty="0">
                        <a:solidFill>
                          <a:schemeClr val="tx1"/>
                        </a:solidFill>
                      </a:endParaRPr>
                    </a:p>
                  </a:txBody>
                  <a:tcPr/>
                </a:tc>
                <a:extLst>
                  <a:ext uri="{0D108BD9-81ED-4DB2-BD59-A6C34878D82A}">
                    <a16:rowId xmlns:a16="http://schemas.microsoft.com/office/drawing/2014/main" val="74392441"/>
                  </a:ext>
                </a:extLst>
              </a:tr>
              <a:tr h="34281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altLang="zh-CN" sz="1600" b="0" dirty="0">
                          <a:solidFill>
                            <a:schemeClr val="tx1"/>
                          </a:solidFill>
                        </a:rPr>
                        <a:t>Frame</a:t>
                      </a:r>
                      <a:r>
                        <a:rPr lang="en-US" altLang="zh-CN" sz="1600" b="0" baseline="0" dirty="0">
                          <a:solidFill>
                            <a:schemeClr val="tx1"/>
                          </a:solidFill>
                        </a:rPr>
                        <a:t> 2</a:t>
                      </a:r>
                      <a:endParaRPr lang="zh-CN" altLang="en-US" sz="1600" b="0" dirty="0">
                        <a:solidFill>
                          <a:schemeClr val="tx1"/>
                        </a:solidFill>
                      </a:endParaRPr>
                    </a:p>
                  </a:txBody>
                  <a:tcPr/>
                </a:tc>
                <a:extLst>
                  <a:ext uri="{0D108BD9-81ED-4DB2-BD59-A6C34878D82A}">
                    <a16:rowId xmlns:a16="http://schemas.microsoft.com/office/drawing/2014/main" val="3371362041"/>
                  </a:ext>
                </a:extLst>
              </a:tr>
              <a:tr h="342810">
                <a:tc>
                  <a:txBody>
                    <a:bodyPr/>
                    <a:lstStyle/>
                    <a:p>
                      <a:endParaRPr lang="zh-CN" altLang="en-US" sz="1600" b="0" dirty="0">
                        <a:solidFill>
                          <a:schemeClr val="tx1"/>
                        </a:solidFill>
                      </a:endParaRPr>
                    </a:p>
                  </a:txBody>
                  <a:tcPr/>
                </a:tc>
                <a:extLst>
                  <a:ext uri="{0D108BD9-81ED-4DB2-BD59-A6C34878D82A}">
                    <a16:rowId xmlns:a16="http://schemas.microsoft.com/office/drawing/2014/main" val="1086451740"/>
                  </a:ext>
                </a:extLst>
              </a:tr>
              <a:tr h="342810">
                <a:tc>
                  <a:txBody>
                    <a:bodyPr/>
                    <a:lstStyle/>
                    <a:p>
                      <a:endParaRPr lang="zh-CN" altLang="en-US" sz="1600" b="0" dirty="0">
                        <a:solidFill>
                          <a:schemeClr val="tx1"/>
                        </a:solidFill>
                      </a:endParaRPr>
                    </a:p>
                  </a:txBody>
                  <a:tcPr/>
                </a:tc>
                <a:extLst>
                  <a:ext uri="{0D108BD9-81ED-4DB2-BD59-A6C34878D82A}">
                    <a16:rowId xmlns:a16="http://schemas.microsoft.com/office/drawing/2014/main" val="3901807028"/>
                  </a:ext>
                </a:extLst>
              </a:tr>
              <a:tr h="342810">
                <a:tc>
                  <a:txBody>
                    <a:bodyPr/>
                    <a:lstStyle/>
                    <a:p>
                      <a:endParaRPr lang="zh-CN" altLang="en-US" sz="1600" b="0" dirty="0">
                        <a:solidFill>
                          <a:schemeClr val="tx1"/>
                        </a:solidFill>
                      </a:endParaRPr>
                    </a:p>
                  </a:txBody>
                  <a:tcPr/>
                </a:tc>
                <a:extLst>
                  <a:ext uri="{0D108BD9-81ED-4DB2-BD59-A6C34878D82A}">
                    <a16:rowId xmlns:a16="http://schemas.microsoft.com/office/drawing/2014/main" val="469037909"/>
                  </a:ext>
                </a:extLst>
              </a:tr>
              <a:tr h="342810">
                <a:tc>
                  <a:txBody>
                    <a:bodyPr/>
                    <a:lstStyle/>
                    <a:p>
                      <a:endParaRPr lang="zh-CN" altLang="en-US" sz="1600" b="0" dirty="0">
                        <a:solidFill>
                          <a:schemeClr val="tx1"/>
                        </a:solidFill>
                      </a:endParaRPr>
                    </a:p>
                  </a:txBody>
                  <a:tcPr/>
                </a:tc>
                <a:extLst>
                  <a:ext uri="{0D108BD9-81ED-4DB2-BD59-A6C34878D82A}">
                    <a16:rowId xmlns:a16="http://schemas.microsoft.com/office/drawing/2014/main" val="3140254507"/>
                  </a:ext>
                </a:extLst>
              </a:tr>
              <a:tr h="342810">
                <a:tc>
                  <a:txBody>
                    <a:bodyPr/>
                    <a:lstStyle/>
                    <a:p>
                      <a:endParaRPr lang="zh-CN" altLang="en-US" sz="1600" b="0" dirty="0">
                        <a:solidFill>
                          <a:schemeClr val="tx1"/>
                        </a:solidFill>
                      </a:endParaRPr>
                    </a:p>
                  </a:txBody>
                  <a:tcPr/>
                </a:tc>
                <a:extLst>
                  <a:ext uri="{0D108BD9-81ED-4DB2-BD59-A6C34878D82A}">
                    <a16:rowId xmlns:a16="http://schemas.microsoft.com/office/drawing/2014/main" val="2597509570"/>
                  </a:ext>
                </a:extLst>
              </a:tr>
              <a:tr h="342810">
                <a:tc>
                  <a:txBody>
                    <a:bodyPr/>
                    <a:lstStyle/>
                    <a:p>
                      <a:endParaRPr lang="zh-CN" altLang="en-US" sz="1600" b="0" dirty="0">
                        <a:solidFill>
                          <a:schemeClr val="tx1"/>
                        </a:solidFill>
                      </a:endParaRPr>
                    </a:p>
                  </a:txBody>
                  <a:tcPr/>
                </a:tc>
                <a:extLst>
                  <a:ext uri="{0D108BD9-81ED-4DB2-BD59-A6C34878D82A}">
                    <a16:rowId xmlns:a16="http://schemas.microsoft.com/office/drawing/2014/main" val="1576528359"/>
                  </a:ext>
                </a:extLst>
              </a:tr>
              <a:tr h="342810">
                <a:tc>
                  <a:txBody>
                    <a:bodyPr/>
                    <a:lstStyle/>
                    <a:p>
                      <a:endParaRPr lang="zh-CN" altLang="en-US" sz="1600" b="0" dirty="0">
                        <a:solidFill>
                          <a:schemeClr val="tx1"/>
                        </a:solidFill>
                      </a:endParaRPr>
                    </a:p>
                  </a:txBody>
                  <a:tcPr/>
                </a:tc>
                <a:extLst>
                  <a:ext uri="{0D108BD9-81ED-4DB2-BD59-A6C34878D82A}">
                    <a16:rowId xmlns:a16="http://schemas.microsoft.com/office/drawing/2014/main" val="1868940548"/>
                  </a:ext>
                </a:extLst>
              </a:tr>
              <a:tr h="342810">
                <a:tc>
                  <a:txBody>
                    <a:bodyPr/>
                    <a:lstStyle/>
                    <a:p>
                      <a:endParaRPr lang="zh-CN" altLang="en-US" sz="1600" b="0" dirty="0">
                        <a:solidFill>
                          <a:schemeClr val="tx1"/>
                        </a:solidFill>
                      </a:endParaRPr>
                    </a:p>
                  </a:txBody>
                  <a:tcPr/>
                </a:tc>
                <a:extLst>
                  <a:ext uri="{0D108BD9-81ED-4DB2-BD59-A6C34878D82A}">
                    <a16:rowId xmlns:a16="http://schemas.microsoft.com/office/drawing/2014/main" val="931872227"/>
                  </a:ext>
                </a:extLst>
              </a:tr>
              <a:tr h="342810">
                <a:tc>
                  <a:txBody>
                    <a:bodyPr/>
                    <a:lstStyle/>
                    <a:p>
                      <a:endParaRPr lang="zh-CN" altLang="en-US" sz="1600" b="0" dirty="0">
                        <a:solidFill>
                          <a:schemeClr val="tx1"/>
                        </a:solidFill>
                      </a:endParaRPr>
                    </a:p>
                  </a:txBody>
                  <a:tcPr/>
                </a:tc>
                <a:extLst>
                  <a:ext uri="{0D108BD9-81ED-4DB2-BD59-A6C34878D82A}">
                    <a16:rowId xmlns:a16="http://schemas.microsoft.com/office/drawing/2014/main" val="3142952592"/>
                  </a:ext>
                </a:extLst>
              </a:tr>
              <a:tr h="342810">
                <a:tc>
                  <a:txBody>
                    <a:bodyPr/>
                    <a:lstStyle/>
                    <a:p>
                      <a:endParaRPr lang="zh-CN" altLang="en-US" sz="1600" b="0" dirty="0">
                        <a:solidFill>
                          <a:schemeClr val="tx1"/>
                        </a:solidFill>
                      </a:endParaRPr>
                    </a:p>
                  </a:txBody>
                  <a:tcPr/>
                </a:tc>
                <a:extLst>
                  <a:ext uri="{0D108BD9-81ED-4DB2-BD59-A6C34878D82A}">
                    <a16:rowId xmlns:a16="http://schemas.microsoft.com/office/drawing/2014/main" val="3304378240"/>
                  </a:ext>
                </a:extLst>
              </a:tr>
              <a:tr h="342810">
                <a:tc>
                  <a:txBody>
                    <a:bodyPr/>
                    <a:lstStyle/>
                    <a:p>
                      <a:endParaRPr lang="zh-CN" altLang="en-US" sz="1600" b="0" dirty="0">
                        <a:solidFill>
                          <a:schemeClr val="tx1"/>
                        </a:solidFill>
                      </a:endParaRPr>
                    </a:p>
                  </a:txBody>
                  <a:tcPr/>
                </a:tc>
                <a:extLst>
                  <a:ext uri="{0D108BD9-81ED-4DB2-BD59-A6C34878D82A}">
                    <a16:rowId xmlns:a16="http://schemas.microsoft.com/office/drawing/2014/main" val="2282866053"/>
                  </a:ext>
                </a:extLst>
              </a:tr>
              <a:tr h="342810">
                <a:tc>
                  <a:txBody>
                    <a:bodyPr/>
                    <a:lstStyle/>
                    <a:p>
                      <a:endParaRPr lang="zh-CN" altLang="en-US" sz="1600" b="0" dirty="0">
                        <a:solidFill>
                          <a:schemeClr val="tx1"/>
                        </a:solidFill>
                      </a:endParaRPr>
                    </a:p>
                  </a:txBody>
                  <a:tcPr/>
                </a:tc>
                <a:extLst>
                  <a:ext uri="{0D108BD9-81ED-4DB2-BD59-A6C34878D82A}">
                    <a16:rowId xmlns:a16="http://schemas.microsoft.com/office/drawing/2014/main" val="2535888664"/>
                  </a:ext>
                </a:extLst>
              </a:tr>
              <a:tr h="342810">
                <a:tc>
                  <a:txBody>
                    <a:bodyPr/>
                    <a:lstStyle/>
                    <a:p>
                      <a:r>
                        <a:rPr lang="en-US" altLang="zh-CN" sz="1600" b="0" dirty="0">
                          <a:solidFill>
                            <a:schemeClr val="tx1"/>
                          </a:solidFill>
                        </a:rPr>
                        <a:t>Frame 15</a:t>
                      </a:r>
                      <a:endParaRPr lang="zh-CN" altLang="en-US" sz="1600" b="0" dirty="0">
                        <a:solidFill>
                          <a:schemeClr val="tx1"/>
                        </a:solidFill>
                      </a:endParaRPr>
                    </a:p>
                  </a:txBody>
                  <a:tcPr/>
                </a:tc>
                <a:extLst>
                  <a:ext uri="{0D108BD9-81ED-4DB2-BD59-A6C34878D82A}">
                    <a16:rowId xmlns:a16="http://schemas.microsoft.com/office/drawing/2014/main" val="2562681938"/>
                  </a:ext>
                </a:extLst>
              </a:tr>
            </a:tbl>
          </a:graphicData>
        </a:graphic>
      </p:graphicFrame>
      <p:graphicFrame>
        <p:nvGraphicFramePr>
          <p:cNvPr id="5" name="Table 4"/>
          <p:cNvGraphicFramePr>
            <a:graphicFrameLocks noGrp="1"/>
          </p:cNvGraphicFramePr>
          <p:nvPr/>
        </p:nvGraphicFramePr>
        <p:xfrm>
          <a:off x="4489938" y="1902332"/>
          <a:ext cx="4349264" cy="370840"/>
        </p:xfrm>
        <a:graphic>
          <a:graphicData uri="http://schemas.openxmlformats.org/drawingml/2006/table">
            <a:tbl>
              <a:tblPr firstRow="1" bandRow="1">
                <a:tableStyleId>{5C22544A-7EE6-4342-B048-85BDC9FD1C3A}</a:tableStyleId>
              </a:tblPr>
              <a:tblGrid>
                <a:gridCol w="271829">
                  <a:extLst>
                    <a:ext uri="{9D8B030D-6E8A-4147-A177-3AD203B41FA5}">
                      <a16:colId xmlns:a16="http://schemas.microsoft.com/office/drawing/2014/main" val="3522728695"/>
                    </a:ext>
                  </a:extLst>
                </a:gridCol>
                <a:gridCol w="271829">
                  <a:extLst>
                    <a:ext uri="{9D8B030D-6E8A-4147-A177-3AD203B41FA5}">
                      <a16:colId xmlns:a16="http://schemas.microsoft.com/office/drawing/2014/main" val="4068255092"/>
                    </a:ext>
                  </a:extLst>
                </a:gridCol>
                <a:gridCol w="271829">
                  <a:extLst>
                    <a:ext uri="{9D8B030D-6E8A-4147-A177-3AD203B41FA5}">
                      <a16:colId xmlns:a16="http://schemas.microsoft.com/office/drawing/2014/main" val="3804299972"/>
                    </a:ext>
                  </a:extLst>
                </a:gridCol>
                <a:gridCol w="271829">
                  <a:extLst>
                    <a:ext uri="{9D8B030D-6E8A-4147-A177-3AD203B41FA5}">
                      <a16:colId xmlns:a16="http://schemas.microsoft.com/office/drawing/2014/main" val="2007999701"/>
                    </a:ext>
                  </a:extLst>
                </a:gridCol>
                <a:gridCol w="271829">
                  <a:extLst>
                    <a:ext uri="{9D8B030D-6E8A-4147-A177-3AD203B41FA5}">
                      <a16:colId xmlns:a16="http://schemas.microsoft.com/office/drawing/2014/main" val="3441999529"/>
                    </a:ext>
                  </a:extLst>
                </a:gridCol>
                <a:gridCol w="271829">
                  <a:extLst>
                    <a:ext uri="{9D8B030D-6E8A-4147-A177-3AD203B41FA5}">
                      <a16:colId xmlns:a16="http://schemas.microsoft.com/office/drawing/2014/main" val="2860606592"/>
                    </a:ext>
                  </a:extLst>
                </a:gridCol>
                <a:gridCol w="271829">
                  <a:extLst>
                    <a:ext uri="{9D8B030D-6E8A-4147-A177-3AD203B41FA5}">
                      <a16:colId xmlns:a16="http://schemas.microsoft.com/office/drawing/2014/main" val="3676432390"/>
                    </a:ext>
                  </a:extLst>
                </a:gridCol>
                <a:gridCol w="271829">
                  <a:extLst>
                    <a:ext uri="{9D8B030D-6E8A-4147-A177-3AD203B41FA5}">
                      <a16:colId xmlns:a16="http://schemas.microsoft.com/office/drawing/2014/main" val="1583414666"/>
                    </a:ext>
                  </a:extLst>
                </a:gridCol>
                <a:gridCol w="271829">
                  <a:extLst>
                    <a:ext uri="{9D8B030D-6E8A-4147-A177-3AD203B41FA5}">
                      <a16:colId xmlns:a16="http://schemas.microsoft.com/office/drawing/2014/main" val="1419082289"/>
                    </a:ext>
                  </a:extLst>
                </a:gridCol>
                <a:gridCol w="271829">
                  <a:extLst>
                    <a:ext uri="{9D8B030D-6E8A-4147-A177-3AD203B41FA5}">
                      <a16:colId xmlns:a16="http://schemas.microsoft.com/office/drawing/2014/main" val="1471224874"/>
                    </a:ext>
                  </a:extLst>
                </a:gridCol>
                <a:gridCol w="271829">
                  <a:extLst>
                    <a:ext uri="{9D8B030D-6E8A-4147-A177-3AD203B41FA5}">
                      <a16:colId xmlns:a16="http://schemas.microsoft.com/office/drawing/2014/main" val="743111470"/>
                    </a:ext>
                  </a:extLst>
                </a:gridCol>
                <a:gridCol w="271829">
                  <a:extLst>
                    <a:ext uri="{9D8B030D-6E8A-4147-A177-3AD203B41FA5}">
                      <a16:colId xmlns:a16="http://schemas.microsoft.com/office/drawing/2014/main" val="954084791"/>
                    </a:ext>
                  </a:extLst>
                </a:gridCol>
                <a:gridCol w="271829">
                  <a:extLst>
                    <a:ext uri="{9D8B030D-6E8A-4147-A177-3AD203B41FA5}">
                      <a16:colId xmlns:a16="http://schemas.microsoft.com/office/drawing/2014/main" val="4016893981"/>
                    </a:ext>
                  </a:extLst>
                </a:gridCol>
                <a:gridCol w="271829">
                  <a:extLst>
                    <a:ext uri="{9D8B030D-6E8A-4147-A177-3AD203B41FA5}">
                      <a16:colId xmlns:a16="http://schemas.microsoft.com/office/drawing/2014/main" val="391826161"/>
                    </a:ext>
                  </a:extLst>
                </a:gridCol>
                <a:gridCol w="271829">
                  <a:extLst>
                    <a:ext uri="{9D8B030D-6E8A-4147-A177-3AD203B41FA5}">
                      <a16:colId xmlns:a16="http://schemas.microsoft.com/office/drawing/2014/main" val="1474789055"/>
                    </a:ext>
                  </a:extLst>
                </a:gridCol>
                <a:gridCol w="271829">
                  <a:extLst>
                    <a:ext uri="{9D8B030D-6E8A-4147-A177-3AD203B41FA5}">
                      <a16:colId xmlns:a16="http://schemas.microsoft.com/office/drawing/2014/main" val="1823647730"/>
                    </a:ext>
                  </a:extLst>
                </a:gridCol>
              </a:tblGrid>
              <a:tr h="370840">
                <a:tc>
                  <a:txBody>
                    <a:bodyPr/>
                    <a:lstStyle/>
                    <a:p>
                      <a:endParaRPr lang="zh-CN" altLang="en-US" dirty="0"/>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dirty="0"/>
                    </a:p>
                  </a:txBody>
                  <a:tcPr/>
                </a:tc>
                <a:tc>
                  <a:txBody>
                    <a:bodyPr/>
                    <a:lstStyle/>
                    <a:p>
                      <a:endParaRPr lang="zh-CN" altLang="en-US" dirty="0"/>
                    </a:p>
                  </a:txBody>
                  <a:tcPr/>
                </a:tc>
                <a:extLst>
                  <a:ext uri="{0D108BD9-81ED-4DB2-BD59-A6C34878D82A}">
                    <a16:rowId xmlns:a16="http://schemas.microsoft.com/office/drawing/2014/main" val="847440561"/>
                  </a:ext>
                </a:extLst>
              </a:tr>
            </a:tbl>
          </a:graphicData>
        </a:graphic>
      </p:graphicFrame>
      <p:sp>
        <p:nvSpPr>
          <p:cNvPr id="8" name="TextBox 7"/>
          <p:cNvSpPr txBox="1"/>
          <p:nvPr/>
        </p:nvSpPr>
        <p:spPr>
          <a:xfrm>
            <a:off x="4901756" y="977551"/>
            <a:ext cx="3504486" cy="830997"/>
          </a:xfrm>
          <a:prstGeom prst="rect">
            <a:avLst/>
          </a:prstGeom>
          <a:noFill/>
        </p:spPr>
        <p:txBody>
          <a:bodyPr wrap="none" rtlCol="0">
            <a:spAutoFit/>
          </a:bodyPr>
          <a:lstStyle/>
          <a:p>
            <a:r>
              <a:rPr lang="en-US" altLang="zh-CN" sz="2400" dirty="0">
                <a:latin typeface="Calibri Light" panose="020F0302020204030204" pitchFamily="34" charset="0"/>
                <a:cs typeface="Calibri Light" panose="020F0302020204030204" pitchFamily="34" charset="0"/>
              </a:rPr>
              <a:t>16 bits: 2</a:t>
            </a:r>
            <a:r>
              <a:rPr lang="en-US" altLang="zh-CN" sz="2400" baseline="30000" dirty="0">
                <a:latin typeface="Calibri Light" panose="020F0302020204030204" pitchFamily="34" charset="0"/>
                <a:cs typeface="Calibri Light" panose="020F0302020204030204" pitchFamily="34" charset="0"/>
              </a:rPr>
              <a:t>16 </a:t>
            </a:r>
            <a:r>
              <a:rPr lang="en-US" altLang="zh-CN" sz="2400" dirty="0">
                <a:latin typeface="Calibri Light" panose="020F0302020204030204" pitchFamily="34" charset="0"/>
                <a:cs typeface="Calibri Light" panose="020F0302020204030204" pitchFamily="34" charset="0"/>
              </a:rPr>
              <a:t>, 4K: 4*2</a:t>
            </a:r>
            <a:r>
              <a:rPr lang="en-US" altLang="zh-CN" sz="2400" baseline="30000" dirty="0">
                <a:latin typeface="Calibri Light" panose="020F0302020204030204" pitchFamily="34" charset="0"/>
                <a:cs typeface="Calibri Light" panose="020F0302020204030204" pitchFamily="34" charset="0"/>
              </a:rPr>
              <a:t>10</a:t>
            </a:r>
            <a:r>
              <a:rPr lang="en-US" altLang="zh-CN" sz="2400" dirty="0">
                <a:latin typeface="Calibri Light" panose="020F0302020204030204" pitchFamily="34" charset="0"/>
                <a:cs typeface="Calibri Light" panose="020F0302020204030204" pitchFamily="34" charset="0"/>
              </a:rPr>
              <a:t> = 2</a:t>
            </a:r>
            <a:r>
              <a:rPr lang="en-US" altLang="zh-CN" sz="2400" baseline="30000" dirty="0">
                <a:solidFill>
                  <a:srgbClr val="FF0000"/>
                </a:solidFill>
                <a:latin typeface="Calibri Light" panose="020F0302020204030204" pitchFamily="34" charset="0"/>
                <a:cs typeface="Calibri Light" panose="020F0302020204030204" pitchFamily="34" charset="0"/>
              </a:rPr>
              <a:t>12</a:t>
            </a:r>
          </a:p>
          <a:p>
            <a:r>
              <a:rPr lang="en-US" altLang="zh-CN" sz="2400" dirty="0">
                <a:latin typeface="Calibri Light" panose="020F0302020204030204" pitchFamily="34" charset="0"/>
                <a:cs typeface="Calibri Light" panose="020F0302020204030204" pitchFamily="34" charset="0"/>
              </a:rPr>
              <a:t>Total frames: 2</a:t>
            </a:r>
            <a:r>
              <a:rPr lang="en-US" altLang="zh-CN" sz="2400" baseline="30000" dirty="0">
                <a:latin typeface="Calibri Light" panose="020F0302020204030204" pitchFamily="34" charset="0"/>
                <a:cs typeface="Calibri Light" panose="020F0302020204030204" pitchFamily="34" charset="0"/>
              </a:rPr>
              <a:t>16</a:t>
            </a:r>
            <a:r>
              <a:rPr lang="en-US" altLang="zh-CN" sz="2400" dirty="0">
                <a:latin typeface="Calibri Light" panose="020F0302020204030204" pitchFamily="34" charset="0"/>
                <a:cs typeface="Calibri Light" panose="020F0302020204030204" pitchFamily="34" charset="0"/>
              </a:rPr>
              <a:t>/ 2</a:t>
            </a:r>
            <a:r>
              <a:rPr lang="en-US" altLang="zh-CN" sz="2400" baseline="30000" dirty="0">
                <a:latin typeface="Calibri Light" panose="020F0302020204030204" pitchFamily="34" charset="0"/>
                <a:cs typeface="Calibri Light" panose="020F0302020204030204" pitchFamily="34" charset="0"/>
              </a:rPr>
              <a:t>12</a:t>
            </a:r>
            <a:r>
              <a:rPr lang="en-US" altLang="zh-CN" sz="2400" dirty="0">
                <a:latin typeface="Calibri Light" panose="020F0302020204030204" pitchFamily="34" charset="0"/>
                <a:cs typeface="Calibri Light" panose="020F0302020204030204" pitchFamily="34" charset="0"/>
              </a:rPr>
              <a:t>= 2</a:t>
            </a:r>
            <a:r>
              <a:rPr lang="en-US" altLang="zh-CN" sz="2400" baseline="30000" dirty="0">
                <a:solidFill>
                  <a:srgbClr val="FF0000"/>
                </a:solidFill>
                <a:latin typeface="Calibri Light" panose="020F0302020204030204" pitchFamily="34" charset="0"/>
                <a:cs typeface="Calibri Light" panose="020F0302020204030204" pitchFamily="34" charset="0"/>
              </a:rPr>
              <a:t>4</a:t>
            </a:r>
          </a:p>
        </p:txBody>
      </p:sp>
      <p:sp>
        <p:nvSpPr>
          <p:cNvPr id="9" name="Right Brace 8"/>
          <p:cNvSpPr/>
          <p:nvPr/>
        </p:nvSpPr>
        <p:spPr bwMode="auto">
          <a:xfrm rot="5400000">
            <a:off x="7049154" y="798344"/>
            <a:ext cx="315218" cy="3264877"/>
          </a:xfrm>
          <a:prstGeom prst="rightBrace">
            <a:avLst/>
          </a:prstGeom>
          <a:no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Verdana" charset="0"/>
            </a:endParaRPr>
          </a:p>
        </p:txBody>
      </p:sp>
      <p:sp>
        <p:nvSpPr>
          <p:cNvPr id="10" name="TextBox 9"/>
          <p:cNvSpPr txBox="1"/>
          <p:nvPr/>
        </p:nvSpPr>
        <p:spPr>
          <a:xfrm>
            <a:off x="6998677" y="2530824"/>
            <a:ext cx="444352" cy="400110"/>
          </a:xfrm>
          <a:prstGeom prst="rect">
            <a:avLst/>
          </a:prstGeom>
          <a:noFill/>
        </p:spPr>
        <p:txBody>
          <a:bodyPr wrap="none" rtlCol="0">
            <a:spAutoFit/>
          </a:bodyPr>
          <a:lstStyle/>
          <a:p>
            <a:r>
              <a:rPr lang="en-US" altLang="zh-CN" sz="2000" dirty="0">
                <a:solidFill>
                  <a:srgbClr val="FF0000"/>
                </a:solidFill>
                <a:latin typeface="Calibri Light" panose="020F0302020204030204" pitchFamily="34" charset="0"/>
                <a:cs typeface="Calibri Light" panose="020F0302020204030204" pitchFamily="34" charset="0"/>
              </a:rPr>
              <a:t>12</a:t>
            </a:r>
            <a:endParaRPr lang="zh-CN" altLang="en-US" sz="2000" dirty="0">
              <a:solidFill>
                <a:srgbClr val="FF0000"/>
              </a:solidFill>
              <a:latin typeface="Calibri Light" panose="020F0302020204030204" pitchFamily="34" charset="0"/>
              <a:cs typeface="Calibri Light" panose="020F0302020204030204" pitchFamily="34" charset="0"/>
            </a:endParaRPr>
          </a:p>
        </p:txBody>
      </p:sp>
      <p:sp>
        <p:nvSpPr>
          <p:cNvPr id="13" name="Right Brace 12"/>
          <p:cNvSpPr/>
          <p:nvPr/>
        </p:nvSpPr>
        <p:spPr bwMode="auto">
          <a:xfrm rot="5400000">
            <a:off x="4874522" y="1905680"/>
            <a:ext cx="315218" cy="1084386"/>
          </a:xfrm>
          <a:prstGeom prst="rightBrace">
            <a:avLst/>
          </a:prstGeom>
          <a:no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a:ln>
                <a:noFill/>
              </a:ln>
              <a:solidFill>
                <a:srgbClr val="FF0000"/>
              </a:solidFill>
              <a:effectLst/>
              <a:latin typeface="Verdana" charset="0"/>
            </a:endParaRPr>
          </a:p>
        </p:txBody>
      </p:sp>
      <p:sp>
        <p:nvSpPr>
          <p:cNvPr id="14" name="TextBox 13"/>
          <p:cNvSpPr txBox="1"/>
          <p:nvPr/>
        </p:nvSpPr>
        <p:spPr>
          <a:xfrm>
            <a:off x="4860735" y="2548663"/>
            <a:ext cx="526307" cy="400110"/>
          </a:xfrm>
          <a:prstGeom prst="rect">
            <a:avLst/>
          </a:prstGeom>
          <a:noFill/>
        </p:spPr>
        <p:txBody>
          <a:bodyPr wrap="square" rtlCol="0">
            <a:spAutoFit/>
          </a:bodyPr>
          <a:lstStyle/>
          <a:p>
            <a:r>
              <a:rPr lang="en-US" altLang="zh-CN" sz="2000" dirty="0">
                <a:solidFill>
                  <a:srgbClr val="FF0000"/>
                </a:solidFill>
                <a:latin typeface="Calibri Light" panose="020F0302020204030204" pitchFamily="34" charset="0"/>
                <a:cs typeface="Calibri Light" panose="020F0302020204030204" pitchFamily="34" charset="0"/>
              </a:rPr>
              <a:t>4</a:t>
            </a:r>
            <a:endParaRPr lang="zh-CN" altLang="en-US" sz="2000" dirty="0">
              <a:solidFill>
                <a:srgbClr val="FF0000"/>
              </a:solidFill>
              <a:latin typeface="Calibri Light" panose="020F0302020204030204" pitchFamily="34" charset="0"/>
              <a:cs typeface="Calibri Light" panose="020F0302020204030204" pitchFamily="34" charset="0"/>
            </a:endParaRPr>
          </a:p>
        </p:txBody>
      </p:sp>
      <p:sp>
        <p:nvSpPr>
          <p:cNvPr id="11" name="TextBox 10"/>
          <p:cNvSpPr txBox="1"/>
          <p:nvPr/>
        </p:nvSpPr>
        <p:spPr>
          <a:xfrm>
            <a:off x="407520" y="982241"/>
            <a:ext cx="652743" cy="369332"/>
          </a:xfrm>
          <a:prstGeom prst="rect">
            <a:avLst/>
          </a:prstGeom>
          <a:noFill/>
        </p:spPr>
        <p:txBody>
          <a:bodyPr wrap="none" rtlCol="0">
            <a:spAutoFit/>
          </a:bodyPr>
          <a:lstStyle/>
          <a:p>
            <a:r>
              <a:rPr lang="en-US" altLang="zh-CN" dirty="0">
                <a:latin typeface="Calibri Light" panose="020F0302020204030204" pitchFamily="34" charset="0"/>
                <a:cs typeface="Calibri Light" panose="020F0302020204030204" pitchFamily="34" charset="0"/>
              </a:rPr>
              <a:t>0000</a:t>
            </a:r>
            <a:endParaRPr lang="zh-CN" altLang="en-US" dirty="0">
              <a:latin typeface="Calibri Light" panose="020F0302020204030204" pitchFamily="34" charset="0"/>
              <a:cs typeface="Calibri Light" panose="020F0302020204030204" pitchFamily="34" charset="0"/>
            </a:endParaRPr>
          </a:p>
        </p:txBody>
      </p:sp>
      <p:sp>
        <p:nvSpPr>
          <p:cNvPr id="16" name="TextBox 15"/>
          <p:cNvSpPr txBox="1"/>
          <p:nvPr/>
        </p:nvSpPr>
        <p:spPr>
          <a:xfrm>
            <a:off x="407519" y="1339850"/>
            <a:ext cx="652743" cy="369332"/>
          </a:xfrm>
          <a:prstGeom prst="rect">
            <a:avLst/>
          </a:prstGeom>
          <a:noFill/>
        </p:spPr>
        <p:txBody>
          <a:bodyPr wrap="none" rtlCol="0">
            <a:spAutoFit/>
          </a:bodyPr>
          <a:lstStyle/>
          <a:p>
            <a:r>
              <a:rPr lang="en-US" altLang="zh-CN" dirty="0">
                <a:latin typeface="Calibri Light" panose="020F0302020204030204" pitchFamily="34" charset="0"/>
                <a:cs typeface="Calibri Light" panose="020F0302020204030204" pitchFamily="34" charset="0"/>
              </a:rPr>
              <a:t>0001</a:t>
            </a:r>
            <a:endParaRPr lang="zh-CN" altLang="en-US" dirty="0">
              <a:latin typeface="Calibri Light" panose="020F0302020204030204" pitchFamily="34" charset="0"/>
              <a:cs typeface="Calibri Light" panose="020F0302020204030204" pitchFamily="34" charset="0"/>
            </a:endParaRPr>
          </a:p>
        </p:txBody>
      </p:sp>
      <p:sp>
        <p:nvSpPr>
          <p:cNvPr id="17" name="TextBox 16"/>
          <p:cNvSpPr txBox="1"/>
          <p:nvPr/>
        </p:nvSpPr>
        <p:spPr>
          <a:xfrm>
            <a:off x="407519" y="1665484"/>
            <a:ext cx="652743" cy="369332"/>
          </a:xfrm>
          <a:prstGeom prst="rect">
            <a:avLst/>
          </a:prstGeom>
          <a:noFill/>
        </p:spPr>
        <p:txBody>
          <a:bodyPr wrap="none" rtlCol="0">
            <a:spAutoFit/>
          </a:bodyPr>
          <a:lstStyle/>
          <a:p>
            <a:r>
              <a:rPr lang="en-US" altLang="zh-CN" dirty="0">
                <a:latin typeface="Calibri Light" panose="020F0302020204030204" pitchFamily="34" charset="0"/>
                <a:cs typeface="Calibri Light" panose="020F0302020204030204" pitchFamily="34" charset="0"/>
              </a:rPr>
              <a:t>0010</a:t>
            </a:r>
            <a:endParaRPr lang="zh-CN" altLang="en-US" dirty="0">
              <a:latin typeface="Calibri Light" panose="020F0302020204030204" pitchFamily="34" charset="0"/>
              <a:cs typeface="Calibri Light" panose="020F0302020204030204" pitchFamily="34" charset="0"/>
            </a:endParaRPr>
          </a:p>
        </p:txBody>
      </p:sp>
      <p:sp>
        <p:nvSpPr>
          <p:cNvPr id="18" name="TextBox 17"/>
          <p:cNvSpPr txBox="1"/>
          <p:nvPr/>
        </p:nvSpPr>
        <p:spPr>
          <a:xfrm>
            <a:off x="337180" y="6107998"/>
            <a:ext cx="652743" cy="369332"/>
          </a:xfrm>
          <a:prstGeom prst="rect">
            <a:avLst/>
          </a:prstGeom>
          <a:noFill/>
        </p:spPr>
        <p:txBody>
          <a:bodyPr wrap="none" rtlCol="0">
            <a:spAutoFit/>
          </a:bodyPr>
          <a:lstStyle/>
          <a:p>
            <a:r>
              <a:rPr lang="en-US" altLang="zh-CN" dirty="0">
                <a:latin typeface="Calibri Light" panose="020F0302020204030204" pitchFamily="34" charset="0"/>
                <a:cs typeface="Calibri Light" panose="020F0302020204030204" pitchFamily="34" charset="0"/>
              </a:rPr>
              <a:t>1111</a:t>
            </a:r>
            <a:endParaRPr lang="zh-CN" altLang="en-US" dirty="0">
              <a:latin typeface="Calibri Light" panose="020F0302020204030204" pitchFamily="34" charset="0"/>
              <a:cs typeface="Calibri Light" panose="020F0302020204030204" pitchFamily="34" charset="0"/>
            </a:endParaRPr>
          </a:p>
        </p:txBody>
      </p:sp>
      <p:sp>
        <p:nvSpPr>
          <p:cNvPr id="19" name="TextBox 18"/>
          <p:cNvSpPr txBox="1"/>
          <p:nvPr/>
        </p:nvSpPr>
        <p:spPr>
          <a:xfrm>
            <a:off x="2506528" y="887731"/>
            <a:ext cx="1072730" cy="253916"/>
          </a:xfrm>
          <a:prstGeom prst="rect">
            <a:avLst/>
          </a:prstGeom>
          <a:noFill/>
        </p:spPr>
        <p:txBody>
          <a:bodyPr wrap="none" rtlCol="0">
            <a:spAutoFit/>
          </a:bodyPr>
          <a:lstStyle/>
          <a:p>
            <a:r>
              <a:rPr lang="en-US" altLang="zh-CN" sz="1050" dirty="0">
                <a:latin typeface="Calibri Light" panose="020F0302020204030204" pitchFamily="34" charset="0"/>
                <a:cs typeface="Calibri Light" panose="020F0302020204030204" pitchFamily="34" charset="0"/>
              </a:rPr>
              <a:t>0000 0000 0000</a:t>
            </a:r>
            <a:endParaRPr lang="zh-CN" altLang="en-US" sz="1050" dirty="0">
              <a:latin typeface="Calibri Light" panose="020F0302020204030204" pitchFamily="34" charset="0"/>
              <a:cs typeface="Calibri Light" panose="020F0302020204030204" pitchFamily="34" charset="0"/>
            </a:endParaRPr>
          </a:p>
        </p:txBody>
      </p:sp>
      <p:sp>
        <p:nvSpPr>
          <p:cNvPr id="20" name="TextBox 19"/>
          <p:cNvSpPr txBox="1"/>
          <p:nvPr/>
        </p:nvSpPr>
        <p:spPr>
          <a:xfrm>
            <a:off x="2526611" y="1147796"/>
            <a:ext cx="1072730" cy="253916"/>
          </a:xfrm>
          <a:prstGeom prst="rect">
            <a:avLst/>
          </a:prstGeom>
          <a:noFill/>
        </p:spPr>
        <p:txBody>
          <a:bodyPr wrap="none" rtlCol="0">
            <a:spAutoFit/>
          </a:bodyPr>
          <a:lstStyle/>
          <a:p>
            <a:r>
              <a:rPr lang="en-US" altLang="zh-CN" sz="1050" dirty="0">
                <a:latin typeface="Calibri Light" panose="020F0302020204030204" pitchFamily="34" charset="0"/>
                <a:cs typeface="Calibri Light" panose="020F0302020204030204" pitchFamily="34" charset="0"/>
              </a:rPr>
              <a:t>1111 1111 1111</a:t>
            </a:r>
            <a:endParaRPr lang="zh-CN" altLang="en-US" sz="1050" dirty="0">
              <a:latin typeface="Calibri Light" panose="020F0302020204030204" pitchFamily="34" charset="0"/>
              <a:cs typeface="Calibri Light" panose="020F0302020204030204" pitchFamily="34" charset="0"/>
            </a:endParaRPr>
          </a:p>
        </p:txBody>
      </p:sp>
      <p:sp>
        <p:nvSpPr>
          <p:cNvPr id="21" name="TextBox 20"/>
          <p:cNvSpPr txBox="1"/>
          <p:nvPr/>
        </p:nvSpPr>
        <p:spPr>
          <a:xfrm>
            <a:off x="2524506" y="1263577"/>
            <a:ext cx="1072730" cy="253916"/>
          </a:xfrm>
          <a:prstGeom prst="rect">
            <a:avLst/>
          </a:prstGeom>
          <a:noFill/>
        </p:spPr>
        <p:txBody>
          <a:bodyPr wrap="none" rtlCol="0">
            <a:spAutoFit/>
          </a:bodyPr>
          <a:lstStyle/>
          <a:p>
            <a:r>
              <a:rPr lang="en-US" altLang="zh-CN" sz="1050" dirty="0">
                <a:latin typeface="Calibri Light" panose="020F0302020204030204" pitchFamily="34" charset="0"/>
                <a:cs typeface="Calibri Light" panose="020F0302020204030204" pitchFamily="34" charset="0"/>
              </a:rPr>
              <a:t>0000 0000 0000</a:t>
            </a:r>
            <a:endParaRPr lang="zh-CN" altLang="en-US" sz="1050" dirty="0">
              <a:latin typeface="Calibri Light" panose="020F0302020204030204" pitchFamily="34" charset="0"/>
              <a:cs typeface="Calibri Light" panose="020F0302020204030204" pitchFamily="34" charset="0"/>
            </a:endParaRPr>
          </a:p>
        </p:txBody>
      </p:sp>
      <p:sp>
        <p:nvSpPr>
          <p:cNvPr id="22" name="TextBox 21"/>
          <p:cNvSpPr txBox="1"/>
          <p:nvPr/>
        </p:nvSpPr>
        <p:spPr>
          <a:xfrm>
            <a:off x="2544589" y="1465027"/>
            <a:ext cx="1072730" cy="253916"/>
          </a:xfrm>
          <a:prstGeom prst="rect">
            <a:avLst/>
          </a:prstGeom>
          <a:noFill/>
        </p:spPr>
        <p:txBody>
          <a:bodyPr wrap="none" rtlCol="0">
            <a:spAutoFit/>
          </a:bodyPr>
          <a:lstStyle/>
          <a:p>
            <a:r>
              <a:rPr lang="en-US" altLang="zh-CN" sz="1050" dirty="0">
                <a:latin typeface="Calibri Light" panose="020F0302020204030204" pitchFamily="34" charset="0"/>
                <a:cs typeface="Calibri Light" panose="020F0302020204030204" pitchFamily="34" charset="0"/>
              </a:rPr>
              <a:t>1111 1111 1111</a:t>
            </a:r>
            <a:endParaRPr lang="zh-CN" altLang="en-US" sz="1050" dirty="0">
              <a:latin typeface="Calibri Light" panose="020F0302020204030204" pitchFamily="34" charset="0"/>
              <a:cs typeface="Calibri Light" panose="020F0302020204030204" pitchFamily="34" charset="0"/>
            </a:endParaRPr>
          </a:p>
        </p:txBody>
      </p:sp>
      <p:sp>
        <p:nvSpPr>
          <p:cNvPr id="23" name="TextBox 22"/>
          <p:cNvSpPr txBox="1"/>
          <p:nvPr/>
        </p:nvSpPr>
        <p:spPr>
          <a:xfrm>
            <a:off x="2536230" y="1603545"/>
            <a:ext cx="1072730" cy="253916"/>
          </a:xfrm>
          <a:prstGeom prst="rect">
            <a:avLst/>
          </a:prstGeom>
          <a:noFill/>
        </p:spPr>
        <p:txBody>
          <a:bodyPr wrap="none" rtlCol="0">
            <a:spAutoFit/>
          </a:bodyPr>
          <a:lstStyle/>
          <a:p>
            <a:r>
              <a:rPr lang="en-US" altLang="zh-CN" sz="1050" dirty="0">
                <a:latin typeface="Calibri Light" panose="020F0302020204030204" pitchFamily="34" charset="0"/>
                <a:cs typeface="Calibri Light" panose="020F0302020204030204" pitchFamily="34" charset="0"/>
              </a:rPr>
              <a:t>0000 0000 0000</a:t>
            </a:r>
            <a:endParaRPr lang="zh-CN" altLang="en-US" sz="1050" dirty="0">
              <a:latin typeface="Calibri Light" panose="020F0302020204030204" pitchFamily="34" charset="0"/>
              <a:cs typeface="Calibri Light" panose="020F0302020204030204" pitchFamily="34" charset="0"/>
            </a:endParaRPr>
          </a:p>
        </p:txBody>
      </p:sp>
      <p:sp>
        <p:nvSpPr>
          <p:cNvPr id="24" name="TextBox 23"/>
          <p:cNvSpPr txBox="1"/>
          <p:nvPr/>
        </p:nvSpPr>
        <p:spPr>
          <a:xfrm>
            <a:off x="2532867" y="1804995"/>
            <a:ext cx="1072730" cy="253916"/>
          </a:xfrm>
          <a:prstGeom prst="rect">
            <a:avLst/>
          </a:prstGeom>
          <a:noFill/>
        </p:spPr>
        <p:txBody>
          <a:bodyPr wrap="none" rtlCol="0">
            <a:spAutoFit/>
          </a:bodyPr>
          <a:lstStyle/>
          <a:p>
            <a:r>
              <a:rPr lang="en-US" altLang="zh-CN" sz="1050" dirty="0">
                <a:latin typeface="Calibri Light" panose="020F0302020204030204" pitchFamily="34" charset="0"/>
                <a:cs typeface="Calibri Light" panose="020F0302020204030204" pitchFamily="34" charset="0"/>
              </a:rPr>
              <a:t>1111 1111 1111</a:t>
            </a:r>
            <a:endParaRPr lang="zh-CN" altLang="en-US" sz="1050" dirty="0">
              <a:latin typeface="Calibri Light" panose="020F0302020204030204" pitchFamily="34" charset="0"/>
              <a:cs typeface="Calibri Light" panose="020F0302020204030204" pitchFamily="34" charset="0"/>
            </a:endParaRPr>
          </a:p>
        </p:txBody>
      </p:sp>
      <p:sp>
        <p:nvSpPr>
          <p:cNvPr id="25" name="TextBox 24"/>
          <p:cNvSpPr txBox="1"/>
          <p:nvPr/>
        </p:nvSpPr>
        <p:spPr>
          <a:xfrm>
            <a:off x="2482857" y="6081966"/>
            <a:ext cx="1072730" cy="253916"/>
          </a:xfrm>
          <a:prstGeom prst="rect">
            <a:avLst/>
          </a:prstGeom>
          <a:noFill/>
        </p:spPr>
        <p:txBody>
          <a:bodyPr wrap="none" rtlCol="0">
            <a:spAutoFit/>
          </a:bodyPr>
          <a:lstStyle/>
          <a:p>
            <a:r>
              <a:rPr lang="en-US" altLang="zh-CN" sz="1050" dirty="0">
                <a:latin typeface="Calibri Light" panose="020F0302020204030204" pitchFamily="34" charset="0"/>
                <a:cs typeface="Calibri Light" panose="020F0302020204030204" pitchFamily="34" charset="0"/>
              </a:rPr>
              <a:t>0000 0000 0000</a:t>
            </a:r>
            <a:endParaRPr lang="zh-CN" altLang="en-US" sz="1050" dirty="0">
              <a:latin typeface="Calibri Light" panose="020F0302020204030204" pitchFamily="34" charset="0"/>
              <a:cs typeface="Calibri Light" panose="020F0302020204030204" pitchFamily="34" charset="0"/>
            </a:endParaRPr>
          </a:p>
        </p:txBody>
      </p:sp>
      <p:sp>
        <p:nvSpPr>
          <p:cNvPr id="26" name="TextBox 25"/>
          <p:cNvSpPr txBox="1"/>
          <p:nvPr/>
        </p:nvSpPr>
        <p:spPr>
          <a:xfrm>
            <a:off x="2467771" y="6283416"/>
            <a:ext cx="1072730" cy="253916"/>
          </a:xfrm>
          <a:prstGeom prst="rect">
            <a:avLst/>
          </a:prstGeom>
          <a:noFill/>
        </p:spPr>
        <p:txBody>
          <a:bodyPr wrap="none" rtlCol="0">
            <a:spAutoFit/>
          </a:bodyPr>
          <a:lstStyle/>
          <a:p>
            <a:r>
              <a:rPr lang="en-US" altLang="zh-CN" sz="1050" dirty="0">
                <a:latin typeface="Calibri Light" panose="020F0302020204030204" pitchFamily="34" charset="0"/>
                <a:cs typeface="Calibri Light" panose="020F0302020204030204" pitchFamily="34" charset="0"/>
              </a:rPr>
              <a:t>1111 1111 1111</a:t>
            </a:r>
            <a:endParaRPr lang="zh-CN" altLang="en-US" sz="1050" dirty="0">
              <a:latin typeface="Calibri Light" panose="020F0302020204030204" pitchFamily="34" charset="0"/>
              <a:cs typeface="Calibri Light" panose="020F0302020204030204" pitchFamily="34" charset="0"/>
            </a:endParaRPr>
          </a:p>
        </p:txBody>
      </p:sp>
      <p:sp>
        <p:nvSpPr>
          <p:cNvPr id="12" name="TextBox 11"/>
          <p:cNvSpPr txBox="1"/>
          <p:nvPr/>
        </p:nvSpPr>
        <p:spPr>
          <a:xfrm>
            <a:off x="4371277" y="2899395"/>
            <a:ext cx="1712135" cy="400110"/>
          </a:xfrm>
          <a:prstGeom prst="rect">
            <a:avLst/>
          </a:prstGeom>
          <a:noFill/>
        </p:spPr>
        <p:txBody>
          <a:bodyPr wrap="none" rtlCol="0">
            <a:spAutoFit/>
          </a:bodyPr>
          <a:lstStyle/>
          <a:p>
            <a:r>
              <a:rPr lang="en-US" altLang="zh-CN" sz="2000" dirty="0">
                <a:latin typeface="Calibri Light" panose="020F0302020204030204" pitchFamily="34" charset="0"/>
                <a:cs typeface="Calibri Light" panose="020F0302020204030204" pitchFamily="34" charset="0"/>
              </a:rPr>
              <a:t>Frame number</a:t>
            </a:r>
            <a:endParaRPr lang="zh-CN" altLang="en-US" sz="2000" dirty="0">
              <a:latin typeface="Calibri Light" panose="020F0302020204030204" pitchFamily="34" charset="0"/>
              <a:cs typeface="Calibri Light" panose="020F0302020204030204" pitchFamily="34" charset="0"/>
            </a:endParaRPr>
          </a:p>
        </p:txBody>
      </p:sp>
      <p:sp>
        <p:nvSpPr>
          <p:cNvPr id="28" name="TextBox 27"/>
          <p:cNvSpPr txBox="1"/>
          <p:nvPr/>
        </p:nvSpPr>
        <p:spPr>
          <a:xfrm>
            <a:off x="6512006" y="2924316"/>
            <a:ext cx="2270750" cy="400110"/>
          </a:xfrm>
          <a:prstGeom prst="rect">
            <a:avLst/>
          </a:prstGeom>
          <a:noFill/>
        </p:spPr>
        <p:txBody>
          <a:bodyPr wrap="none" rtlCol="0">
            <a:spAutoFit/>
          </a:bodyPr>
          <a:lstStyle/>
          <a:p>
            <a:r>
              <a:rPr lang="en-US" altLang="zh-CN" sz="2000" dirty="0">
                <a:latin typeface="Calibri Light" panose="020F0302020204030204" pitchFamily="34" charset="0"/>
                <a:cs typeface="Calibri Light" panose="020F0302020204030204" pitchFamily="34" charset="0"/>
              </a:rPr>
              <a:t>Offset in each frame</a:t>
            </a:r>
            <a:endParaRPr lang="zh-CN" altLang="en-US" sz="2000" dirty="0">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41345081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2"/>
          <p:cNvSpPr>
            <a:spLocks noGrp="1" noChangeArrowheads="1"/>
          </p:cNvSpPr>
          <p:nvPr>
            <p:ph type="title"/>
          </p:nvPr>
        </p:nvSpPr>
        <p:spPr>
          <a:xfrm>
            <a:off x="973138" y="153988"/>
            <a:ext cx="7713662" cy="576262"/>
          </a:xfrm>
        </p:spPr>
        <p:txBody>
          <a:bodyPr/>
          <a:lstStyle/>
          <a:p>
            <a:pPr eaLnBrk="1" hangingPunct="1"/>
            <a:r>
              <a:rPr lang="en-US" altLang="en-US"/>
              <a:t>Multilevel Queue</a:t>
            </a:r>
          </a:p>
        </p:txBody>
      </p:sp>
      <p:sp>
        <p:nvSpPr>
          <p:cNvPr id="54274" name="Rectangle 3"/>
          <p:cNvSpPr>
            <a:spLocks noGrp="1" noChangeArrowheads="1"/>
          </p:cNvSpPr>
          <p:nvPr>
            <p:ph type="body" idx="1"/>
          </p:nvPr>
        </p:nvSpPr>
        <p:spPr>
          <a:xfrm>
            <a:off x="469977" y="947203"/>
            <a:ext cx="8522948" cy="5221287"/>
          </a:xfrm>
        </p:spPr>
        <p:txBody>
          <a:bodyPr/>
          <a:lstStyle/>
          <a:p>
            <a:r>
              <a:rPr lang="en-US" altLang="en-US" dirty="0"/>
              <a:t>With priority scheduling, for </a:t>
            </a:r>
            <a:r>
              <a:rPr lang="en-US" altLang="en-US" dirty="0">
                <a:solidFill>
                  <a:srgbClr val="FF0000"/>
                </a:solidFill>
              </a:rPr>
              <a:t>each priority</a:t>
            </a:r>
            <a:r>
              <a:rPr lang="en-US" altLang="en-US" dirty="0"/>
              <a:t>, there is </a:t>
            </a:r>
            <a:r>
              <a:rPr lang="en-US" altLang="en-US" dirty="0">
                <a:solidFill>
                  <a:srgbClr val="FF0000"/>
                </a:solidFill>
              </a:rPr>
              <a:t>a separate queue</a:t>
            </a:r>
          </a:p>
          <a:p>
            <a:r>
              <a:rPr lang="en-US" altLang="en-US" dirty="0"/>
              <a:t>Schedule the process in the highest-priority queue!</a:t>
            </a:r>
          </a:p>
        </p:txBody>
      </p:sp>
      <p:pic>
        <p:nvPicPr>
          <p:cNvPr id="54275"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44829" y="2253244"/>
            <a:ext cx="3211798" cy="3550232"/>
          </a:xfrm>
          <a:prstGeom prst="rect">
            <a:avLst/>
          </a:prstGeom>
          <a:solidFill>
            <a:schemeClr val="accent3">
              <a:lumMod val="95000"/>
            </a:schemeClr>
          </a:solidFill>
          <a:ln>
            <a:noFill/>
          </a:ln>
        </p:spPr>
      </p:pic>
      <p:sp>
        <p:nvSpPr>
          <p:cNvPr id="3" name="矩形 2"/>
          <p:cNvSpPr/>
          <p:nvPr/>
        </p:nvSpPr>
        <p:spPr>
          <a:xfrm>
            <a:off x="4238702" y="6210404"/>
            <a:ext cx="4892686" cy="461665"/>
          </a:xfrm>
          <a:prstGeom prst="rect">
            <a:avLst/>
          </a:prstGeom>
        </p:spPr>
        <p:txBody>
          <a:bodyPr wrap="none">
            <a:spAutoFit/>
          </a:bodyPr>
          <a:lstStyle/>
          <a:p>
            <a:pPr lvl="0">
              <a:spcBef>
                <a:spcPct val="35000"/>
              </a:spcBef>
              <a:buClr>
                <a:srgbClr val="993300"/>
              </a:buClr>
              <a:buSzPct val="90000"/>
            </a:pPr>
            <a:r>
              <a:rPr kumimoji="1" lang="en-US" altLang="en-US" sz="2400" kern="0" dirty="0">
                <a:solidFill>
                  <a:srgbClr val="000000"/>
                </a:solidFill>
                <a:latin typeface="Calibri Light" panose="020F0302020204030204" pitchFamily="34" charset="0"/>
              </a:rPr>
              <a:t>Prioritization based upon </a:t>
            </a:r>
            <a:r>
              <a:rPr kumimoji="1" lang="en-US" altLang="en-US" sz="2400" b="1" kern="0" dirty="0">
                <a:solidFill>
                  <a:srgbClr val="000000"/>
                </a:solidFill>
                <a:latin typeface="Calibri Light" panose="020F0302020204030204" pitchFamily="34" charset="0"/>
              </a:rPr>
              <a:t>process type</a:t>
            </a:r>
          </a:p>
        </p:txBody>
      </p:sp>
      <p:pic>
        <p:nvPicPr>
          <p:cNvPr id="7" name="Picture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828080" y="3495369"/>
            <a:ext cx="5024785" cy="2673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1473303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1026"/>
          <p:cNvSpPr>
            <a:spLocks noGrp="1" noChangeArrowheads="1"/>
          </p:cNvSpPr>
          <p:nvPr>
            <p:ph type="title"/>
          </p:nvPr>
        </p:nvSpPr>
        <p:spPr>
          <a:xfrm>
            <a:off x="457200" y="152400"/>
            <a:ext cx="8229600" cy="576263"/>
          </a:xfrm>
        </p:spPr>
        <p:txBody>
          <a:bodyPr/>
          <a:lstStyle/>
          <a:p>
            <a:pPr eaLnBrk="1" hangingPunct="1"/>
            <a:r>
              <a:rPr lang="en-US" altLang="en-US" dirty="0"/>
              <a:t>Non-</a:t>
            </a:r>
            <a:r>
              <a:rPr lang="en-US" altLang="zh-CN" dirty="0"/>
              <a:t>continuous Partition </a:t>
            </a:r>
            <a:endParaRPr lang="en-US" altLang="en-US" dirty="0"/>
          </a:p>
        </p:txBody>
      </p:sp>
      <p:graphicFrame>
        <p:nvGraphicFramePr>
          <p:cNvPr id="3" name="Table 2"/>
          <p:cNvGraphicFramePr>
            <a:graphicFrameLocks noGrp="1"/>
          </p:cNvGraphicFramePr>
          <p:nvPr/>
        </p:nvGraphicFramePr>
        <p:xfrm>
          <a:off x="1237072" y="977551"/>
          <a:ext cx="1289539" cy="5484960"/>
        </p:xfrm>
        <a:graphic>
          <a:graphicData uri="http://schemas.openxmlformats.org/drawingml/2006/table">
            <a:tbl>
              <a:tblPr firstRow="1" bandRow="1">
                <a:tableStyleId>{5C22544A-7EE6-4342-B048-85BDC9FD1C3A}</a:tableStyleId>
              </a:tblPr>
              <a:tblGrid>
                <a:gridCol w="1289539">
                  <a:extLst>
                    <a:ext uri="{9D8B030D-6E8A-4147-A177-3AD203B41FA5}">
                      <a16:colId xmlns:a16="http://schemas.microsoft.com/office/drawing/2014/main" val="3137512300"/>
                    </a:ext>
                  </a:extLst>
                </a:gridCol>
              </a:tblGrid>
              <a:tr h="342810">
                <a:tc>
                  <a:txBody>
                    <a:bodyPr/>
                    <a:lstStyle/>
                    <a:p>
                      <a:r>
                        <a:rPr lang="en-US" altLang="zh-CN" sz="1600" b="0" dirty="0">
                          <a:solidFill>
                            <a:schemeClr val="tx1"/>
                          </a:solidFill>
                        </a:rPr>
                        <a:t>Frame</a:t>
                      </a:r>
                      <a:r>
                        <a:rPr lang="en-US" altLang="zh-CN" sz="1600" b="0" baseline="0" dirty="0">
                          <a:solidFill>
                            <a:schemeClr val="tx1"/>
                          </a:solidFill>
                        </a:rPr>
                        <a:t> 0</a:t>
                      </a:r>
                      <a:endParaRPr lang="zh-CN" altLang="en-US" sz="1600" b="0" dirty="0">
                        <a:solidFill>
                          <a:schemeClr val="tx1"/>
                        </a:solidFill>
                      </a:endParaRPr>
                    </a:p>
                  </a:txBody>
                  <a:tcPr>
                    <a:solidFill>
                      <a:schemeClr val="accent5">
                        <a:lumMod val="60000"/>
                        <a:lumOff val="40000"/>
                      </a:schemeClr>
                    </a:solidFill>
                  </a:tcPr>
                </a:tc>
                <a:extLst>
                  <a:ext uri="{0D108BD9-81ED-4DB2-BD59-A6C34878D82A}">
                    <a16:rowId xmlns:a16="http://schemas.microsoft.com/office/drawing/2014/main" val="910173660"/>
                  </a:ext>
                </a:extLst>
              </a:tr>
              <a:tr h="342810">
                <a:tc>
                  <a:txBody>
                    <a:bodyPr/>
                    <a:lstStyle/>
                    <a:p>
                      <a:r>
                        <a:rPr lang="en-US" altLang="zh-CN" sz="1600" b="0" dirty="0">
                          <a:solidFill>
                            <a:schemeClr val="tx1"/>
                          </a:solidFill>
                        </a:rPr>
                        <a:t>Frame</a:t>
                      </a:r>
                      <a:r>
                        <a:rPr lang="en-US" altLang="zh-CN" sz="1600" b="0" baseline="0" dirty="0">
                          <a:solidFill>
                            <a:schemeClr val="tx1"/>
                          </a:solidFill>
                        </a:rPr>
                        <a:t> 1</a:t>
                      </a:r>
                      <a:endParaRPr lang="zh-CN" altLang="en-US" sz="1600" b="0" dirty="0">
                        <a:solidFill>
                          <a:schemeClr val="tx1"/>
                        </a:solidFill>
                      </a:endParaRPr>
                    </a:p>
                  </a:txBody>
                  <a:tcPr/>
                </a:tc>
                <a:extLst>
                  <a:ext uri="{0D108BD9-81ED-4DB2-BD59-A6C34878D82A}">
                    <a16:rowId xmlns:a16="http://schemas.microsoft.com/office/drawing/2014/main" val="74392441"/>
                  </a:ext>
                </a:extLst>
              </a:tr>
              <a:tr h="34281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altLang="zh-CN" sz="1600" b="0" dirty="0">
                          <a:solidFill>
                            <a:schemeClr val="tx1"/>
                          </a:solidFill>
                        </a:rPr>
                        <a:t>Frame</a:t>
                      </a:r>
                      <a:r>
                        <a:rPr lang="en-US" altLang="zh-CN" sz="1600" b="0" baseline="0" dirty="0">
                          <a:solidFill>
                            <a:schemeClr val="tx1"/>
                          </a:solidFill>
                        </a:rPr>
                        <a:t> 2</a:t>
                      </a:r>
                      <a:endParaRPr lang="zh-CN" altLang="en-US" sz="1600" b="0" dirty="0">
                        <a:solidFill>
                          <a:schemeClr val="tx1"/>
                        </a:solidFill>
                      </a:endParaRPr>
                    </a:p>
                  </a:txBody>
                  <a:tcPr/>
                </a:tc>
                <a:extLst>
                  <a:ext uri="{0D108BD9-81ED-4DB2-BD59-A6C34878D82A}">
                    <a16:rowId xmlns:a16="http://schemas.microsoft.com/office/drawing/2014/main" val="3371362041"/>
                  </a:ext>
                </a:extLst>
              </a:tr>
              <a:tr h="342810">
                <a:tc>
                  <a:txBody>
                    <a:bodyPr/>
                    <a:lstStyle/>
                    <a:p>
                      <a:endParaRPr lang="zh-CN" altLang="en-US" sz="1600" b="0" dirty="0">
                        <a:solidFill>
                          <a:schemeClr val="tx1"/>
                        </a:solidFill>
                      </a:endParaRPr>
                    </a:p>
                  </a:txBody>
                  <a:tcPr/>
                </a:tc>
                <a:extLst>
                  <a:ext uri="{0D108BD9-81ED-4DB2-BD59-A6C34878D82A}">
                    <a16:rowId xmlns:a16="http://schemas.microsoft.com/office/drawing/2014/main" val="1086451740"/>
                  </a:ext>
                </a:extLst>
              </a:tr>
              <a:tr h="342810">
                <a:tc>
                  <a:txBody>
                    <a:bodyPr/>
                    <a:lstStyle/>
                    <a:p>
                      <a:endParaRPr lang="zh-CN" altLang="en-US" sz="1600" b="0" dirty="0">
                        <a:solidFill>
                          <a:schemeClr val="tx1"/>
                        </a:solidFill>
                      </a:endParaRPr>
                    </a:p>
                  </a:txBody>
                  <a:tcPr/>
                </a:tc>
                <a:extLst>
                  <a:ext uri="{0D108BD9-81ED-4DB2-BD59-A6C34878D82A}">
                    <a16:rowId xmlns:a16="http://schemas.microsoft.com/office/drawing/2014/main" val="3901807028"/>
                  </a:ext>
                </a:extLst>
              </a:tr>
              <a:tr h="342810">
                <a:tc>
                  <a:txBody>
                    <a:bodyPr/>
                    <a:lstStyle/>
                    <a:p>
                      <a:endParaRPr lang="zh-CN" altLang="en-US" sz="1600" b="0" dirty="0">
                        <a:solidFill>
                          <a:schemeClr val="tx1"/>
                        </a:solidFill>
                      </a:endParaRPr>
                    </a:p>
                  </a:txBody>
                  <a:tcPr/>
                </a:tc>
                <a:extLst>
                  <a:ext uri="{0D108BD9-81ED-4DB2-BD59-A6C34878D82A}">
                    <a16:rowId xmlns:a16="http://schemas.microsoft.com/office/drawing/2014/main" val="469037909"/>
                  </a:ext>
                </a:extLst>
              </a:tr>
              <a:tr h="342810">
                <a:tc>
                  <a:txBody>
                    <a:bodyPr/>
                    <a:lstStyle/>
                    <a:p>
                      <a:endParaRPr lang="zh-CN" altLang="en-US" sz="1600" b="0" dirty="0">
                        <a:solidFill>
                          <a:schemeClr val="tx1"/>
                        </a:solidFill>
                      </a:endParaRPr>
                    </a:p>
                  </a:txBody>
                  <a:tcPr/>
                </a:tc>
                <a:extLst>
                  <a:ext uri="{0D108BD9-81ED-4DB2-BD59-A6C34878D82A}">
                    <a16:rowId xmlns:a16="http://schemas.microsoft.com/office/drawing/2014/main" val="3140254507"/>
                  </a:ext>
                </a:extLst>
              </a:tr>
              <a:tr h="342810">
                <a:tc>
                  <a:txBody>
                    <a:bodyPr/>
                    <a:lstStyle/>
                    <a:p>
                      <a:endParaRPr lang="zh-CN" altLang="en-US" sz="1600" b="0" dirty="0">
                        <a:solidFill>
                          <a:schemeClr val="tx1"/>
                        </a:solidFill>
                      </a:endParaRPr>
                    </a:p>
                  </a:txBody>
                  <a:tcPr/>
                </a:tc>
                <a:extLst>
                  <a:ext uri="{0D108BD9-81ED-4DB2-BD59-A6C34878D82A}">
                    <a16:rowId xmlns:a16="http://schemas.microsoft.com/office/drawing/2014/main" val="2597509570"/>
                  </a:ext>
                </a:extLst>
              </a:tr>
              <a:tr h="342810">
                <a:tc>
                  <a:txBody>
                    <a:bodyPr/>
                    <a:lstStyle/>
                    <a:p>
                      <a:endParaRPr lang="zh-CN" altLang="en-US" sz="1600" b="0" dirty="0">
                        <a:solidFill>
                          <a:schemeClr val="tx1"/>
                        </a:solidFill>
                      </a:endParaRPr>
                    </a:p>
                  </a:txBody>
                  <a:tcPr/>
                </a:tc>
                <a:extLst>
                  <a:ext uri="{0D108BD9-81ED-4DB2-BD59-A6C34878D82A}">
                    <a16:rowId xmlns:a16="http://schemas.microsoft.com/office/drawing/2014/main" val="1576528359"/>
                  </a:ext>
                </a:extLst>
              </a:tr>
              <a:tr h="342810">
                <a:tc>
                  <a:txBody>
                    <a:bodyPr/>
                    <a:lstStyle/>
                    <a:p>
                      <a:endParaRPr lang="zh-CN" altLang="en-US" sz="1600" b="0" dirty="0">
                        <a:solidFill>
                          <a:schemeClr val="tx1"/>
                        </a:solidFill>
                      </a:endParaRPr>
                    </a:p>
                  </a:txBody>
                  <a:tcPr/>
                </a:tc>
                <a:extLst>
                  <a:ext uri="{0D108BD9-81ED-4DB2-BD59-A6C34878D82A}">
                    <a16:rowId xmlns:a16="http://schemas.microsoft.com/office/drawing/2014/main" val="1868940548"/>
                  </a:ext>
                </a:extLst>
              </a:tr>
              <a:tr h="342810">
                <a:tc>
                  <a:txBody>
                    <a:bodyPr/>
                    <a:lstStyle/>
                    <a:p>
                      <a:endParaRPr lang="zh-CN" altLang="en-US" sz="1600" b="0" dirty="0">
                        <a:solidFill>
                          <a:schemeClr val="tx1"/>
                        </a:solidFill>
                      </a:endParaRPr>
                    </a:p>
                  </a:txBody>
                  <a:tcPr/>
                </a:tc>
                <a:extLst>
                  <a:ext uri="{0D108BD9-81ED-4DB2-BD59-A6C34878D82A}">
                    <a16:rowId xmlns:a16="http://schemas.microsoft.com/office/drawing/2014/main" val="931872227"/>
                  </a:ext>
                </a:extLst>
              </a:tr>
              <a:tr h="342810">
                <a:tc>
                  <a:txBody>
                    <a:bodyPr/>
                    <a:lstStyle/>
                    <a:p>
                      <a:endParaRPr lang="zh-CN" altLang="en-US" sz="1600" b="0" dirty="0">
                        <a:solidFill>
                          <a:schemeClr val="tx1"/>
                        </a:solidFill>
                      </a:endParaRPr>
                    </a:p>
                  </a:txBody>
                  <a:tcPr/>
                </a:tc>
                <a:extLst>
                  <a:ext uri="{0D108BD9-81ED-4DB2-BD59-A6C34878D82A}">
                    <a16:rowId xmlns:a16="http://schemas.microsoft.com/office/drawing/2014/main" val="3142952592"/>
                  </a:ext>
                </a:extLst>
              </a:tr>
              <a:tr h="342810">
                <a:tc>
                  <a:txBody>
                    <a:bodyPr/>
                    <a:lstStyle/>
                    <a:p>
                      <a:endParaRPr lang="zh-CN" altLang="en-US" sz="1600" b="0" dirty="0">
                        <a:solidFill>
                          <a:schemeClr val="tx1"/>
                        </a:solidFill>
                      </a:endParaRPr>
                    </a:p>
                  </a:txBody>
                  <a:tcPr/>
                </a:tc>
                <a:extLst>
                  <a:ext uri="{0D108BD9-81ED-4DB2-BD59-A6C34878D82A}">
                    <a16:rowId xmlns:a16="http://schemas.microsoft.com/office/drawing/2014/main" val="3304378240"/>
                  </a:ext>
                </a:extLst>
              </a:tr>
              <a:tr h="342810">
                <a:tc>
                  <a:txBody>
                    <a:bodyPr/>
                    <a:lstStyle/>
                    <a:p>
                      <a:endParaRPr lang="zh-CN" altLang="en-US" sz="1600" b="0" dirty="0">
                        <a:solidFill>
                          <a:schemeClr val="tx1"/>
                        </a:solidFill>
                      </a:endParaRPr>
                    </a:p>
                  </a:txBody>
                  <a:tcPr/>
                </a:tc>
                <a:extLst>
                  <a:ext uri="{0D108BD9-81ED-4DB2-BD59-A6C34878D82A}">
                    <a16:rowId xmlns:a16="http://schemas.microsoft.com/office/drawing/2014/main" val="2282866053"/>
                  </a:ext>
                </a:extLst>
              </a:tr>
              <a:tr h="342810">
                <a:tc>
                  <a:txBody>
                    <a:bodyPr/>
                    <a:lstStyle/>
                    <a:p>
                      <a:endParaRPr lang="zh-CN" altLang="en-US" sz="1600" b="0" dirty="0">
                        <a:solidFill>
                          <a:schemeClr val="tx1"/>
                        </a:solidFill>
                      </a:endParaRPr>
                    </a:p>
                  </a:txBody>
                  <a:tcPr/>
                </a:tc>
                <a:extLst>
                  <a:ext uri="{0D108BD9-81ED-4DB2-BD59-A6C34878D82A}">
                    <a16:rowId xmlns:a16="http://schemas.microsoft.com/office/drawing/2014/main" val="2535888664"/>
                  </a:ext>
                </a:extLst>
              </a:tr>
              <a:tr h="342810">
                <a:tc>
                  <a:txBody>
                    <a:bodyPr/>
                    <a:lstStyle/>
                    <a:p>
                      <a:r>
                        <a:rPr lang="en-US" altLang="zh-CN" sz="1600" b="0" dirty="0">
                          <a:solidFill>
                            <a:schemeClr val="tx1"/>
                          </a:solidFill>
                        </a:rPr>
                        <a:t>Frame 15</a:t>
                      </a:r>
                      <a:endParaRPr lang="zh-CN" altLang="en-US" sz="1600" b="0" dirty="0">
                        <a:solidFill>
                          <a:schemeClr val="tx1"/>
                        </a:solidFill>
                      </a:endParaRPr>
                    </a:p>
                  </a:txBody>
                  <a:tcPr/>
                </a:tc>
                <a:extLst>
                  <a:ext uri="{0D108BD9-81ED-4DB2-BD59-A6C34878D82A}">
                    <a16:rowId xmlns:a16="http://schemas.microsoft.com/office/drawing/2014/main" val="2562681938"/>
                  </a:ext>
                </a:extLst>
              </a:tr>
            </a:tbl>
          </a:graphicData>
        </a:graphic>
      </p:graphicFrame>
      <p:graphicFrame>
        <p:nvGraphicFramePr>
          <p:cNvPr id="5" name="Table 4"/>
          <p:cNvGraphicFramePr>
            <a:graphicFrameLocks noGrp="1"/>
          </p:cNvGraphicFramePr>
          <p:nvPr/>
        </p:nvGraphicFramePr>
        <p:xfrm>
          <a:off x="4489938" y="1855440"/>
          <a:ext cx="4349264" cy="370840"/>
        </p:xfrm>
        <a:graphic>
          <a:graphicData uri="http://schemas.openxmlformats.org/drawingml/2006/table">
            <a:tbl>
              <a:tblPr firstRow="1" bandRow="1">
                <a:tableStyleId>{5C22544A-7EE6-4342-B048-85BDC9FD1C3A}</a:tableStyleId>
              </a:tblPr>
              <a:tblGrid>
                <a:gridCol w="271829">
                  <a:extLst>
                    <a:ext uri="{9D8B030D-6E8A-4147-A177-3AD203B41FA5}">
                      <a16:colId xmlns:a16="http://schemas.microsoft.com/office/drawing/2014/main" val="3522728695"/>
                    </a:ext>
                  </a:extLst>
                </a:gridCol>
                <a:gridCol w="271829">
                  <a:extLst>
                    <a:ext uri="{9D8B030D-6E8A-4147-A177-3AD203B41FA5}">
                      <a16:colId xmlns:a16="http://schemas.microsoft.com/office/drawing/2014/main" val="4068255092"/>
                    </a:ext>
                  </a:extLst>
                </a:gridCol>
                <a:gridCol w="271829">
                  <a:extLst>
                    <a:ext uri="{9D8B030D-6E8A-4147-A177-3AD203B41FA5}">
                      <a16:colId xmlns:a16="http://schemas.microsoft.com/office/drawing/2014/main" val="3804299972"/>
                    </a:ext>
                  </a:extLst>
                </a:gridCol>
                <a:gridCol w="271829">
                  <a:extLst>
                    <a:ext uri="{9D8B030D-6E8A-4147-A177-3AD203B41FA5}">
                      <a16:colId xmlns:a16="http://schemas.microsoft.com/office/drawing/2014/main" val="2007999701"/>
                    </a:ext>
                  </a:extLst>
                </a:gridCol>
                <a:gridCol w="271829">
                  <a:extLst>
                    <a:ext uri="{9D8B030D-6E8A-4147-A177-3AD203B41FA5}">
                      <a16:colId xmlns:a16="http://schemas.microsoft.com/office/drawing/2014/main" val="3441999529"/>
                    </a:ext>
                  </a:extLst>
                </a:gridCol>
                <a:gridCol w="271829">
                  <a:extLst>
                    <a:ext uri="{9D8B030D-6E8A-4147-A177-3AD203B41FA5}">
                      <a16:colId xmlns:a16="http://schemas.microsoft.com/office/drawing/2014/main" val="2860606592"/>
                    </a:ext>
                  </a:extLst>
                </a:gridCol>
                <a:gridCol w="271829">
                  <a:extLst>
                    <a:ext uri="{9D8B030D-6E8A-4147-A177-3AD203B41FA5}">
                      <a16:colId xmlns:a16="http://schemas.microsoft.com/office/drawing/2014/main" val="3676432390"/>
                    </a:ext>
                  </a:extLst>
                </a:gridCol>
                <a:gridCol w="271829">
                  <a:extLst>
                    <a:ext uri="{9D8B030D-6E8A-4147-A177-3AD203B41FA5}">
                      <a16:colId xmlns:a16="http://schemas.microsoft.com/office/drawing/2014/main" val="1583414666"/>
                    </a:ext>
                  </a:extLst>
                </a:gridCol>
                <a:gridCol w="271829">
                  <a:extLst>
                    <a:ext uri="{9D8B030D-6E8A-4147-A177-3AD203B41FA5}">
                      <a16:colId xmlns:a16="http://schemas.microsoft.com/office/drawing/2014/main" val="1419082289"/>
                    </a:ext>
                  </a:extLst>
                </a:gridCol>
                <a:gridCol w="271829">
                  <a:extLst>
                    <a:ext uri="{9D8B030D-6E8A-4147-A177-3AD203B41FA5}">
                      <a16:colId xmlns:a16="http://schemas.microsoft.com/office/drawing/2014/main" val="1471224874"/>
                    </a:ext>
                  </a:extLst>
                </a:gridCol>
                <a:gridCol w="271829">
                  <a:extLst>
                    <a:ext uri="{9D8B030D-6E8A-4147-A177-3AD203B41FA5}">
                      <a16:colId xmlns:a16="http://schemas.microsoft.com/office/drawing/2014/main" val="743111470"/>
                    </a:ext>
                  </a:extLst>
                </a:gridCol>
                <a:gridCol w="271829">
                  <a:extLst>
                    <a:ext uri="{9D8B030D-6E8A-4147-A177-3AD203B41FA5}">
                      <a16:colId xmlns:a16="http://schemas.microsoft.com/office/drawing/2014/main" val="954084791"/>
                    </a:ext>
                  </a:extLst>
                </a:gridCol>
                <a:gridCol w="271829">
                  <a:extLst>
                    <a:ext uri="{9D8B030D-6E8A-4147-A177-3AD203B41FA5}">
                      <a16:colId xmlns:a16="http://schemas.microsoft.com/office/drawing/2014/main" val="4016893981"/>
                    </a:ext>
                  </a:extLst>
                </a:gridCol>
                <a:gridCol w="271829">
                  <a:extLst>
                    <a:ext uri="{9D8B030D-6E8A-4147-A177-3AD203B41FA5}">
                      <a16:colId xmlns:a16="http://schemas.microsoft.com/office/drawing/2014/main" val="391826161"/>
                    </a:ext>
                  </a:extLst>
                </a:gridCol>
                <a:gridCol w="271829">
                  <a:extLst>
                    <a:ext uri="{9D8B030D-6E8A-4147-A177-3AD203B41FA5}">
                      <a16:colId xmlns:a16="http://schemas.microsoft.com/office/drawing/2014/main" val="1474789055"/>
                    </a:ext>
                  </a:extLst>
                </a:gridCol>
                <a:gridCol w="271829">
                  <a:extLst>
                    <a:ext uri="{9D8B030D-6E8A-4147-A177-3AD203B41FA5}">
                      <a16:colId xmlns:a16="http://schemas.microsoft.com/office/drawing/2014/main" val="1823647730"/>
                    </a:ext>
                  </a:extLst>
                </a:gridCol>
              </a:tblGrid>
              <a:tr h="370840">
                <a:tc>
                  <a:txBody>
                    <a:bodyPr/>
                    <a:lstStyle/>
                    <a:p>
                      <a:endParaRPr lang="zh-CN" altLang="en-US" dirty="0"/>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dirty="0"/>
                    </a:p>
                  </a:txBody>
                  <a:tcPr/>
                </a:tc>
                <a:tc>
                  <a:txBody>
                    <a:bodyPr/>
                    <a:lstStyle/>
                    <a:p>
                      <a:endParaRPr lang="zh-CN" altLang="en-US" dirty="0"/>
                    </a:p>
                  </a:txBody>
                  <a:tcPr/>
                </a:tc>
                <a:extLst>
                  <a:ext uri="{0D108BD9-81ED-4DB2-BD59-A6C34878D82A}">
                    <a16:rowId xmlns:a16="http://schemas.microsoft.com/office/drawing/2014/main" val="847440561"/>
                  </a:ext>
                </a:extLst>
              </a:tr>
            </a:tbl>
          </a:graphicData>
        </a:graphic>
      </p:graphicFrame>
      <p:sp>
        <p:nvSpPr>
          <p:cNvPr id="8" name="TextBox 7"/>
          <p:cNvSpPr txBox="1"/>
          <p:nvPr/>
        </p:nvSpPr>
        <p:spPr>
          <a:xfrm>
            <a:off x="4926165" y="962868"/>
            <a:ext cx="3504486" cy="1077218"/>
          </a:xfrm>
          <a:prstGeom prst="rect">
            <a:avLst/>
          </a:prstGeom>
          <a:noFill/>
        </p:spPr>
        <p:txBody>
          <a:bodyPr wrap="none" rtlCol="0">
            <a:spAutoFit/>
          </a:bodyPr>
          <a:lstStyle/>
          <a:p>
            <a:r>
              <a:rPr lang="en-US" altLang="zh-CN" sz="2400" dirty="0">
                <a:latin typeface="Calibri Light" panose="020F0302020204030204" pitchFamily="34" charset="0"/>
                <a:cs typeface="Calibri Light" panose="020F0302020204030204" pitchFamily="34" charset="0"/>
              </a:rPr>
              <a:t>16 bits: 2</a:t>
            </a:r>
            <a:r>
              <a:rPr lang="en-US" altLang="zh-CN" sz="2400" baseline="30000" dirty="0">
                <a:latin typeface="Calibri Light" panose="020F0302020204030204" pitchFamily="34" charset="0"/>
                <a:cs typeface="Calibri Light" panose="020F0302020204030204" pitchFamily="34" charset="0"/>
              </a:rPr>
              <a:t>16 </a:t>
            </a:r>
            <a:r>
              <a:rPr lang="en-US" altLang="zh-CN" sz="2400" dirty="0">
                <a:latin typeface="Calibri Light" panose="020F0302020204030204" pitchFamily="34" charset="0"/>
                <a:cs typeface="Calibri Light" panose="020F0302020204030204" pitchFamily="34" charset="0"/>
              </a:rPr>
              <a:t>, 4K: 4*2</a:t>
            </a:r>
            <a:r>
              <a:rPr lang="en-US" altLang="zh-CN" sz="2400" baseline="30000" dirty="0">
                <a:latin typeface="Calibri Light" panose="020F0302020204030204" pitchFamily="34" charset="0"/>
                <a:cs typeface="Calibri Light" panose="020F0302020204030204" pitchFamily="34" charset="0"/>
              </a:rPr>
              <a:t>10</a:t>
            </a:r>
            <a:r>
              <a:rPr lang="en-US" altLang="zh-CN" sz="2400" dirty="0">
                <a:latin typeface="Calibri Light" panose="020F0302020204030204" pitchFamily="34" charset="0"/>
                <a:cs typeface="Calibri Light" panose="020F0302020204030204" pitchFamily="34" charset="0"/>
              </a:rPr>
              <a:t> = 2</a:t>
            </a:r>
            <a:r>
              <a:rPr lang="en-US" altLang="zh-CN" sz="2400" baseline="30000" dirty="0">
                <a:solidFill>
                  <a:srgbClr val="FF0000"/>
                </a:solidFill>
                <a:latin typeface="Calibri Light" panose="020F0302020204030204" pitchFamily="34" charset="0"/>
                <a:cs typeface="Calibri Light" panose="020F0302020204030204" pitchFamily="34" charset="0"/>
              </a:rPr>
              <a:t>12</a:t>
            </a:r>
          </a:p>
          <a:p>
            <a:r>
              <a:rPr lang="en-US" altLang="zh-CN" sz="2400" dirty="0">
                <a:latin typeface="Calibri Light" panose="020F0302020204030204" pitchFamily="34" charset="0"/>
                <a:cs typeface="Calibri Light" panose="020F0302020204030204" pitchFamily="34" charset="0"/>
              </a:rPr>
              <a:t>Total frames: 2</a:t>
            </a:r>
            <a:r>
              <a:rPr lang="en-US" altLang="zh-CN" sz="2400" baseline="30000" dirty="0">
                <a:latin typeface="Calibri Light" panose="020F0302020204030204" pitchFamily="34" charset="0"/>
                <a:cs typeface="Calibri Light" panose="020F0302020204030204" pitchFamily="34" charset="0"/>
              </a:rPr>
              <a:t>16</a:t>
            </a:r>
            <a:r>
              <a:rPr lang="en-US" altLang="zh-CN" sz="2400" dirty="0">
                <a:latin typeface="Calibri Light" panose="020F0302020204030204" pitchFamily="34" charset="0"/>
                <a:cs typeface="Calibri Light" panose="020F0302020204030204" pitchFamily="34" charset="0"/>
              </a:rPr>
              <a:t>/ 2</a:t>
            </a:r>
            <a:r>
              <a:rPr lang="en-US" altLang="zh-CN" sz="2400" baseline="30000" dirty="0">
                <a:latin typeface="Calibri Light" panose="020F0302020204030204" pitchFamily="34" charset="0"/>
                <a:cs typeface="Calibri Light" panose="020F0302020204030204" pitchFamily="34" charset="0"/>
              </a:rPr>
              <a:t>12</a:t>
            </a:r>
            <a:r>
              <a:rPr lang="en-US" altLang="zh-CN" sz="2400" dirty="0">
                <a:latin typeface="Calibri Light" panose="020F0302020204030204" pitchFamily="34" charset="0"/>
                <a:cs typeface="Calibri Light" panose="020F0302020204030204" pitchFamily="34" charset="0"/>
              </a:rPr>
              <a:t>= 2</a:t>
            </a:r>
            <a:r>
              <a:rPr lang="en-US" altLang="zh-CN" sz="2400" baseline="30000" dirty="0">
                <a:solidFill>
                  <a:srgbClr val="FF0000"/>
                </a:solidFill>
                <a:latin typeface="Calibri Light" panose="020F0302020204030204" pitchFamily="34" charset="0"/>
                <a:cs typeface="Calibri Light" panose="020F0302020204030204" pitchFamily="34" charset="0"/>
              </a:rPr>
              <a:t>4</a:t>
            </a:r>
          </a:p>
          <a:p>
            <a:endParaRPr lang="zh-CN" altLang="en-US" sz="2400" baseline="30000" dirty="0">
              <a:latin typeface="Calibri Light" panose="020F0302020204030204" pitchFamily="34" charset="0"/>
              <a:cs typeface="Calibri Light" panose="020F0302020204030204" pitchFamily="34" charset="0"/>
            </a:endParaRPr>
          </a:p>
        </p:txBody>
      </p:sp>
      <p:sp>
        <p:nvSpPr>
          <p:cNvPr id="9" name="Right Brace 8"/>
          <p:cNvSpPr/>
          <p:nvPr/>
        </p:nvSpPr>
        <p:spPr bwMode="auto">
          <a:xfrm rot="5400000">
            <a:off x="7049154" y="751452"/>
            <a:ext cx="315218" cy="3264877"/>
          </a:xfrm>
          <a:prstGeom prst="rightBrace">
            <a:avLst/>
          </a:prstGeom>
          <a:no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Verdana" charset="0"/>
            </a:endParaRPr>
          </a:p>
        </p:txBody>
      </p:sp>
      <p:sp>
        <p:nvSpPr>
          <p:cNvPr id="10" name="TextBox 9"/>
          <p:cNvSpPr txBox="1"/>
          <p:nvPr/>
        </p:nvSpPr>
        <p:spPr>
          <a:xfrm>
            <a:off x="6963508" y="2437040"/>
            <a:ext cx="495649" cy="461665"/>
          </a:xfrm>
          <a:prstGeom prst="rect">
            <a:avLst/>
          </a:prstGeom>
          <a:noFill/>
        </p:spPr>
        <p:txBody>
          <a:bodyPr wrap="none" rtlCol="0">
            <a:spAutoFit/>
          </a:bodyPr>
          <a:lstStyle/>
          <a:p>
            <a:r>
              <a:rPr lang="en-US" altLang="zh-CN" sz="2400" dirty="0">
                <a:solidFill>
                  <a:srgbClr val="FF0000"/>
                </a:solidFill>
                <a:latin typeface="Calibri Light" panose="020F0302020204030204" pitchFamily="34" charset="0"/>
                <a:cs typeface="Calibri Light" panose="020F0302020204030204" pitchFamily="34" charset="0"/>
              </a:rPr>
              <a:t>12</a:t>
            </a:r>
            <a:endParaRPr lang="zh-CN" altLang="en-US" sz="2400" dirty="0">
              <a:solidFill>
                <a:srgbClr val="FF0000"/>
              </a:solidFill>
              <a:latin typeface="Calibri Light" panose="020F0302020204030204" pitchFamily="34" charset="0"/>
              <a:cs typeface="Calibri Light" panose="020F0302020204030204" pitchFamily="34" charset="0"/>
            </a:endParaRPr>
          </a:p>
        </p:txBody>
      </p:sp>
      <p:sp>
        <p:nvSpPr>
          <p:cNvPr id="13" name="Right Brace 12"/>
          <p:cNvSpPr/>
          <p:nvPr/>
        </p:nvSpPr>
        <p:spPr bwMode="auto">
          <a:xfrm rot="5400000">
            <a:off x="4874522" y="1858788"/>
            <a:ext cx="315218" cy="1084386"/>
          </a:xfrm>
          <a:prstGeom prst="rightBrace">
            <a:avLst/>
          </a:prstGeom>
          <a:no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a:ln>
                <a:noFill/>
              </a:ln>
              <a:solidFill>
                <a:srgbClr val="FF0000"/>
              </a:solidFill>
              <a:effectLst/>
              <a:latin typeface="Verdana" charset="0"/>
            </a:endParaRPr>
          </a:p>
        </p:txBody>
      </p:sp>
      <p:sp>
        <p:nvSpPr>
          <p:cNvPr id="14" name="TextBox 13"/>
          <p:cNvSpPr txBox="1"/>
          <p:nvPr/>
        </p:nvSpPr>
        <p:spPr>
          <a:xfrm>
            <a:off x="4860735" y="2478325"/>
            <a:ext cx="526307" cy="461665"/>
          </a:xfrm>
          <a:prstGeom prst="rect">
            <a:avLst/>
          </a:prstGeom>
          <a:noFill/>
        </p:spPr>
        <p:txBody>
          <a:bodyPr wrap="square" rtlCol="0">
            <a:spAutoFit/>
          </a:bodyPr>
          <a:lstStyle/>
          <a:p>
            <a:r>
              <a:rPr lang="en-US" altLang="zh-CN" sz="2400" dirty="0">
                <a:solidFill>
                  <a:srgbClr val="FF0000"/>
                </a:solidFill>
                <a:latin typeface="Calibri Light" panose="020F0302020204030204" pitchFamily="34" charset="0"/>
                <a:cs typeface="Calibri Light" panose="020F0302020204030204" pitchFamily="34" charset="0"/>
              </a:rPr>
              <a:t>4</a:t>
            </a:r>
            <a:endParaRPr lang="zh-CN" altLang="en-US" sz="2400" dirty="0">
              <a:solidFill>
                <a:srgbClr val="FF0000"/>
              </a:solidFill>
              <a:latin typeface="Calibri Light" panose="020F0302020204030204" pitchFamily="34" charset="0"/>
              <a:cs typeface="Calibri Light" panose="020F0302020204030204" pitchFamily="34" charset="0"/>
            </a:endParaRPr>
          </a:p>
        </p:txBody>
      </p:sp>
      <p:sp>
        <p:nvSpPr>
          <p:cNvPr id="11" name="TextBox 10"/>
          <p:cNvSpPr txBox="1"/>
          <p:nvPr/>
        </p:nvSpPr>
        <p:spPr>
          <a:xfrm>
            <a:off x="407520" y="982241"/>
            <a:ext cx="652743" cy="369332"/>
          </a:xfrm>
          <a:prstGeom prst="rect">
            <a:avLst/>
          </a:prstGeom>
          <a:noFill/>
        </p:spPr>
        <p:txBody>
          <a:bodyPr wrap="none" rtlCol="0">
            <a:spAutoFit/>
          </a:bodyPr>
          <a:lstStyle/>
          <a:p>
            <a:r>
              <a:rPr lang="en-US" altLang="zh-CN" dirty="0">
                <a:latin typeface="Calibri Light" panose="020F0302020204030204" pitchFamily="34" charset="0"/>
                <a:cs typeface="Calibri Light" panose="020F0302020204030204" pitchFamily="34" charset="0"/>
              </a:rPr>
              <a:t>0000</a:t>
            </a:r>
            <a:endParaRPr lang="zh-CN" altLang="en-US" dirty="0">
              <a:latin typeface="Calibri Light" panose="020F0302020204030204" pitchFamily="34" charset="0"/>
              <a:cs typeface="Calibri Light" panose="020F0302020204030204" pitchFamily="34" charset="0"/>
            </a:endParaRPr>
          </a:p>
        </p:txBody>
      </p:sp>
      <p:sp>
        <p:nvSpPr>
          <p:cNvPr id="16" name="TextBox 15"/>
          <p:cNvSpPr txBox="1"/>
          <p:nvPr/>
        </p:nvSpPr>
        <p:spPr>
          <a:xfrm>
            <a:off x="407519" y="1339850"/>
            <a:ext cx="652743" cy="369332"/>
          </a:xfrm>
          <a:prstGeom prst="rect">
            <a:avLst/>
          </a:prstGeom>
          <a:noFill/>
        </p:spPr>
        <p:txBody>
          <a:bodyPr wrap="none" rtlCol="0">
            <a:spAutoFit/>
          </a:bodyPr>
          <a:lstStyle/>
          <a:p>
            <a:r>
              <a:rPr lang="en-US" altLang="zh-CN" dirty="0">
                <a:latin typeface="Calibri Light" panose="020F0302020204030204" pitchFamily="34" charset="0"/>
                <a:cs typeface="Calibri Light" panose="020F0302020204030204" pitchFamily="34" charset="0"/>
              </a:rPr>
              <a:t>0001</a:t>
            </a:r>
            <a:endParaRPr lang="zh-CN" altLang="en-US" dirty="0">
              <a:latin typeface="Calibri Light" panose="020F0302020204030204" pitchFamily="34" charset="0"/>
              <a:cs typeface="Calibri Light" panose="020F0302020204030204" pitchFamily="34" charset="0"/>
            </a:endParaRPr>
          </a:p>
        </p:txBody>
      </p:sp>
      <p:sp>
        <p:nvSpPr>
          <p:cNvPr id="17" name="TextBox 16"/>
          <p:cNvSpPr txBox="1"/>
          <p:nvPr/>
        </p:nvSpPr>
        <p:spPr>
          <a:xfrm>
            <a:off x="407519" y="1665484"/>
            <a:ext cx="652743" cy="369332"/>
          </a:xfrm>
          <a:prstGeom prst="rect">
            <a:avLst/>
          </a:prstGeom>
          <a:noFill/>
        </p:spPr>
        <p:txBody>
          <a:bodyPr wrap="none" rtlCol="0">
            <a:spAutoFit/>
          </a:bodyPr>
          <a:lstStyle/>
          <a:p>
            <a:r>
              <a:rPr lang="en-US" altLang="zh-CN" dirty="0">
                <a:latin typeface="Calibri Light" panose="020F0302020204030204" pitchFamily="34" charset="0"/>
                <a:cs typeface="Calibri Light" panose="020F0302020204030204" pitchFamily="34" charset="0"/>
              </a:rPr>
              <a:t>0010</a:t>
            </a:r>
            <a:endParaRPr lang="zh-CN" altLang="en-US" dirty="0">
              <a:latin typeface="Calibri Light" panose="020F0302020204030204" pitchFamily="34" charset="0"/>
              <a:cs typeface="Calibri Light" panose="020F0302020204030204" pitchFamily="34" charset="0"/>
            </a:endParaRPr>
          </a:p>
        </p:txBody>
      </p:sp>
      <p:sp>
        <p:nvSpPr>
          <p:cNvPr id="18" name="TextBox 17"/>
          <p:cNvSpPr txBox="1"/>
          <p:nvPr/>
        </p:nvSpPr>
        <p:spPr>
          <a:xfrm>
            <a:off x="337180" y="6107998"/>
            <a:ext cx="652743" cy="369332"/>
          </a:xfrm>
          <a:prstGeom prst="rect">
            <a:avLst/>
          </a:prstGeom>
          <a:noFill/>
        </p:spPr>
        <p:txBody>
          <a:bodyPr wrap="none" rtlCol="0">
            <a:spAutoFit/>
          </a:bodyPr>
          <a:lstStyle/>
          <a:p>
            <a:r>
              <a:rPr lang="en-US" altLang="zh-CN" dirty="0">
                <a:latin typeface="Calibri Light" panose="020F0302020204030204" pitchFamily="34" charset="0"/>
                <a:cs typeface="Calibri Light" panose="020F0302020204030204" pitchFamily="34" charset="0"/>
              </a:rPr>
              <a:t>1111</a:t>
            </a:r>
            <a:endParaRPr lang="zh-CN" altLang="en-US" dirty="0">
              <a:latin typeface="Calibri Light" panose="020F0302020204030204" pitchFamily="34" charset="0"/>
              <a:cs typeface="Calibri Light" panose="020F0302020204030204" pitchFamily="34" charset="0"/>
            </a:endParaRPr>
          </a:p>
        </p:txBody>
      </p:sp>
      <p:sp>
        <p:nvSpPr>
          <p:cNvPr id="19" name="TextBox 18"/>
          <p:cNvSpPr txBox="1"/>
          <p:nvPr/>
        </p:nvSpPr>
        <p:spPr>
          <a:xfrm>
            <a:off x="2506528" y="887731"/>
            <a:ext cx="1378904" cy="253916"/>
          </a:xfrm>
          <a:prstGeom prst="rect">
            <a:avLst/>
          </a:prstGeom>
          <a:noFill/>
        </p:spPr>
        <p:txBody>
          <a:bodyPr wrap="none" rtlCol="0">
            <a:spAutoFit/>
          </a:bodyPr>
          <a:lstStyle/>
          <a:p>
            <a:r>
              <a:rPr lang="en-US" altLang="zh-CN" sz="1050" dirty="0">
                <a:solidFill>
                  <a:srgbClr val="FF0000"/>
                </a:solidFill>
                <a:latin typeface="Calibri Light" panose="020F0302020204030204" pitchFamily="34" charset="0"/>
                <a:cs typeface="Calibri Light" panose="020F0302020204030204" pitchFamily="34" charset="0"/>
              </a:rPr>
              <a:t>0000</a:t>
            </a:r>
            <a:r>
              <a:rPr lang="en-US" altLang="zh-CN" sz="1050" dirty="0">
                <a:latin typeface="Calibri Light" panose="020F0302020204030204" pitchFamily="34" charset="0"/>
                <a:cs typeface="Calibri Light" panose="020F0302020204030204" pitchFamily="34" charset="0"/>
              </a:rPr>
              <a:t> 0000 0000 0000</a:t>
            </a:r>
            <a:endParaRPr lang="zh-CN" altLang="en-US" sz="1050" dirty="0">
              <a:latin typeface="Calibri Light" panose="020F0302020204030204" pitchFamily="34" charset="0"/>
              <a:cs typeface="Calibri Light" panose="020F0302020204030204" pitchFamily="34" charset="0"/>
            </a:endParaRPr>
          </a:p>
        </p:txBody>
      </p:sp>
      <p:sp>
        <p:nvSpPr>
          <p:cNvPr id="20" name="TextBox 19"/>
          <p:cNvSpPr txBox="1"/>
          <p:nvPr/>
        </p:nvSpPr>
        <p:spPr>
          <a:xfrm>
            <a:off x="2526611" y="1147796"/>
            <a:ext cx="1378904" cy="253916"/>
          </a:xfrm>
          <a:prstGeom prst="rect">
            <a:avLst/>
          </a:prstGeom>
          <a:noFill/>
        </p:spPr>
        <p:txBody>
          <a:bodyPr wrap="none" rtlCol="0">
            <a:spAutoFit/>
          </a:bodyPr>
          <a:lstStyle/>
          <a:p>
            <a:r>
              <a:rPr lang="en-US" altLang="zh-CN" sz="1050" dirty="0">
                <a:solidFill>
                  <a:srgbClr val="FF0000"/>
                </a:solidFill>
                <a:latin typeface="Calibri Light" panose="020F0302020204030204" pitchFamily="34" charset="0"/>
                <a:cs typeface="Calibri Light" panose="020F0302020204030204" pitchFamily="34" charset="0"/>
              </a:rPr>
              <a:t>0000</a:t>
            </a:r>
            <a:r>
              <a:rPr lang="en-US" altLang="zh-CN" sz="1050" dirty="0">
                <a:latin typeface="Calibri Light" panose="020F0302020204030204" pitchFamily="34" charset="0"/>
                <a:cs typeface="Calibri Light" panose="020F0302020204030204" pitchFamily="34" charset="0"/>
              </a:rPr>
              <a:t> 1111 1111 1111</a:t>
            </a:r>
            <a:endParaRPr lang="zh-CN" altLang="en-US" sz="1050" dirty="0">
              <a:latin typeface="Calibri Light" panose="020F0302020204030204" pitchFamily="34" charset="0"/>
              <a:cs typeface="Calibri Light" panose="020F0302020204030204" pitchFamily="34" charset="0"/>
            </a:endParaRPr>
          </a:p>
        </p:txBody>
      </p:sp>
      <p:sp>
        <p:nvSpPr>
          <p:cNvPr id="21" name="TextBox 20"/>
          <p:cNvSpPr txBox="1"/>
          <p:nvPr/>
        </p:nvSpPr>
        <p:spPr>
          <a:xfrm>
            <a:off x="2524506" y="1263577"/>
            <a:ext cx="1378904" cy="253916"/>
          </a:xfrm>
          <a:prstGeom prst="rect">
            <a:avLst/>
          </a:prstGeom>
          <a:noFill/>
        </p:spPr>
        <p:txBody>
          <a:bodyPr wrap="none" rtlCol="0">
            <a:spAutoFit/>
          </a:bodyPr>
          <a:lstStyle/>
          <a:p>
            <a:r>
              <a:rPr lang="en-US" altLang="zh-CN" sz="1050" dirty="0">
                <a:solidFill>
                  <a:srgbClr val="FF0000"/>
                </a:solidFill>
                <a:latin typeface="Calibri Light" panose="020F0302020204030204" pitchFamily="34" charset="0"/>
                <a:cs typeface="Calibri Light" panose="020F0302020204030204" pitchFamily="34" charset="0"/>
              </a:rPr>
              <a:t>0001</a:t>
            </a:r>
            <a:r>
              <a:rPr lang="en-US" altLang="zh-CN" sz="1050" dirty="0">
                <a:latin typeface="Calibri Light" panose="020F0302020204030204" pitchFamily="34" charset="0"/>
                <a:cs typeface="Calibri Light" panose="020F0302020204030204" pitchFamily="34" charset="0"/>
              </a:rPr>
              <a:t> 0000 0000 0000</a:t>
            </a:r>
            <a:endParaRPr lang="zh-CN" altLang="en-US" sz="1050" dirty="0">
              <a:latin typeface="Calibri Light" panose="020F0302020204030204" pitchFamily="34" charset="0"/>
              <a:cs typeface="Calibri Light" panose="020F0302020204030204" pitchFamily="34" charset="0"/>
            </a:endParaRPr>
          </a:p>
        </p:txBody>
      </p:sp>
      <p:sp>
        <p:nvSpPr>
          <p:cNvPr id="22" name="TextBox 21"/>
          <p:cNvSpPr txBox="1"/>
          <p:nvPr/>
        </p:nvSpPr>
        <p:spPr>
          <a:xfrm>
            <a:off x="2544589" y="1465027"/>
            <a:ext cx="1378904" cy="253916"/>
          </a:xfrm>
          <a:prstGeom prst="rect">
            <a:avLst/>
          </a:prstGeom>
          <a:noFill/>
        </p:spPr>
        <p:txBody>
          <a:bodyPr wrap="none" rtlCol="0">
            <a:spAutoFit/>
          </a:bodyPr>
          <a:lstStyle/>
          <a:p>
            <a:r>
              <a:rPr lang="en-US" altLang="zh-CN" sz="1050" dirty="0">
                <a:solidFill>
                  <a:srgbClr val="FF0000"/>
                </a:solidFill>
                <a:latin typeface="Calibri Light" panose="020F0302020204030204" pitchFamily="34" charset="0"/>
                <a:cs typeface="Calibri Light" panose="020F0302020204030204" pitchFamily="34" charset="0"/>
              </a:rPr>
              <a:t>0001</a:t>
            </a:r>
            <a:r>
              <a:rPr lang="en-US" altLang="zh-CN" sz="1050" dirty="0">
                <a:latin typeface="Calibri Light" panose="020F0302020204030204" pitchFamily="34" charset="0"/>
                <a:cs typeface="Calibri Light" panose="020F0302020204030204" pitchFamily="34" charset="0"/>
              </a:rPr>
              <a:t> 1111 1111 1111</a:t>
            </a:r>
            <a:endParaRPr lang="zh-CN" altLang="en-US" sz="1050" dirty="0">
              <a:latin typeface="Calibri Light" panose="020F0302020204030204" pitchFamily="34" charset="0"/>
              <a:cs typeface="Calibri Light" panose="020F0302020204030204" pitchFamily="34" charset="0"/>
            </a:endParaRPr>
          </a:p>
        </p:txBody>
      </p:sp>
      <p:sp>
        <p:nvSpPr>
          <p:cNvPr id="23" name="TextBox 22"/>
          <p:cNvSpPr txBox="1"/>
          <p:nvPr/>
        </p:nvSpPr>
        <p:spPr>
          <a:xfrm>
            <a:off x="2536230" y="1603545"/>
            <a:ext cx="1378904" cy="253916"/>
          </a:xfrm>
          <a:prstGeom prst="rect">
            <a:avLst/>
          </a:prstGeom>
          <a:noFill/>
        </p:spPr>
        <p:txBody>
          <a:bodyPr wrap="none" rtlCol="0">
            <a:spAutoFit/>
          </a:bodyPr>
          <a:lstStyle/>
          <a:p>
            <a:r>
              <a:rPr lang="en-US" altLang="zh-CN" sz="1050" dirty="0">
                <a:solidFill>
                  <a:srgbClr val="FF0000"/>
                </a:solidFill>
                <a:latin typeface="Calibri Light" panose="020F0302020204030204" pitchFamily="34" charset="0"/>
                <a:cs typeface="Calibri Light" panose="020F0302020204030204" pitchFamily="34" charset="0"/>
              </a:rPr>
              <a:t>0010</a:t>
            </a:r>
            <a:r>
              <a:rPr lang="en-US" altLang="zh-CN" sz="1050" dirty="0">
                <a:latin typeface="Calibri Light" panose="020F0302020204030204" pitchFamily="34" charset="0"/>
                <a:cs typeface="Calibri Light" panose="020F0302020204030204" pitchFamily="34" charset="0"/>
              </a:rPr>
              <a:t> 0000 0000 0000</a:t>
            </a:r>
            <a:endParaRPr lang="zh-CN" altLang="en-US" sz="1050" dirty="0">
              <a:latin typeface="Calibri Light" panose="020F0302020204030204" pitchFamily="34" charset="0"/>
              <a:cs typeface="Calibri Light" panose="020F0302020204030204" pitchFamily="34" charset="0"/>
            </a:endParaRPr>
          </a:p>
        </p:txBody>
      </p:sp>
      <p:sp>
        <p:nvSpPr>
          <p:cNvPr id="24" name="TextBox 23"/>
          <p:cNvSpPr txBox="1"/>
          <p:nvPr/>
        </p:nvSpPr>
        <p:spPr>
          <a:xfrm>
            <a:off x="2532867" y="1804995"/>
            <a:ext cx="1378904" cy="253916"/>
          </a:xfrm>
          <a:prstGeom prst="rect">
            <a:avLst/>
          </a:prstGeom>
          <a:noFill/>
        </p:spPr>
        <p:txBody>
          <a:bodyPr wrap="none" rtlCol="0">
            <a:spAutoFit/>
          </a:bodyPr>
          <a:lstStyle/>
          <a:p>
            <a:r>
              <a:rPr lang="en-US" altLang="zh-CN" sz="1050" dirty="0">
                <a:solidFill>
                  <a:srgbClr val="FF0000"/>
                </a:solidFill>
                <a:latin typeface="Calibri Light" panose="020F0302020204030204" pitchFamily="34" charset="0"/>
                <a:cs typeface="Calibri Light" panose="020F0302020204030204" pitchFamily="34" charset="0"/>
              </a:rPr>
              <a:t>0010</a:t>
            </a:r>
            <a:r>
              <a:rPr lang="en-US" altLang="zh-CN" sz="1050" dirty="0">
                <a:latin typeface="Calibri Light" panose="020F0302020204030204" pitchFamily="34" charset="0"/>
                <a:cs typeface="Calibri Light" panose="020F0302020204030204" pitchFamily="34" charset="0"/>
              </a:rPr>
              <a:t> 1111 1111 1111</a:t>
            </a:r>
            <a:endParaRPr lang="zh-CN" altLang="en-US" sz="1050" dirty="0">
              <a:latin typeface="Calibri Light" panose="020F0302020204030204" pitchFamily="34" charset="0"/>
              <a:cs typeface="Calibri Light" panose="020F0302020204030204" pitchFamily="34" charset="0"/>
            </a:endParaRPr>
          </a:p>
        </p:txBody>
      </p:sp>
      <p:sp>
        <p:nvSpPr>
          <p:cNvPr id="25" name="TextBox 24"/>
          <p:cNvSpPr txBox="1"/>
          <p:nvPr/>
        </p:nvSpPr>
        <p:spPr>
          <a:xfrm>
            <a:off x="2482857" y="6081966"/>
            <a:ext cx="1378904" cy="253916"/>
          </a:xfrm>
          <a:prstGeom prst="rect">
            <a:avLst/>
          </a:prstGeom>
          <a:noFill/>
        </p:spPr>
        <p:txBody>
          <a:bodyPr wrap="none" rtlCol="0">
            <a:spAutoFit/>
          </a:bodyPr>
          <a:lstStyle/>
          <a:p>
            <a:r>
              <a:rPr lang="en-US" altLang="zh-CN" sz="1050" dirty="0">
                <a:solidFill>
                  <a:srgbClr val="FF0000"/>
                </a:solidFill>
                <a:latin typeface="Calibri Light" panose="020F0302020204030204" pitchFamily="34" charset="0"/>
                <a:cs typeface="Calibri Light" panose="020F0302020204030204" pitchFamily="34" charset="0"/>
              </a:rPr>
              <a:t>1111</a:t>
            </a:r>
            <a:r>
              <a:rPr lang="en-US" altLang="zh-CN" sz="1050" dirty="0">
                <a:latin typeface="Calibri Light" panose="020F0302020204030204" pitchFamily="34" charset="0"/>
                <a:cs typeface="Calibri Light" panose="020F0302020204030204" pitchFamily="34" charset="0"/>
              </a:rPr>
              <a:t> 0000 0000 0000</a:t>
            </a:r>
            <a:endParaRPr lang="zh-CN" altLang="en-US" sz="1050" dirty="0">
              <a:latin typeface="Calibri Light" panose="020F0302020204030204" pitchFamily="34" charset="0"/>
              <a:cs typeface="Calibri Light" panose="020F0302020204030204" pitchFamily="34" charset="0"/>
            </a:endParaRPr>
          </a:p>
        </p:txBody>
      </p:sp>
      <p:sp>
        <p:nvSpPr>
          <p:cNvPr id="26" name="TextBox 25"/>
          <p:cNvSpPr txBox="1"/>
          <p:nvPr/>
        </p:nvSpPr>
        <p:spPr>
          <a:xfrm>
            <a:off x="2467771" y="6283416"/>
            <a:ext cx="1378904" cy="253916"/>
          </a:xfrm>
          <a:prstGeom prst="rect">
            <a:avLst/>
          </a:prstGeom>
          <a:noFill/>
        </p:spPr>
        <p:txBody>
          <a:bodyPr wrap="none" rtlCol="0">
            <a:spAutoFit/>
          </a:bodyPr>
          <a:lstStyle/>
          <a:p>
            <a:r>
              <a:rPr lang="en-US" altLang="zh-CN" sz="1050" dirty="0">
                <a:solidFill>
                  <a:srgbClr val="FF0000"/>
                </a:solidFill>
                <a:latin typeface="Calibri Light" panose="020F0302020204030204" pitchFamily="34" charset="0"/>
                <a:cs typeface="Calibri Light" panose="020F0302020204030204" pitchFamily="34" charset="0"/>
              </a:rPr>
              <a:t>1111</a:t>
            </a:r>
            <a:r>
              <a:rPr lang="en-US" altLang="zh-CN" sz="1050" dirty="0">
                <a:latin typeface="Calibri Light" panose="020F0302020204030204" pitchFamily="34" charset="0"/>
                <a:cs typeface="Calibri Light" panose="020F0302020204030204" pitchFamily="34" charset="0"/>
              </a:rPr>
              <a:t> 1111 1111 1111</a:t>
            </a:r>
            <a:endParaRPr lang="zh-CN" altLang="en-US" sz="1050" dirty="0">
              <a:latin typeface="Calibri Light" panose="020F0302020204030204" pitchFamily="34" charset="0"/>
              <a:cs typeface="Calibri Light" panose="020F0302020204030204" pitchFamily="34" charset="0"/>
            </a:endParaRPr>
          </a:p>
        </p:txBody>
      </p:sp>
      <p:sp>
        <p:nvSpPr>
          <p:cNvPr id="12" name="TextBox 11"/>
          <p:cNvSpPr txBox="1"/>
          <p:nvPr/>
        </p:nvSpPr>
        <p:spPr>
          <a:xfrm>
            <a:off x="4371277" y="2887672"/>
            <a:ext cx="1703928" cy="338554"/>
          </a:xfrm>
          <a:prstGeom prst="rect">
            <a:avLst/>
          </a:prstGeom>
          <a:noFill/>
        </p:spPr>
        <p:txBody>
          <a:bodyPr wrap="none" rtlCol="0">
            <a:spAutoFit/>
          </a:bodyPr>
          <a:lstStyle/>
          <a:p>
            <a:r>
              <a:rPr lang="en-US" altLang="zh-CN" sz="1600" dirty="0"/>
              <a:t>Frame number</a:t>
            </a:r>
            <a:endParaRPr lang="zh-CN" altLang="en-US" sz="1600" dirty="0"/>
          </a:p>
        </p:txBody>
      </p:sp>
      <p:sp>
        <p:nvSpPr>
          <p:cNvPr id="28" name="TextBox 27"/>
          <p:cNvSpPr txBox="1"/>
          <p:nvPr/>
        </p:nvSpPr>
        <p:spPr>
          <a:xfrm>
            <a:off x="6512006" y="2912593"/>
            <a:ext cx="2287421" cy="338554"/>
          </a:xfrm>
          <a:prstGeom prst="rect">
            <a:avLst/>
          </a:prstGeom>
          <a:noFill/>
        </p:spPr>
        <p:txBody>
          <a:bodyPr wrap="none" rtlCol="0">
            <a:spAutoFit/>
          </a:bodyPr>
          <a:lstStyle/>
          <a:p>
            <a:r>
              <a:rPr lang="en-US" altLang="zh-CN" sz="1600" dirty="0"/>
              <a:t>Offset in each frame</a:t>
            </a:r>
            <a:endParaRPr lang="zh-CN" altLang="en-US" sz="1600" dirty="0"/>
          </a:p>
        </p:txBody>
      </p:sp>
      <p:sp>
        <p:nvSpPr>
          <p:cNvPr id="29" name="TextBox 28"/>
          <p:cNvSpPr txBox="1"/>
          <p:nvPr/>
        </p:nvSpPr>
        <p:spPr>
          <a:xfrm>
            <a:off x="4191000" y="3355455"/>
            <a:ext cx="4947137" cy="1400383"/>
          </a:xfrm>
          <a:prstGeom prst="rect">
            <a:avLst/>
          </a:prstGeom>
          <a:solidFill>
            <a:schemeClr val="accent1">
              <a:lumMod val="20000"/>
              <a:lumOff val="80000"/>
            </a:schemeClr>
          </a:solidFill>
        </p:spPr>
        <p:txBody>
          <a:bodyPr wrap="square" rtlCol="0">
            <a:spAutoFit/>
          </a:bodyPr>
          <a:lstStyle/>
          <a:p>
            <a:pPr>
              <a:spcAft>
                <a:spcPts val="600"/>
              </a:spcAft>
            </a:pPr>
            <a:r>
              <a:rPr lang="en-US" altLang="zh-CN" sz="2000" dirty="0">
                <a:solidFill>
                  <a:srgbClr val="FF0000"/>
                </a:solidFill>
                <a:latin typeface="Calibri Light" panose="020F0302020204030204" pitchFamily="34" charset="0"/>
                <a:cs typeface="Calibri Light" panose="020F0302020204030204" pitchFamily="34" charset="0"/>
              </a:rPr>
              <a:t>Thinking 1: </a:t>
            </a:r>
          </a:p>
          <a:p>
            <a:r>
              <a:rPr lang="en-US" altLang="zh-CN" sz="2000" dirty="0">
                <a:latin typeface="Calibri Light" panose="020F0302020204030204" pitchFamily="34" charset="0"/>
                <a:cs typeface="Calibri Light" panose="020F0302020204030204" pitchFamily="34" charset="0"/>
              </a:rPr>
              <a:t>If a datum is in the address </a:t>
            </a:r>
          </a:p>
          <a:p>
            <a:r>
              <a:rPr lang="en-US" altLang="zh-CN" sz="2000" dirty="0">
                <a:latin typeface="Calibri Light" panose="020F0302020204030204" pitchFamily="34" charset="0"/>
                <a:cs typeface="Calibri Light" panose="020F0302020204030204" pitchFamily="34" charset="0"/>
              </a:rPr>
              <a:t>      0100 0000 0000 0001?</a:t>
            </a:r>
          </a:p>
          <a:p>
            <a:r>
              <a:rPr lang="en-US" altLang="zh-CN" sz="2000" dirty="0">
                <a:latin typeface="Calibri Light" panose="020F0302020204030204" pitchFamily="34" charset="0"/>
                <a:cs typeface="Calibri Light" panose="020F0302020204030204" pitchFamily="34" charset="0"/>
              </a:rPr>
              <a:t>Which frame is it in? where is it in the frame?</a:t>
            </a:r>
            <a:endParaRPr lang="zh-CN" altLang="en-US" sz="2000" dirty="0">
              <a:latin typeface="Calibri Light" panose="020F0302020204030204" pitchFamily="34" charset="0"/>
              <a:cs typeface="Calibri Light" panose="020F0302020204030204" pitchFamily="34" charset="0"/>
            </a:endParaRPr>
          </a:p>
        </p:txBody>
      </p:sp>
      <p:sp>
        <p:nvSpPr>
          <p:cNvPr id="30" name="TextBox 29"/>
          <p:cNvSpPr txBox="1"/>
          <p:nvPr/>
        </p:nvSpPr>
        <p:spPr>
          <a:xfrm>
            <a:off x="4190999" y="5535662"/>
            <a:ext cx="4947137" cy="1092607"/>
          </a:xfrm>
          <a:prstGeom prst="rect">
            <a:avLst/>
          </a:prstGeom>
          <a:solidFill>
            <a:schemeClr val="accent1">
              <a:lumMod val="20000"/>
              <a:lumOff val="80000"/>
            </a:schemeClr>
          </a:solidFill>
        </p:spPr>
        <p:txBody>
          <a:bodyPr wrap="square" rtlCol="0">
            <a:spAutoFit/>
          </a:bodyPr>
          <a:lstStyle/>
          <a:p>
            <a:pPr>
              <a:spcAft>
                <a:spcPts val="600"/>
              </a:spcAft>
            </a:pPr>
            <a:r>
              <a:rPr lang="en-US" altLang="zh-CN" sz="2000" dirty="0">
                <a:solidFill>
                  <a:srgbClr val="FF0000"/>
                </a:solidFill>
                <a:latin typeface="Calibri Light" panose="020F0302020204030204" pitchFamily="34" charset="0"/>
                <a:cs typeface="Calibri Light" panose="020F0302020204030204" pitchFamily="34" charset="0"/>
              </a:rPr>
              <a:t>Thinking 2: </a:t>
            </a:r>
          </a:p>
          <a:p>
            <a:r>
              <a:rPr lang="en-US" altLang="zh-CN" sz="2000" dirty="0">
                <a:latin typeface="Calibri Light" panose="020F0302020204030204" pitchFamily="34" charset="0"/>
                <a:cs typeface="Calibri Light" panose="020F0302020204030204" pitchFamily="34" charset="0"/>
              </a:rPr>
              <a:t>If a process’s size is 8K + 1</a:t>
            </a:r>
            <a:r>
              <a:rPr lang="zh-CN" altLang="en-US" sz="2000" dirty="0">
                <a:latin typeface="Calibri Light" panose="020F0302020204030204" pitchFamily="34" charset="0"/>
                <a:cs typeface="Calibri Light" panose="020F0302020204030204" pitchFamily="34" charset="0"/>
              </a:rPr>
              <a:t>， </a:t>
            </a:r>
            <a:r>
              <a:rPr lang="en-US" altLang="zh-CN" sz="2000" dirty="0">
                <a:latin typeface="Calibri Light" panose="020F0302020204030204" pitchFamily="34" charset="0"/>
                <a:cs typeface="Calibri Light" panose="020F0302020204030204" pitchFamily="34" charset="0"/>
              </a:rPr>
              <a:t>how many frames are allocated? Is there internal fragmentation?</a:t>
            </a:r>
            <a:endParaRPr lang="zh-CN" altLang="en-US" sz="2000" dirty="0">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320846987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1026"/>
          <p:cNvSpPr>
            <a:spLocks noGrp="1" noChangeArrowheads="1"/>
          </p:cNvSpPr>
          <p:nvPr>
            <p:ph type="title"/>
          </p:nvPr>
        </p:nvSpPr>
        <p:spPr>
          <a:xfrm>
            <a:off x="457200" y="152400"/>
            <a:ext cx="8229600" cy="576263"/>
          </a:xfrm>
        </p:spPr>
        <p:txBody>
          <a:bodyPr/>
          <a:lstStyle/>
          <a:p>
            <a:pPr eaLnBrk="1" hangingPunct="1"/>
            <a:r>
              <a:rPr lang="en-US" altLang="en-US" dirty="0"/>
              <a:t>Non-</a:t>
            </a:r>
            <a:r>
              <a:rPr lang="en-US" altLang="zh-CN" dirty="0"/>
              <a:t>continuous Partition </a:t>
            </a:r>
            <a:endParaRPr lang="en-US" altLang="en-US" dirty="0"/>
          </a:p>
        </p:txBody>
      </p:sp>
      <p:sp>
        <p:nvSpPr>
          <p:cNvPr id="25603" name="Rectangle 1027"/>
          <p:cNvSpPr>
            <a:spLocks noGrp="1" noChangeArrowheads="1"/>
          </p:cNvSpPr>
          <p:nvPr>
            <p:ph type="body" idx="1"/>
          </p:nvPr>
        </p:nvSpPr>
        <p:spPr>
          <a:xfrm>
            <a:off x="457200" y="993032"/>
            <a:ext cx="7807325" cy="4012724"/>
          </a:xfrm>
        </p:spPr>
        <p:txBody>
          <a:bodyPr/>
          <a:lstStyle/>
          <a:p>
            <a:r>
              <a:rPr lang="en-US" altLang="en-US" sz="2400" dirty="0">
                <a:latin typeface="Calibri Light" panose="020F0302020204030204" pitchFamily="34" charset="0"/>
                <a:cs typeface="Calibri Light" panose="020F0302020204030204" pitchFamily="34" charset="0"/>
              </a:rPr>
              <a:t>How </a:t>
            </a:r>
            <a:r>
              <a:rPr lang="en-US" altLang="en-US" sz="2400" dirty="0">
                <a:solidFill>
                  <a:srgbClr val="FF0000"/>
                </a:solidFill>
                <a:latin typeface="Calibri Light" panose="020F0302020204030204" pitchFamily="34" charset="0"/>
                <a:cs typeface="Calibri Light" panose="020F0302020204030204" pitchFamily="34" charset="0"/>
              </a:rPr>
              <a:t>a logical address </a:t>
            </a:r>
            <a:r>
              <a:rPr lang="en-US" altLang="en-US" sz="2400" dirty="0">
                <a:latin typeface="Calibri Light" panose="020F0302020204030204" pitchFamily="34" charset="0"/>
                <a:cs typeface="Calibri Light" panose="020F0302020204030204" pitchFamily="34" charset="0"/>
              </a:rPr>
              <a:t>maps to </a:t>
            </a:r>
            <a:r>
              <a:rPr lang="en-US" altLang="en-US" sz="2400" dirty="0">
                <a:solidFill>
                  <a:srgbClr val="FF0000"/>
                </a:solidFill>
                <a:latin typeface="Calibri Light" panose="020F0302020204030204" pitchFamily="34" charset="0"/>
                <a:cs typeface="Calibri Light" panose="020F0302020204030204" pitchFamily="34" charset="0"/>
              </a:rPr>
              <a:t>a physical address</a:t>
            </a:r>
            <a:r>
              <a:rPr lang="en-US" altLang="en-US" sz="2400" dirty="0">
                <a:latin typeface="Calibri Light" panose="020F0302020204030204" pitchFamily="34" charset="0"/>
                <a:cs typeface="Calibri Light" panose="020F0302020204030204" pitchFamily="34" charset="0"/>
              </a:rPr>
              <a:t>?</a:t>
            </a:r>
          </a:p>
          <a:p>
            <a:r>
              <a:rPr lang="en-US" altLang="en-US" sz="2400" dirty="0">
                <a:latin typeface="Calibri Light" panose="020F0302020204030204" pitchFamily="34" charset="0"/>
                <a:cs typeface="Calibri Light" panose="020F0302020204030204" pitchFamily="34" charset="0"/>
              </a:rPr>
              <a:t>Pages</a:t>
            </a:r>
          </a:p>
          <a:p>
            <a:pPr lvl="1"/>
            <a:r>
              <a:rPr lang="en-US" altLang="en-US" sz="2400" dirty="0">
                <a:latin typeface="Calibri Light" panose="020F0302020204030204" pitchFamily="34" charset="0"/>
                <a:cs typeface="Calibri Light" panose="020F0302020204030204" pitchFamily="34" charset="0"/>
              </a:rPr>
              <a:t>Divide </a:t>
            </a:r>
            <a:r>
              <a:rPr lang="en-US" altLang="en-US" sz="2400" dirty="0">
                <a:solidFill>
                  <a:srgbClr val="FF0000"/>
                </a:solidFill>
                <a:latin typeface="Calibri Light" panose="020F0302020204030204" pitchFamily="34" charset="0"/>
                <a:cs typeface="Calibri Light" panose="020F0302020204030204" pitchFamily="34" charset="0"/>
              </a:rPr>
              <a:t>logical</a:t>
            </a:r>
            <a:r>
              <a:rPr lang="en-US" altLang="en-US" sz="2400" dirty="0">
                <a:latin typeface="Calibri Light" panose="020F0302020204030204" pitchFamily="34" charset="0"/>
                <a:cs typeface="Calibri Light" panose="020F0302020204030204" pitchFamily="34" charset="0"/>
              </a:rPr>
              <a:t> memory into blocks of same size called </a:t>
            </a:r>
            <a:r>
              <a:rPr lang="en-US" altLang="en-US" sz="2400" dirty="0">
                <a:solidFill>
                  <a:srgbClr val="3366FF"/>
                </a:solidFill>
                <a:latin typeface="Calibri Light" panose="020F0302020204030204" pitchFamily="34" charset="0"/>
                <a:cs typeface="Calibri Light" panose="020F0302020204030204" pitchFamily="34" charset="0"/>
              </a:rPr>
              <a:t>pages</a:t>
            </a:r>
          </a:p>
          <a:p>
            <a:pPr lvl="1"/>
            <a:r>
              <a:rPr lang="en-US" altLang="en-US" sz="2400" dirty="0">
                <a:latin typeface="Calibri Light" panose="020F0302020204030204" pitchFamily="34" charset="0"/>
                <a:cs typeface="Calibri Light" panose="020F0302020204030204" pitchFamily="34" charset="0"/>
              </a:rPr>
              <a:t>Page size = frame size</a:t>
            </a:r>
          </a:p>
          <a:p>
            <a:pPr lvl="1"/>
            <a:r>
              <a:rPr lang="en-US" altLang="en-US" sz="2400" dirty="0">
                <a:latin typeface="Calibri Light" panose="020F0302020204030204" pitchFamily="34" charset="0"/>
                <a:cs typeface="Calibri Light" panose="020F0302020204030204" pitchFamily="34" charset="0"/>
              </a:rPr>
              <a:t>To run a program of size </a:t>
            </a:r>
            <a:r>
              <a:rPr lang="en-US" altLang="en-US" sz="2400" i="1" dirty="0">
                <a:latin typeface="Calibri Light" panose="020F0302020204030204" pitchFamily="34" charset="0"/>
                <a:cs typeface="Calibri Light" panose="020F0302020204030204" pitchFamily="34" charset="0"/>
              </a:rPr>
              <a:t>N </a:t>
            </a:r>
            <a:r>
              <a:rPr lang="en-US" altLang="en-US" sz="2400" dirty="0">
                <a:latin typeface="Calibri Light" panose="020F0302020204030204" pitchFamily="34" charset="0"/>
                <a:cs typeface="Calibri Light" panose="020F0302020204030204" pitchFamily="34" charset="0"/>
              </a:rPr>
              <a:t>pages, need to find </a:t>
            </a:r>
            <a:r>
              <a:rPr lang="en-US" altLang="en-US" sz="2400" i="1" dirty="0">
                <a:latin typeface="Calibri Light" panose="020F0302020204030204" pitchFamily="34" charset="0"/>
                <a:cs typeface="Calibri Light" panose="020F0302020204030204" pitchFamily="34" charset="0"/>
              </a:rPr>
              <a:t>N</a:t>
            </a:r>
            <a:r>
              <a:rPr lang="en-US" altLang="en-US" sz="2400" dirty="0">
                <a:latin typeface="Calibri Light" panose="020F0302020204030204" pitchFamily="34" charset="0"/>
                <a:cs typeface="Calibri Light" panose="020F0302020204030204" pitchFamily="34" charset="0"/>
              </a:rPr>
              <a:t> free frames and load program</a:t>
            </a:r>
          </a:p>
          <a:p>
            <a:pPr lvl="1"/>
            <a:r>
              <a:rPr lang="en-US" altLang="en-US" sz="2400" dirty="0">
                <a:latin typeface="Calibri Light" panose="020F0302020204030204" pitchFamily="34" charset="0"/>
                <a:cs typeface="Calibri Light" panose="020F0302020204030204" pitchFamily="34" charset="0"/>
              </a:rPr>
              <a:t>Frames can be </a:t>
            </a:r>
            <a:r>
              <a:rPr lang="en-US" altLang="en-US" sz="2400" dirty="0">
                <a:solidFill>
                  <a:schemeClr val="accent5">
                    <a:lumMod val="50000"/>
                  </a:schemeClr>
                </a:solidFill>
                <a:latin typeface="Calibri Light" panose="020F0302020204030204" pitchFamily="34" charset="0"/>
                <a:cs typeface="Calibri Light" panose="020F0302020204030204" pitchFamily="34" charset="0"/>
              </a:rPr>
              <a:t>anywhere(non-contiguous)</a:t>
            </a:r>
            <a:r>
              <a:rPr lang="en-US" altLang="en-US" sz="2400" dirty="0">
                <a:latin typeface="Calibri Light" panose="020F0302020204030204" pitchFamily="34" charset="0"/>
                <a:cs typeface="Calibri Light" panose="020F0302020204030204" pitchFamily="34" charset="0"/>
              </a:rPr>
              <a:t> in RAM!</a:t>
            </a:r>
          </a:p>
          <a:p>
            <a:pPr>
              <a:spcBef>
                <a:spcPts val="600"/>
              </a:spcBef>
            </a:pPr>
            <a:r>
              <a:rPr lang="en-US" altLang="en-US" sz="2400" dirty="0">
                <a:latin typeface="Calibri Light" panose="020F0302020204030204" pitchFamily="34" charset="0"/>
                <a:cs typeface="Calibri Light" panose="020F0302020204030204" pitchFamily="34" charset="0"/>
              </a:rPr>
              <a:t>A </a:t>
            </a:r>
            <a:r>
              <a:rPr lang="en-US" altLang="en-US" sz="2400" dirty="0">
                <a:solidFill>
                  <a:srgbClr val="3366FF"/>
                </a:solidFill>
                <a:latin typeface="Calibri Light" panose="020F0302020204030204" pitchFamily="34" charset="0"/>
                <a:cs typeface="Calibri Light" panose="020F0302020204030204" pitchFamily="34" charset="0"/>
              </a:rPr>
              <a:t>page table </a:t>
            </a:r>
            <a:r>
              <a:rPr lang="en-US" altLang="en-US" sz="2400" dirty="0">
                <a:solidFill>
                  <a:schemeClr val="accent5">
                    <a:lumMod val="50000"/>
                  </a:schemeClr>
                </a:solidFill>
                <a:latin typeface="Calibri Light" panose="020F0302020204030204" pitchFamily="34" charset="0"/>
                <a:cs typeface="Calibri Light" panose="020F0302020204030204" pitchFamily="34" charset="0"/>
              </a:rPr>
              <a:t>is needed </a:t>
            </a:r>
            <a:r>
              <a:rPr lang="en-US" altLang="en-US" sz="2400" dirty="0">
                <a:latin typeface="Calibri Light" panose="020F0302020204030204" pitchFamily="34" charset="0"/>
                <a:cs typeface="Calibri Light" panose="020F0302020204030204" pitchFamily="34" charset="0"/>
              </a:rPr>
              <a:t>to translate logical to physical addresses</a:t>
            </a:r>
          </a:p>
        </p:txBody>
      </p:sp>
      <p:sp>
        <p:nvSpPr>
          <p:cNvPr id="5" name="TextBox 4"/>
          <p:cNvSpPr txBox="1"/>
          <p:nvPr/>
        </p:nvSpPr>
        <p:spPr>
          <a:xfrm>
            <a:off x="1161439" y="5005756"/>
            <a:ext cx="7045569" cy="1277273"/>
          </a:xfrm>
          <a:prstGeom prst="rect">
            <a:avLst/>
          </a:prstGeom>
          <a:solidFill>
            <a:schemeClr val="accent1">
              <a:lumMod val="20000"/>
              <a:lumOff val="80000"/>
            </a:schemeClr>
          </a:solidFill>
        </p:spPr>
        <p:txBody>
          <a:bodyPr wrap="square" rtlCol="0">
            <a:spAutoFit/>
          </a:bodyPr>
          <a:lstStyle/>
          <a:p>
            <a:pPr>
              <a:spcAft>
                <a:spcPts val="600"/>
              </a:spcAft>
            </a:pPr>
            <a:r>
              <a:rPr lang="en-US" altLang="zh-CN" sz="2400" dirty="0">
                <a:solidFill>
                  <a:srgbClr val="FF0000"/>
                </a:solidFill>
                <a:latin typeface="Calibri Light" panose="020F0302020204030204" pitchFamily="34" charset="0"/>
                <a:cs typeface="Calibri Light" panose="020F0302020204030204" pitchFamily="34" charset="0"/>
              </a:rPr>
              <a:t>Thinking: </a:t>
            </a:r>
          </a:p>
          <a:p>
            <a:r>
              <a:rPr lang="en-US" altLang="zh-CN" sz="2400" dirty="0">
                <a:latin typeface="Calibri Light" panose="020F0302020204030204" pitchFamily="34" charset="0"/>
                <a:cs typeface="Calibri Light" panose="020F0302020204030204" pitchFamily="34" charset="0"/>
              </a:rPr>
              <a:t>If logical space uses 32 bits, each frame is 4K, how many pages are there in logical space? 2</a:t>
            </a:r>
            <a:r>
              <a:rPr lang="en-US" altLang="zh-CN" sz="2400" baseline="30000" dirty="0">
                <a:latin typeface="Calibri Light" panose="020F0302020204030204" pitchFamily="34" charset="0"/>
                <a:cs typeface="Calibri Light" panose="020F0302020204030204" pitchFamily="34" charset="0"/>
              </a:rPr>
              <a:t>32</a:t>
            </a:r>
            <a:r>
              <a:rPr lang="en-US" altLang="zh-CN" sz="2400" dirty="0">
                <a:latin typeface="Calibri Light" panose="020F0302020204030204" pitchFamily="34" charset="0"/>
                <a:cs typeface="Calibri Light" panose="020F0302020204030204" pitchFamily="34" charset="0"/>
              </a:rPr>
              <a:t>/ 2</a:t>
            </a:r>
            <a:r>
              <a:rPr lang="en-US" altLang="zh-CN" sz="2400" baseline="30000" dirty="0">
                <a:latin typeface="Calibri Light" panose="020F0302020204030204" pitchFamily="34" charset="0"/>
                <a:cs typeface="Calibri Light" panose="020F0302020204030204" pitchFamily="34" charset="0"/>
              </a:rPr>
              <a:t>12</a:t>
            </a:r>
            <a:r>
              <a:rPr lang="en-US" altLang="zh-CN" sz="2400" dirty="0">
                <a:latin typeface="Calibri Light" panose="020F0302020204030204" pitchFamily="34" charset="0"/>
                <a:cs typeface="Calibri Light" panose="020F0302020204030204" pitchFamily="34" charset="0"/>
              </a:rPr>
              <a:t>= 2</a:t>
            </a:r>
            <a:r>
              <a:rPr lang="en-US" altLang="zh-CN" sz="2400" baseline="30000" dirty="0">
                <a:solidFill>
                  <a:srgbClr val="FF0000"/>
                </a:solidFill>
                <a:latin typeface="Calibri Light" panose="020F0302020204030204" pitchFamily="34" charset="0"/>
                <a:cs typeface="Calibri Light" panose="020F0302020204030204" pitchFamily="34" charset="0"/>
              </a:rPr>
              <a:t>20</a:t>
            </a:r>
          </a:p>
        </p:txBody>
      </p:sp>
    </p:spTree>
    <p:extLst>
      <p:ext uri="{BB962C8B-B14F-4D97-AF65-F5344CB8AC3E}">
        <p14:creationId xmlns:p14="http://schemas.microsoft.com/office/powerpoint/2010/main" val="283634950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5" name="Picture 103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54400" y="1001486"/>
            <a:ext cx="5279734" cy="4804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1027"/>
          <p:cNvSpPr txBox="1">
            <a:spLocks noChangeArrowheads="1"/>
          </p:cNvSpPr>
          <p:nvPr/>
        </p:nvSpPr>
        <p:spPr>
          <a:xfrm>
            <a:off x="480206" y="3974544"/>
            <a:ext cx="6412964" cy="1301489"/>
          </a:xfrm>
          <a:prstGeom prst="rect">
            <a:avLst/>
          </a:prstGeom>
        </p:spPr>
        <p:txBody>
          <a:bodyPr/>
          <a:lstStyle>
            <a:lvl1pPr marL="342900" indent="-342900" algn="l" rtl="0" eaLnBrk="0" fontAlgn="base" hangingPunct="0">
              <a:spcBef>
                <a:spcPct val="35000"/>
              </a:spcBef>
              <a:spcAft>
                <a:spcPct val="0"/>
              </a:spcAft>
              <a:buClr>
                <a:srgbClr val="993300"/>
              </a:buClr>
              <a:buSzPct val="90000"/>
              <a:buFont typeface="Monotype Sorts" pitchFamily="-84" charset="2"/>
              <a:buChar char="n"/>
              <a:defRPr kumimoji="1">
                <a:solidFill>
                  <a:schemeClr val="tx1"/>
                </a:solidFill>
                <a:latin typeface="+mn-lt"/>
                <a:ea typeface="MS PGothic" pitchFamily="34" charset="-128"/>
                <a:cs typeface="ＭＳ Ｐゴシック" charset="-128"/>
              </a:defRPr>
            </a:lvl1pPr>
            <a:lvl2pPr marL="742950" indent="-285750" algn="l" rtl="0" eaLnBrk="0" fontAlgn="base" hangingPunct="0">
              <a:spcBef>
                <a:spcPct val="35000"/>
              </a:spcBef>
              <a:spcAft>
                <a:spcPct val="0"/>
              </a:spcAft>
              <a:buClr>
                <a:srgbClr val="CC6600"/>
              </a:buClr>
              <a:buSzPct val="80000"/>
              <a:buFont typeface="Monotype Sorts" pitchFamily="-84" charset="2"/>
              <a:buChar char="l"/>
              <a:defRPr kumimoji="1">
                <a:solidFill>
                  <a:schemeClr val="tx1"/>
                </a:solidFill>
                <a:latin typeface="+mn-lt"/>
                <a:ea typeface="MS PGothic" pitchFamily="34" charset="-128"/>
              </a:defRPr>
            </a:lvl2pPr>
            <a:lvl3pPr marL="1085850" indent="-228600" algn="l" rtl="0" eaLnBrk="0" fontAlgn="base" hangingPunct="0">
              <a:spcBef>
                <a:spcPct val="35000"/>
              </a:spcBef>
              <a:spcAft>
                <a:spcPct val="0"/>
              </a:spcAft>
              <a:buClr>
                <a:srgbClr val="009900"/>
              </a:buClr>
              <a:buSzPct val="75000"/>
              <a:buFont typeface="Webdings" pitchFamily="18" charset="2"/>
              <a:buChar char="4"/>
              <a:defRPr kumimoji="1">
                <a:solidFill>
                  <a:schemeClr val="tx1"/>
                </a:solidFill>
                <a:latin typeface="+mn-lt"/>
                <a:ea typeface="MS PGothic" pitchFamily="34" charset="-128"/>
              </a:defRPr>
            </a:lvl3pPr>
            <a:lvl4pPr marL="1428750" indent="-228600" algn="l" rtl="0" eaLnBrk="0" fontAlgn="base" hangingPunct="0">
              <a:spcBef>
                <a:spcPct val="35000"/>
              </a:spcBef>
              <a:spcAft>
                <a:spcPct val="0"/>
              </a:spcAft>
              <a:buClr>
                <a:schemeClr val="hlink"/>
              </a:buClr>
              <a:buSzPct val="75000"/>
              <a:buChar char="–"/>
              <a:defRPr kumimoji="1">
                <a:solidFill>
                  <a:schemeClr val="tx1"/>
                </a:solidFill>
                <a:latin typeface="+mn-lt"/>
                <a:ea typeface="MS PGothic" pitchFamily="34" charset="-128"/>
              </a:defRPr>
            </a:lvl4pPr>
            <a:lvl5pPr marL="17716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itchFamily="34" charset="-128"/>
              </a:defRPr>
            </a:lvl5pPr>
            <a:lvl6pPr marL="22288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6pPr>
            <a:lvl7pPr marL="26860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7pPr>
            <a:lvl8pPr marL="31432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8pPr>
            <a:lvl9pPr marL="36004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9pPr>
          </a:lstStyle>
          <a:p>
            <a:pPr algn="just">
              <a:spcBef>
                <a:spcPts val="0"/>
              </a:spcBef>
            </a:pPr>
            <a:r>
              <a:rPr lang="en-US" altLang="en-US" sz="2000" kern="0" dirty="0">
                <a:latin typeface="Calibri Light" panose="020F0302020204030204" pitchFamily="34" charset="0"/>
                <a:cs typeface="Calibri Light" panose="020F0302020204030204" pitchFamily="34" charset="0"/>
              </a:rPr>
              <a:t>The data in physical memory is </a:t>
            </a:r>
            <a:r>
              <a:rPr lang="en-US" altLang="en-US" sz="2000" kern="0" dirty="0">
                <a:solidFill>
                  <a:srgbClr val="FF0000"/>
                </a:solidFill>
                <a:latin typeface="Calibri Light" panose="020F0302020204030204" pitchFamily="34" charset="0"/>
                <a:cs typeface="Calibri Light" panose="020F0302020204030204" pitchFamily="34" charset="0"/>
              </a:rPr>
              <a:t>not in the same order </a:t>
            </a:r>
            <a:r>
              <a:rPr lang="en-US" altLang="en-US" sz="2000" kern="0" dirty="0">
                <a:latin typeface="Calibri Light" panose="020F0302020204030204" pitchFamily="34" charset="0"/>
                <a:cs typeface="Calibri Light" panose="020F0302020204030204" pitchFamily="34" charset="0"/>
              </a:rPr>
              <a:t>as in the logical address space of the process because </a:t>
            </a:r>
            <a:r>
              <a:rPr lang="en-US" altLang="en-US" sz="2000" kern="0" dirty="0">
                <a:solidFill>
                  <a:srgbClr val="FF0000"/>
                </a:solidFill>
                <a:latin typeface="Calibri Light" panose="020F0302020204030204" pitchFamily="34" charset="0"/>
                <a:cs typeface="Calibri Light" panose="020F0302020204030204" pitchFamily="34" charset="0"/>
              </a:rPr>
              <a:t>a page </a:t>
            </a:r>
            <a:r>
              <a:rPr lang="en-US" altLang="en-US" sz="2000" kern="0" dirty="0">
                <a:latin typeface="Calibri Light" panose="020F0302020204030204" pitchFamily="34" charset="0"/>
                <a:cs typeface="Calibri Light" panose="020F0302020204030204" pitchFamily="34" charset="0"/>
              </a:rPr>
              <a:t>can be stored </a:t>
            </a:r>
            <a:r>
              <a:rPr lang="en-US" altLang="en-US" sz="2000" kern="0" dirty="0">
                <a:solidFill>
                  <a:srgbClr val="FF0000"/>
                </a:solidFill>
                <a:latin typeface="Calibri Light" panose="020F0302020204030204" pitchFamily="34" charset="0"/>
                <a:cs typeface="Calibri Light" panose="020F0302020204030204" pitchFamily="34" charset="0"/>
              </a:rPr>
              <a:t>in any frame </a:t>
            </a:r>
            <a:r>
              <a:rPr lang="en-US" altLang="en-US" sz="2000" kern="0" dirty="0">
                <a:latin typeface="Calibri Light" panose="020F0302020204030204" pitchFamily="34" charset="0"/>
                <a:cs typeface="Calibri Light" panose="020F0302020204030204" pitchFamily="34" charset="0"/>
              </a:rPr>
              <a:t>in RAM!</a:t>
            </a:r>
          </a:p>
          <a:p>
            <a:pPr>
              <a:spcBef>
                <a:spcPts val="0"/>
              </a:spcBef>
            </a:pPr>
            <a:r>
              <a:rPr lang="en-US" altLang="en-US" sz="2000" kern="0" dirty="0">
                <a:latin typeface="Calibri Light" panose="020F0302020204030204" pitchFamily="34" charset="0"/>
                <a:cs typeface="Calibri Light" panose="020F0302020204030204" pitchFamily="34" charset="0"/>
              </a:rPr>
              <a:t>Each process has a page table</a:t>
            </a:r>
          </a:p>
          <a:p>
            <a:pPr>
              <a:spcBef>
                <a:spcPts val="0"/>
              </a:spcBef>
            </a:pPr>
            <a:r>
              <a:rPr lang="en-US" altLang="en-US" sz="2000" kern="0" dirty="0">
                <a:latin typeface="Calibri Light" panose="020F0302020204030204" pitchFamily="34" charset="0"/>
                <a:cs typeface="Calibri Light" panose="020F0302020204030204" pitchFamily="34" charset="0"/>
              </a:rPr>
              <a:t>Process access the memory indicated by its page table.</a:t>
            </a:r>
          </a:p>
          <a:p>
            <a:pPr>
              <a:spcBef>
                <a:spcPts val="0"/>
              </a:spcBef>
            </a:pPr>
            <a:r>
              <a:rPr lang="en-US" altLang="en-US" sz="2000" kern="0" dirty="0">
                <a:solidFill>
                  <a:srgbClr val="FF0000"/>
                </a:solidFill>
                <a:latin typeface="Calibri Light" panose="020F0302020204030204" pitchFamily="34" charset="0"/>
                <a:cs typeface="Calibri Light" panose="020F0302020204030204" pitchFamily="34" charset="0"/>
              </a:rPr>
              <a:t>Page table</a:t>
            </a:r>
            <a:r>
              <a:rPr lang="en-US" altLang="en-US" sz="2000" kern="0" dirty="0">
                <a:latin typeface="Calibri Light" panose="020F0302020204030204" pitchFamily="34" charset="0"/>
                <a:cs typeface="Calibri Light" panose="020F0302020204030204" pitchFamily="34" charset="0"/>
              </a:rPr>
              <a:t> is</a:t>
            </a:r>
          </a:p>
          <a:p>
            <a:pPr lvl="1">
              <a:spcBef>
                <a:spcPts val="0"/>
              </a:spcBef>
            </a:pPr>
            <a:r>
              <a:rPr lang="en-US" altLang="en-US" sz="2000" kern="0" dirty="0">
                <a:latin typeface="Calibri Light" panose="020F0302020204030204" pitchFamily="34" charset="0"/>
                <a:cs typeface="Calibri Light" panose="020F0302020204030204" pitchFamily="34" charset="0"/>
              </a:rPr>
              <a:t>part of the process’s </a:t>
            </a:r>
            <a:r>
              <a:rPr lang="en-US" altLang="en-US" sz="2000" kern="0" dirty="0">
                <a:solidFill>
                  <a:srgbClr val="FF0000"/>
                </a:solidFill>
                <a:latin typeface="Calibri Light" panose="020F0302020204030204" pitchFamily="34" charset="0"/>
                <a:cs typeface="Calibri Light" panose="020F0302020204030204" pitchFamily="34" charset="0"/>
              </a:rPr>
              <a:t>PCB</a:t>
            </a:r>
            <a:r>
              <a:rPr lang="en-US" altLang="en-US" sz="2000" kern="0" dirty="0">
                <a:latin typeface="Calibri Light" panose="020F0302020204030204" pitchFamily="34" charset="0"/>
                <a:cs typeface="Calibri Light" panose="020F0302020204030204" pitchFamily="34" charset="0"/>
              </a:rPr>
              <a:t>.</a:t>
            </a:r>
          </a:p>
          <a:p>
            <a:pPr lvl="1">
              <a:spcBef>
                <a:spcPts val="0"/>
              </a:spcBef>
            </a:pPr>
            <a:r>
              <a:rPr lang="en-US" altLang="en-US" sz="2000" kern="0" dirty="0">
                <a:solidFill>
                  <a:srgbClr val="FF0000"/>
                </a:solidFill>
                <a:latin typeface="Calibri Light" panose="020F0302020204030204" pitchFamily="34" charset="0"/>
                <a:cs typeface="Calibri Light" panose="020F0302020204030204" pitchFamily="34" charset="0"/>
              </a:rPr>
              <a:t>invisible</a:t>
            </a:r>
            <a:r>
              <a:rPr lang="en-US" altLang="en-US" sz="2000" kern="0" dirty="0">
                <a:latin typeface="Calibri Light" panose="020F0302020204030204" pitchFamily="34" charset="0"/>
                <a:cs typeface="Calibri Light" panose="020F0302020204030204" pitchFamily="34" charset="0"/>
              </a:rPr>
              <a:t> to the process itself.</a:t>
            </a:r>
          </a:p>
          <a:p>
            <a:pPr algn="just">
              <a:spcBef>
                <a:spcPts val="0"/>
              </a:spcBef>
            </a:pPr>
            <a:endParaRPr lang="en-US" altLang="en-US" sz="2000" kern="0" dirty="0">
              <a:latin typeface="Calibri Light" panose="020F0302020204030204" pitchFamily="34" charset="0"/>
              <a:cs typeface="Calibri Light" panose="020F0302020204030204" pitchFamily="34" charset="0"/>
            </a:endParaRPr>
          </a:p>
        </p:txBody>
      </p:sp>
      <p:sp>
        <p:nvSpPr>
          <p:cNvPr id="28674" name="Rectangle 1026"/>
          <p:cNvSpPr>
            <a:spLocks noGrp="1" noChangeArrowheads="1"/>
          </p:cNvSpPr>
          <p:nvPr>
            <p:ph type="title"/>
          </p:nvPr>
        </p:nvSpPr>
        <p:spPr>
          <a:xfrm>
            <a:off x="914400" y="202012"/>
            <a:ext cx="8229600" cy="644525"/>
          </a:xfrm>
        </p:spPr>
        <p:txBody>
          <a:bodyPr/>
          <a:lstStyle/>
          <a:p>
            <a:pPr eaLnBrk="1" hangingPunct="1"/>
            <a:r>
              <a:rPr lang="en-US" altLang="en-US" sz="2400" dirty="0"/>
              <a:t>Address Translation Scheme: Page Table</a:t>
            </a:r>
          </a:p>
        </p:txBody>
      </p:sp>
    </p:spTree>
    <p:extLst>
      <p:ext uri="{BB962C8B-B14F-4D97-AF65-F5344CB8AC3E}">
        <p14:creationId xmlns:p14="http://schemas.microsoft.com/office/powerpoint/2010/main" val="279168576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1026"/>
          <p:cNvSpPr>
            <a:spLocks noGrp="1" noChangeArrowheads="1"/>
          </p:cNvSpPr>
          <p:nvPr>
            <p:ph type="title"/>
          </p:nvPr>
        </p:nvSpPr>
        <p:spPr>
          <a:xfrm>
            <a:off x="846138" y="152400"/>
            <a:ext cx="7840662" cy="576263"/>
          </a:xfrm>
        </p:spPr>
        <p:txBody>
          <a:bodyPr/>
          <a:lstStyle/>
          <a:p>
            <a:pPr eaLnBrk="1" hangingPunct="1"/>
            <a:r>
              <a:rPr lang="en-US" altLang="en-US" sz="2800" dirty="0"/>
              <a:t>Address Translation Scheme: Page Table</a:t>
            </a:r>
          </a:p>
        </p:txBody>
      </p:sp>
      <p:sp>
        <p:nvSpPr>
          <p:cNvPr id="33795" name="Rectangle 1027"/>
          <p:cNvSpPr>
            <a:spLocks noGrp="1" noChangeArrowheads="1"/>
          </p:cNvSpPr>
          <p:nvPr>
            <p:ph type="body" idx="1"/>
          </p:nvPr>
        </p:nvSpPr>
        <p:spPr>
          <a:xfrm>
            <a:off x="375140" y="964441"/>
            <a:ext cx="8311660" cy="4483100"/>
          </a:xfrm>
        </p:spPr>
        <p:txBody>
          <a:bodyPr/>
          <a:lstStyle/>
          <a:p>
            <a:r>
              <a:rPr lang="en-US" altLang="en-US" sz="2400" dirty="0">
                <a:latin typeface="Calibri Light" panose="020F0302020204030204" pitchFamily="34" charset="0"/>
                <a:cs typeface="Calibri Light" panose="020F0302020204030204" pitchFamily="34" charset="0"/>
              </a:rPr>
              <a:t>Given a logical address space 2</a:t>
            </a:r>
            <a:r>
              <a:rPr lang="en-US" altLang="en-US" sz="2400" i="1" baseline="30000" dirty="0">
                <a:latin typeface="Calibri Light" panose="020F0302020204030204" pitchFamily="34" charset="0"/>
                <a:cs typeface="Calibri Light" panose="020F0302020204030204" pitchFamily="34" charset="0"/>
              </a:rPr>
              <a:t>m </a:t>
            </a:r>
            <a:r>
              <a:rPr lang="en-US" altLang="en-US" sz="2400" dirty="0">
                <a:latin typeface="Calibri Light" panose="020F0302020204030204" pitchFamily="34" charset="0"/>
                <a:cs typeface="Calibri Light" panose="020F0302020204030204" pitchFamily="34" charset="0"/>
              </a:rPr>
              <a:t>and </a:t>
            </a:r>
            <a:r>
              <a:rPr lang="en-US" altLang="en-US" sz="2400" dirty="0">
                <a:solidFill>
                  <a:srgbClr val="FF0000"/>
                </a:solidFill>
                <a:latin typeface="Calibri Light" panose="020F0302020204030204" pitchFamily="34" charset="0"/>
                <a:cs typeface="Calibri Light" panose="020F0302020204030204" pitchFamily="34" charset="0"/>
              </a:rPr>
              <a:t>page (frame) size</a:t>
            </a:r>
            <a:r>
              <a:rPr lang="en-US" altLang="en-US" sz="2400" baseline="30000" dirty="0">
                <a:solidFill>
                  <a:srgbClr val="FF0000"/>
                </a:solidFill>
                <a:latin typeface="Calibri Light" panose="020F0302020204030204" pitchFamily="34" charset="0"/>
                <a:cs typeface="Calibri Light" panose="020F0302020204030204" pitchFamily="34" charset="0"/>
              </a:rPr>
              <a:t> </a:t>
            </a:r>
            <a:r>
              <a:rPr lang="en-US" altLang="en-US" sz="2400" i="1" dirty="0">
                <a:solidFill>
                  <a:srgbClr val="FF0000"/>
                </a:solidFill>
                <a:latin typeface="Calibri Light" panose="020F0302020204030204" pitchFamily="34" charset="0"/>
                <a:cs typeface="Calibri Light" panose="020F0302020204030204" pitchFamily="34" charset="0"/>
              </a:rPr>
              <a:t>2</a:t>
            </a:r>
            <a:r>
              <a:rPr lang="en-US" altLang="en-US" sz="2400" baseline="30000" dirty="0">
                <a:solidFill>
                  <a:srgbClr val="FF0000"/>
                </a:solidFill>
                <a:latin typeface="Calibri Light" panose="020F0302020204030204" pitchFamily="34" charset="0"/>
                <a:cs typeface="Calibri Light" panose="020F0302020204030204" pitchFamily="34" charset="0"/>
              </a:rPr>
              <a:t>n</a:t>
            </a:r>
            <a:r>
              <a:rPr lang="en-US" altLang="en-US" sz="2400" dirty="0">
                <a:solidFill>
                  <a:srgbClr val="FF0000"/>
                </a:solidFill>
                <a:latin typeface="Calibri Light" panose="020F0302020204030204" pitchFamily="34" charset="0"/>
                <a:cs typeface="Calibri Light" panose="020F0302020204030204" pitchFamily="34" charset="0"/>
              </a:rPr>
              <a:t>, </a:t>
            </a:r>
            <a:r>
              <a:rPr lang="en-US" altLang="en-US" sz="2400" dirty="0">
                <a:latin typeface="Calibri Light" panose="020F0302020204030204" pitchFamily="34" charset="0"/>
                <a:cs typeface="Calibri Light" panose="020F0302020204030204" pitchFamily="34" charset="0"/>
              </a:rPr>
              <a:t>there are 2</a:t>
            </a:r>
            <a:r>
              <a:rPr lang="en-US" altLang="en-US" sz="2400" i="1" baseline="30000" dirty="0">
                <a:latin typeface="Calibri Light" panose="020F0302020204030204" pitchFamily="34" charset="0"/>
                <a:cs typeface="Calibri Light" panose="020F0302020204030204" pitchFamily="34" charset="0"/>
              </a:rPr>
              <a:t>m</a:t>
            </a:r>
            <a:r>
              <a:rPr lang="en-US" altLang="en-US" sz="2400" dirty="0">
                <a:latin typeface="Calibri Light" panose="020F0302020204030204" pitchFamily="34" charset="0"/>
                <a:cs typeface="Calibri Light" panose="020F0302020204030204" pitchFamily="34" charset="0"/>
              </a:rPr>
              <a:t>/</a:t>
            </a:r>
            <a:r>
              <a:rPr lang="en-US" altLang="en-US" sz="2400" i="1" dirty="0">
                <a:latin typeface="Calibri Light" panose="020F0302020204030204" pitchFamily="34" charset="0"/>
                <a:cs typeface="Calibri Light" panose="020F0302020204030204" pitchFamily="34" charset="0"/>
              </a:rPr>
              <a:t>2</a:t>
            </a:r>
            <a:r>
              <a:rPr lang="en-US" altLang="en-US" sz="2400" baseline="30000" dirty="0">
                <a:latin typeface="Calibri Light" panose="020F0302020204030204" pitchFamily="34" charset="0"/>
                <a:cs typeface="Calibri Light" panose="020F0302020204030204" pitchFamily="34" charset="0"/>
              </a:rPr>
              <a:t>n</a:t>
            </a:r>
            <a:r>
              <a:rPr lang="en-US" altLang="en-US" sz="2400" dirty="0">
                <a:latin typeface="Calibri Light" panose="020F0302020204030204" pitchFamily="34" charset="0"/>
                <a:cs typeface="Calibri Light" panose="020F0302020204030204" pitchFamily="34" charset="0"/>
              </a:rPr>
              <a:t> = 2</a:t>
            </a:r>
            <a:r>
              <a:rPr lang="en-US" altLang="en-US" sz="2400" i="1" baseline="30000" dirty="0">
                <a:latin typeface="Calibri Light" panose="020F0302020204030204" pitchFamily="34" charset="0"/>
                <a:cs typeface="Calibri Light" panose="020F0302020204030204" pitchFamily="34" charset="0"/>
              </a:rPr>
              <a:t>m-n</a:t>
            </a:r>
            <a:r>
              <a:rPr lang="en-US" altLang="en-US" sz="2400" dirty="0">
                <a:latin typeface="Calibri Light" panose="020F0302020204030204" pitchFamily="34" charset="0"/>
                <a:cs typeface="Calibri Light" panose="020F0302020204030204" pitchFamily="34" charset="0"/>
              </a:rPr>
              <a:t> pages in a process’s logical address space</a:t>
            </a:r>
          </a:p>
          <a:p>
            <a:r>
              <a:rPr lang="en-US" altLang="en-US" sz="2400" dirty="0">
                <a:latin typeface="Calibri Light" panose="020F0302020204030204" pitchFamily="34" charset="0"/>
                <a:cs typeface="Calibri Light" panose="020F0302020204030204" pitchFamily="34" charset="0"/>
              </a:rPr>
              <a:t>Logical address generated by CPU (m bits) is divided into</a:t>
            </a:r>
          </a:p>
          <a:p>
            <a:pPr lvl="1"/>
            <a:r>
              <a:rPr lang="en-US" altLang="en-US" sz="2400" dirty="0">
                <a:solidFill>
                  <a:srgbClr val="3366FF"/>
                </a:solidFill>
                <a:latin typeface="Calibri Light" panose="020F0302020204030204" pitchFamily="34" charset="0"/>
                <a:cs typeface="Calibri Light" panose="020F0302020204030204" pitchFamily="34" charset="0"/>
              </a:rPr>
              <a:t>Page number </a:t>
            </a:r>
            <a:r>
              <a:rPr lang="en-US" altLang="en-US" sz="2400" dirty="0">
                <a:latin typeface="Calibri Light" panose="020F0302020204030204" pitchFamily="34" charset="0"/>
                <a:cs typeface="Calibri Light" panose="020F0302020204030204" pitchFamily="34" charset="0"/>
              </a:rPr>
              <a:t>(</a:t>
            </a:r>
            <a:r>
              <a:rPr lang="en-US" altLang="en-US" sz="2400" i="1" dirty="0">
                <a:solidFill>
                  <a:srgbClr val="3366FF"/>
                </a:solidFill>
                <a:latin typeface="Calibri Light" panose="020F0302020204030204" pitchFamily="34" charset="0"/>
                <a:cs typeface="Calibri Light" panose="020F0302020204030204" pitchFamily="34" charset="0"/>
              </a:rPr>
              <a:t>p</a:t>
            </a:r>
            <a:r>
              <a:rPr lang="en-US" altLang="en-US" sz="2400" dirty="0">
                <a:latin typeface="Calibri Light" panose="020F0302020204030204" pitchFamily="34" charset="0"/>
                <a:cs typeface="Calibri Light" panose="020F0302020204030204" pitchFamily="34" charset="0"/>
              </a:rPr>
              <a:t>)</a:t>
            </a:r>
            <a:r>
              <a:rPr lang="en-US" altLang="en-US" sz="2400" dirty="0">
                <a:solidFill>
                  <a:srgbClr val="3366FF"/>
                </a:solidFill>
                <a:latin typeface="Calibri Light" panose="020F0302020204030204" pitchFamily="34" charset="0"/>
                <a:cs typeface="Calibri Light" panose="020F0302020204030204" pitchFamily="34" charset="0"/>
              </a:rPr>
              <a:t> </a:t>
            </a:r>
            <a:r>
              <a:rPr lang="en-US" altLang="en-US" sz="2400" dirty="0">
                <a:latin typeface="Calibri Light" panose="020F0302020204030204" pitchFamily="34" charset="0"/>
                <a:cs typeface="Calibri Light" panose="020F0302020204030204" pitchFamily="34" charset="0"/>
              </a:rPr>
              <a:t>– used as an index into a </a:t>
            </a:r>
            <a:r>
              <a:rPr lang="en-US" altLang="en-US" sz="2400" dirty="0">
                <a:solidFill>
                  <a:srgbClr val="3366FF"/>
                </a:solidFill>
                <a:latin typeface="Calibri Light" panose="020F0302020204030204" pitchFamily="34" charset="0"/>
                <a:cs typeface="Calibri Light" panose="020F0302020204030204" pitchFamily="34" charset="0"/>
              </a:rPr>
              <a:t>page table </a:t>
            </a:r>
            <a:r>
              <a:rPr lang="en-US" altLang="en-US" sz="2400" dirty="0">
                <a:latin typeface="Calibri Light" panose="020F0302020204030204" pitchFamily="34" charset="0"/>
                <a:cs typeface="Calibri Light" panose="020F0302020204030204" pitchFamily="34" charset="0"/>
              </a:rPr>
              <a:t>which contains base address (frame number) of each page in physical memory</a:t>
            </a:r>
          </a:p>
          <a:p>
            <a:pPr lvl="1"/>
            <a:r>
              <a:rPr lang="en-US" altLang="en-US" sz="2400" dirty="0">
                <a:solidFill>
                  <a:srgbClr val="3366FF"/>
                </a:solidFill>
                <a:latin typeface="Calibri Light" panose="020F0302020204030204" pitchFamily="34" charset="0"/>
                <a:cs typeface="Calibri Light" panose="020F0302020204030204" pitchFamily="34" charset="0"/>
              </a:rPr>
              <a:t>Page offset </a:t>
            </a:r>
            <a:r>
              <a:rPr lang="en-US" altLang="en-US" sz="2400" dirty="0">
                <a:latin typeface="Calibri Light" panose="020F0302020204030204" pitchFamily="34" charset="0"/>
                <a:cs typeface="Calibri Light" panose="020F0302020204030204" pitchFamily="34" charset="0"/>
              </a:rPr>
              <a:t>(</a:t>
            </a:r>
            <a:r>
              <a:rPr lang="en-US" altLang="en-US" sz="2400" i="1" dirty="0">
                <a:solidFill>
                  <a:srgbClr val="3366FF"/>
                </a:solidFill>
                <a:latin typeface="Calibri Light" panose="020F0302020204030204" pitchFamily="34" charset="0"/>
                <a:cs typeface="Calibri Light" panose="020F0302020204030204" pitchFamily="34" charset="0"/>
              </a:rPr>
              <a:t>d</a:t>
            </a:r>
            <a:r>
              <a:rPr lang="en-US" altLang="en-US" sz="2400" dirty="0">
                <a:latin typeface="Calibri Light" panose="020F0302020204030204" pitchFamily="34" charset="0"/>
                <a:cs typeface="Calibri Light" panose="020F0302020204030204" pitchFamily="34" charset="0"/>
              </a:rPr>
              <a:t>)</a:t>
            </a:r>
            <a:r>
              <a:rPr lang="en-US" altLang="en-US" sz="2400" dirty="0">
                <a:solidFill>
                  <a:srgbClr val="3366FF"/>
                </a:solidFill>
                <a:latin typeface="Calibri Light" panose="020F0302020204030204" pitchFamily="34" charset="0"/>
                <a:cs typeface="Calibri Light" panose="020F0302020204030204" pitchFamily="34" charset="0"/>
              </a:rPr>
              <a:t> </a:t>
            </a:r>
            <a:r>
              <a:rPr lang="en-US" altLang="en-US" sz="2400" dirty="0">
                <a:latin typeface="Calibri Light" panose="020F0302020204030204" pitchFamily="34" charset="0"/>
                <a:cs typeface="Calibri Light" panose="020F0302020204030204" pitchFamily="34" charset="0"/>
              </a:rPr>
              <a:t>– combined with base address (frame number) to define the physical memory address that is sent to the memory unit</a:t>
            </a:r>
          </a:p>
          <a:p>
            <a:pPr lvl="1"/>
            <a:endParaRPr lang="en-US" altLang="en-US" sz="2400" dirty="0">
              <a:latin typeface="Calibri Light" panose="020F0302020204030204" pitchFamily="34" charset="0"/>
              <a:cs typeface="Calibri Light" panose="020F0302020204030204" pitchFamily="34" charset="0"/>
            </a:endParaRPr>
          </a:p>
          <a:p>
            <a:pPr lvl="1"/>
            <a:endParaRPr lang="en-US" altLang="en-US" sz="2400" dirty="0">
              <a:latin typeface="Calibri Light" panose="020F0302020204030204" pitchFamily="34" charset="0"/>
              <a:cs typeface="Calibri Light" panose="020F0302020204030204" pitchFamily="34" charset="0"/>
            </a:endParaRPr>
          </a:p>
          <a:p>
            <a:pPr lvl="1">
              <a:buFont typeface="Monotype Sorts" pitchFamily="-84" charset="2"/>
              <a:buNone/>
            </a:pPr>
            <a:endParaRPr lang="en-US" altLang="en-US" sz="2400" dirty="0">
              <a:latin typeface="Calibri Light" panose="020F0302020204030204" pitchFamily="34" charset="0"/>
              <a:cs typeface="Calibri Light" panose="020F0302020204030204" pitchFamily="34" charset="0"/>
            </a:endParaRPr>
          </a:p>
          <a:p>
            <a:pPr marL="457200" lvl="1" indent="0">
              <a:buNone/>
            </a:pPr>
            <a:endParaRPr lang="en-US" altLang="en-US" sz="2400" dirty="0">
              <a:latin typeface="Calibri Light" panose="020F0302020204030204" pitchFamily="34" charset="0"/>
              <a:cs typeface="Calibri Light" panose="020F0302020204030204" pitchFamily="34"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06301" y="4603992"/>
            <a:ext cx="3850253" cy="1702139"/>
          </a:xfrm>
          <a:prstGeom prst="rect">
            <a:avLst/>
          </a:prstGeom>
        </p:spPr>
      </p:pic>
    </p:spTree>
    <p:extLst>
      <p:ext uri="{BB962C8B-B14F-4D97-AF65-F5344CB8AC3E}">
        <p14:creationId xmlns:p14="http://schemas.microsoft.com/office/powerpoint/2010/main" val="36701637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749300" y="120650"/>
            <a:ext cx="7937500" cy="576263"/>
          </a:xfrm>
        </p:spPr>
        <p:txBody>
          <a:bodyPr/>
          <a:lstStyle/>
          <a:p>
            <a:pPr eaLnBrk="1" hangingPunct="1"/>
            <a:r>
              <a:rPr lang="en-US" altLang="en-US"/>
              <a:t>Paging Hardware</a:t>
            </a:r>
          </a:p>
        </p:txBody>
      </p:sp>
      <p:pic>
        <p:nvPicPr>
          <p:cNvPr id="27651" name="Picture 7" descr="C:\Users\as668\Desktop\9_08.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0225" y="925470"/>
            <a:ext cx="8695650" cy="48327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p:cNvSpPr/>
          <p:nvPr/>
        </p:nvSpPr>
        <p:spPr>
          <a:xfrm>
            <a:off x="1830596" y="5802140"/>
            <a:ext cx="5784148" cy="461665"/>
          </a:xfrm>
          <a:prstGeom prst="rect">
            <a:avLst/>
          </a:prstGeom>
        </p:spPr>
        <p:txBody>
          <a:bodyPr wrap="none">
            <a:spAutoFit/>
          </a:bodyPr>
          <a:lstStyle/>
          <a:p>
            <a:r>
              <a:rPr lang="en-US" sz="2400" dirty="0">
                <a:solidFill>
                  <a:srgbClr val="000000"/>
                </a:solidFill>
                <a:latin typeface="Calibri Light" panose="020F0302020204030204" pitchFamily="34" charset="0"/>
                <a:cs typeface="Calibri Light" panose="020F0302020204030204" pitchFamily="34" charset="0"/>
              </a:rPr>
              <a:t>Page number </a:t>
            </a:r>
            <a:r>
              <a:rPr lang="en-US" sz="2400" i="1" dirty="0">
                <a:solidFill>
                  <a:srgbClr val="00B050"/>
                </a:solidFill>
                <a:latin typeface="Calibri Light" panose="020F0302020204030204" pitchFamily="34" charset="0"/>
                <a:cs typeface="Calibri Light" panose="020F0302020204030204" pitchFamily="34" charset="0"/>
              </a:rPr>
              <a:t>p</a:t>
            </a:r>
            <a:r>
              <a:rPr lang="en-US" sz="2400" dirty="0">
                <a:solidFill>
                  <a:srgbClr val="000000"/>
                </a:solidFill>
                <a:latin typeface="Calibri Light" panose="020F0302020204030204" pitchFamily="34" charset="0"/>
                <a:cs typeface="Calibri Light" panose="020F0302020204030204" pitchFamily="34" charset="0"/>
              </a:rPr>
              <a:t> to frame number </a:t>
            </a:r>
            <a:r>
              <a:rPr lang="en-US" sz="2400" i="1" dirty="0">
                <a:solidFill>
                  <a:srgbClr val="00B050"/>
                </a:solidFill>
                <a:latin typeface="Calibri Light" panose="020F0302020204030204" pitchFamily="34" charset="0"/>
                <a:cs typeface="Calibri Light" panose="020F0302020204030204" pitchFamily="34" charset="0"/>
              </a:rPr>
              <a:t>f</a:t>
            </a:r>
            <a:r>
              <a:rPr lang="en-US" sz="2400" dirty="0">
                <a:solidFill>
                  <a:srgbClr val="000000"/>
                </a:solidFill>
                <a:latin typeface="Calibri Light" panose="020F0302020204030204" pitchFamily="34" charset="0"/>
                <a:cs typeface="Calibri Light" panose="020F0302020204030204" pitchFamily="34" charset="0"/>
              </a:rPr>
              <a:t> translation</a:t>
            </a:r>
            <a:endParaRPr lang="en-US" sz="2400" dirty="0">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123714938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050"/>
          <p:cNvSpPr>
            <a:spLocks noGrp="1" noChangeArrowheads="1"/>
          </p:cNvSpPr>
          <p:nvPr>
            <p:ph type="title"/>
          </p:nvPr>
        </p:nvSpPr>
        <p:spPr>
          <a:xfrm>
            <a:off x="457200" y="166688"/>
            <a:ext cx="8229600" cy="576262"/>
          </a:xfrm>
        </p:spPr>
        <p:txBody>
          <a:bodyPr/>
          <a:lstStyle/>
          <a:p>
            <a:pPr eaLnBrk="1" hangingPunct="1"/>
            <a:r>
              <a:rPr lang="en-US" altLang="zh-CN" dirty="0"/>
              <a:t>TLB</a:t>
            </a:r>
            <a:endParaRPr lang="en-US" altLang="en-US" dirty="0"/>
          </a:p>
        </p:txBody>
      </p:sp>
      <p:sp>
        <p:nvSpPr>
          <p:cNvPr id="34819" name="Rectangle 2051"/>
          <p:cNvSpPr>
            <a:spLocks noGrp="1" noChangeArrowheads="1"/>
          </p:cNvSpPr>
          <p:nvPr>
            <p:ph type="body" idx="1"/>
          </p:nvPr>
        </p:nvSpPr>
        <p:spPr>
          <a:xfrm>
            <a:off x="711200" y="880075"/>
            <a:ext cx="8229600" cy="4843849"/>
          </a:xfrm>
        </p:spPr>
        <p:txBody>
          <a:bodyPr/>
          <a:lstStyle/>
          <a:p>
            <a:r>
              <a:rPr lang="en-US" altLang="en-US" sz="2400" dirty="0">
                <a:latin typeface="Calibri Light" panose="020F0302020204030204" pitchFamily="34" charset="0"/>
                <a:cs typeface="Calibri Light" panose="020F0302020204030204" pitchFamily="34" charset="0"/>
              </a:rPr>
              <a:t>TLB table</a:t>
            </a:r>
          </a:p>
          <a:p>
            <a:endParaRPr lang="en-US" altLang="en-US" sz="2400" dirty="0">
              <a:latin typeface="Calibri Light" panose="020F0302020204030204" pitchFamily="34" charset="0"/>
              <a:cs typeface="Calibri Light" panose="020F0302020204030204" pitchFamily="34" charset="0"/>
            </a:endParaRPr>
          </a:p>
          <a:p>
            <a:endParaRPr lang="en-US" altLang="en-US" sz="2400" dirty="0">
              <a:latin typeface="Calibri Light" panose="020F0302020204030204" pitchFamily="34" charset="0"/>
              <a:cs typeface="Calibri Light" panose="020F0302020204030204" pitchFamily="34" charset="0"/>
            </a:endParaRPr>
          </a:p>
          <a:p>
            <a:pPr>
              <a:buFont typeface="Monotype Sorts" pitchFamily="-84" charset="2"/>
              <a:buNone/>
            </a:pPr>
            <a:endParaRPr lang="en-US" altLang="en-US" sz="2400" dirty="0">
              <a:latin typeface="Calibri Light" panose="020F0302020204030204" pitchFamily="34" charset="0"/>
              <a:cs typeface="Calibri Light" panose="020F0302020204030204" pitchFamily="34" charset="0"/>
            </a:endParaRPr>
          </a:p>
          <a:p>
            <a:r>
              <a:rPr lang="en-US" altLang="zh-CN" sz="2400" dirty="0">
                <a:latin typeface="Calibri Light" panose="020F0302020204030204" pitchFamily="34" charset="0"/>
                <a:cs typeface="Calibri Light" panose="020F0302020204030204" pitchFamily="34" charset="0"/>
              </a:rPr>
              <a:t>Given a</a:t>
            </a:r>
            <a:r>
              <a:rPr lang="zh-CN" altLang="en-US" sz="2400" dirty="0">
                <a:latin typeface="Calibri Light" panose="020F0302020204030204" pitchFamily="34" charset="0"/>
                <a:cs typeface="Calibri Light" panose="020F0302020204030204" pitchFamily="34" charset="0"/>
              </a:rPr>
              <a:t> </a:t>
            </a:r>
            <a:r>
              <a:rPr lang="en-US" altLang="zh-CN" sz="2400" dirty="0">
                <a:latin typeface="Calibri Light" panose="020F0302020204030204" pitchFamily="34" charset="0"/>
                <a:cs typeface="Calibri Light" panose="020F0302020204030204" pitchFamily="34" charset="0"/>
              </a:rPr>
              <a:t>logical page number </a:t>
            </a:r>
            <a:r>
              <a:rPr lang="en-US" altLang="zh-CN" sz="2400" i="1" dirty="0">
                <a:latin typeface="Calibri Light" panose="020F0302020204030204" pitchFamily="34" charset="0"/>
                <a:cs typeface="Calibri Light" panose="020F0302020204030204" pitchFamily="34" charset="0"/>
              </a:rPr>
              <a:t>p</a:t>
            </a:r>
          </a:p>
          <a:p>
            <a:pPr lvl="1"/>
            <a:r>
              <a:rPr lang="en-US" altLang="en-US" sz="2400" dirty="0">
                <a:latin typeface="Calibri Light" panose="020F0302020204030204" pitchFamily="34" charset="0"/>
                <a:cs typeface="Calibri Light" panose="020F0302020204030204" pitchFamily="34" charset="0"/>
              </a:rPr>
              <a:t>If </a:t>
            </a:r>
            <a:r>
              <a:rPr lang="en-US" altLang="en-US" sz="2400" i="1" dirty="0">
                <a:latin typeface="Calibri Light" panose="020F0302020204030204" pitchFamily="34" charset="0"/>
                <a:cs typeface="Calibri Light" panose="020F0302020204030204" pitchFamily="34" charset="0"/>
              </a:rPr>
              <a:t>p</a:t>
            </a:r>
            <a:r>
              <a:rPr lang="en-US" altLang="en-US" sz="2400" dirty="0">
                <a:latin typeface="Calibri Light" panose="020F0302020204030204" pitchFamily="34" charset="0"/>
                <a:cs typeface="Calibri Light" panose="020F0302020204030204" pitchFamily="34" charset="0"/>
              </a:rPr>
              <a:t> is in TLB (called </a:t>
            </a:r>
            <a:r>
              <a:rPr lang="en-US" altLang="en-US" sz="2400" dirty="0">
                <a:solidFill>
                  <a:srgbClr val="FF0000"/>
                </a:solidFill>
                <a:latin typeface="Calibri Light" panose="020F0302020204030204" pitchFamily="34" charset="0"/>
                <a:cs typeface="Calibri Light" panose="020F0302020204030204" pitchFamily="34" charset="0"/>
              </a:rPr>
              <a:t>TLB hit</a:t>
            </a:r>
            <a:r>
              <a:rPr lang="en-US" altLang="en-US" sz="2400" dirty="0">
                <a:latin typeface="Calibri Light" panose="020F0302020204030204" pitchFamily="34" charset="0"/>
                <a:cs typeface="Calibri Light" panose="020F0302020204030204" pitchFamily="34" charset="0"/>
              </a:rPr>
              <a:t>)</a:t>
            </a:r>
          </a:p>
          <a:p>
            <a:pPr lvl="2"/>
            <a:r>
              <a:rPr lang="en-US" altLang="en-US" sz="2400" dirty="0">
                <a:latin typeface="Calibri Light" panose="020F0302020204030204" pitchFamily="34" charset="0"/>
                <a:cs typeface="Calibri Light" panose="020F0302020204030204" pitchFamily="34" charset="0"/>
              </a:rPr>
              <a:t>get corresponding frame number from it</a:t>
            </a:r>
          </a:p>
          <a:p>
            <a:pPr marL="538163" lvl="1" indent="-269875"/>
            <a:r>
              <a:rPr lang="en-US" altLang="en-US" sz="2400" dirty="0">
                <a:latin typeface="Calibri Light" panose="020F0302020204030204" pitchFamily="34" charset="0"/>
                <a:cs typeface="Calibri Light" panose="020F0302020204030204" pitchFamily="34" charset="0"/>
              </a:rPr>
              <a:t>If </a:t>
            </a:r>
            <a:r>
              <a:rPr lang="en-US" altLang="en-US" sz="2400" i="1" dirty="0">
                <a:latin typeface="Calibri Light" panose="020F0302020204030204" pitchFamily="34" charset="0"/>
                <a:cs typeface="Calibri Light" panose="020F0302020204030204" pitchFamily="34" charset="0"/>
              </a:rPr>
              <a:t>p</a:t>
            </a:r>
            <a:r>
              <a:rPr lang="en-US" altLang="en-US" sz="2400" dirty="0">
                <a:latin typeface="Calibri Light" panose="020F0302020204030204" pitchFamily="34" charset="0"/>
                <a:cs typeface="Calibri Light" panose="020F0302020204030204" pitchFamily="34" charset="0"/>
              </a:rPr>
              <a:t> is not in the TLB table (called </a:t>
            </a:r>
            <a:r>
              <a:rPr lang="en-US" altLang="en-US" sz="2400" dirty="0">
                <a:solidFill>
                  <a:srgbClr val="FF0000"/>
                </a:solidFill>
                <a:latin typeface="Calibri Light" panose="020F0302020204030204" pitchFamily="34" charset="0"/>
                <a:cs typeface="Calibri Light" panose="020F0302020204030204" pitchFamily="34" charset="0"/>
              </a:rPr>
              <a:t>TLB miss</a:t>
            </a:r>
            <a:r>
              <a:rPr lang="en-US" altLang="en-US" sz="2400" dirty="0">
                <a:latin typeface="Calibri Light" panose="020F0302020204030204" pitchFamily="34" charset="0"/>
                <a:cs typeface="Calibri Light" panose="020F0302020204030204" pitchFamily="34" charset="0"/>
              </a:rPr>
              <a:t>) </a:t>
            </a:r>
          </a:p>
          <a:p>
            <a:pPr marL="969963" lvl="2"/>
            <a:r>
              <a:rPr lang="en-US" altLang="en-US" sz="2400" dirty="0">
                <a:latin typeface="Calibri Light" panose="020F0302020204030204" pitchFamily="34" charset="0"/>
                <a:cs typeface="Calibri Light" panose="020F0302020204030204" pitchFamily="34" charset="0"/>
              </a:rPr>
              <a:t>get frame number from page table in memory</a:t>
            </a:r>
          </a:p>
          <a:p>
            <a:pPr marL="969963" lvl="2"/>
            <a:r>
              <a:rPr lang="en-US" altLang="en-US" sz="2400" dirty="0">
                <a:latin typeface="Calibri Light" panose="020F0302020204030204" pitchFamily="34" charset="0"/>
                <a:cs typeface="Calibri Light" panose="020F0302020204030204" pitchFamily="34" charset="0"/>
              </a:rPr>
              <a:t>then update the TLB to contain this page # and frame #</a:t>
            </a:r>
          </a:p>
          <a:p>
            <a:pPr marL="1312863" lvl="3"/>
            <a:r>
              <a:rPr lang="en-US" altLang="en-US" sz="2400" dirty="0">
                <a:latin typeface="Calibri Light" panose="020F0302020204030204" pitchFamily="34" charset="0"/>
                <a:cs typeface="Calibri Light" panose="020F0302020204030204" pitchFamily="34" charset="0"/>
              </a:rPr>
              <a:t>Reason </a:t>
            </a:r>
          </a:p>
          <a:p>
            <a:pPr marL="1655763" lvl="4"/>
            <a:r>
              <a:rPr lang="en-US" altLang="en-US" sz="2400" dirty="0">
                <a:latin typeface="Calibri Light" panose="020F0302020204030204" pitchFamily="34" charset="0"/>
                <a:cs typeface="Calibri Light" panose="020F0302020204030204" pitchFamily="34" charset="0"/>
              </a:rPr>
              <a:t>if that page was just used by the process, it is probably going to be used again soon.</a:t>
            </a:r>
          </a:p>
        </p:txBody>
      </p:sp>
      <p:pic>
        <p:nvPicPr>
          <p:cNvPr id="34820"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378075" y="924319"/>
            <a:ext cx="2943225" cy="159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679677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a:xfrm>
            <a:off x="1055688" y="166688"/>
            <a:ext cx="8229600" cy="576262"/>
          </a:xfrm>
        </p:spPr>
        <p:txBody>
          <a:bodyPr/>
          <a:lstStyle/>
          <a:p>
            <a:pPr eaLnBrk="1" hangingPunct="1"/>
            <a:r>
              <a:rPr lang="en-US" altLang="en-US" dirty="0"/>
              <a:t>TLB</a:t>
            </a:r>
          </a:p>
        </p:txBody>
      </p:sp>
      <p:sp>
        <p:nvSpPr>
          <p:cNvPr id="33795" name="Rectangle 3"/>
          <p:cNvSpPr>
            <a:spLocks noGrp="1" noChangeArrowheads="1"/>
          </p:cNvSpPr>
          <p:nvPr>
            <p:ph type="body" idx="1"/>
          </p:nvPr>
        </p:nvSpPr>
        <p:spPr>
          <a:xfrm>
            <a:off x="761999" y="930275"/>
            <a:ext cx="7832183" cy="4686300"/>
          </a:xfrm>
        </p:spPr>
        <p:txBody>
          <a:bodyPr/>
          <a:lstStyle/>
          <a:p>
            <a:r>
              <a:rPr lang="en-US" altLang="en-US" sz="2400" dirty="0">
                <a:solidFill>
                  <a:srgbClr val="0066FF"/>
                </a:solidFill>
                <a:latin typeface="Calibri Light" panose="020F0302020204030204" pitchFamily="34" charset="0"/>
                <a:cs typeface="Calibri Light" panose="020F0302020204030204" pitchFamily="34" charset="0"/>
              </a:rPr>
              <a:t>TLB</a:t>
            </a:r>
            <a:r>
              <a:rPr lang="en-US" altLang="en-US" sz="2400" dirty="0">
                <a:latin typeface="Calibri Light" panose="020F0302020204030204" pitchFamily="34" charset="0"/>
                <a:cs typeface="Calibri Light" panose="020F0302020204030204" pitchFamily="34" charset="0"/>
              </a:rPr>
              <a:t> is </a:t>
            </a:r>
          </a:p>
          <a:p>
            <a:pPr lvl="1"/>
            <a:r>
              <a:rPr lang="en-US" altLang="en-US" sz="2400" dirty="0">
                <a:latin typeface="Calibri Light" panose="020F0302020204030204" pitchFamily="34" charset="0"/>
                <a:cs typeface="Calibri Light" panose="020F0302020204030204" pitchFamily="34" charset="0"/>
              </a:rPr>
              <a:t>typically small</a:t>
            </a:r>
          </a:p>
          <a:p>
            <a:pPr lvl="2"/>
            <a:r>
              <a:rPr lang="en-US" altLang="en-US" sz="2000" dirty="0">
                <a:latin typeface="Calibri Light" panose="020F0302020204030204" pitchFamily="34" charset="0"/>
                <a:cs typeface="Calibri Light" panose="020F0302020204030204" pitchFamily="34" charset="0"/>
              </a:rPr>
              <a:t>64 to 1,024 entries</a:t>
            </a:r>
          </a:p>
          <a:p>
            <a:pPr lvl="1"/>
            <a:r>
              <a:rPr lang="en-US" altLang="en-US" sz="2400" dirty="0">
                <a:latin typeface="Calibri Light" panose="020F0302020204030204" pitchFamily="34" charset="0"/>
                <a:cs typeface="Calibri Light" panose="020F0302020204030204" pitchFamily="34" charset="0"/>
              </a:rPr>
              <a:t>Shared by multiple processes</a:t>
            </a:r>
          </a:p>
          <a:p>
            <a:pPr lvl="2"/>
            <a:r>
              <a:rPr lang="en-US" altLang="en-US" sz="2400" dirty="0">
                <a:latin typeface="Calibri Light" panose="020F0302020204030204" pitchFamily="34" charset="0"/>
                <a:cs typeface="Calibri Light" panose="020F0302020204030204" pitchFamily="34" charset="0"/>
              </a:rPr>
              <a:t>Store </a:t>
            </a:r>
            <a:r>
              <a:rPr lang="en-US" altLang="en-US" sz="2400" dirty="0">
                <a:solidFill>
                  <a:srgbClr val="3366FF"/>
                </a:solidFill>
                <a:latin typeface="Calibri Light" panose="020F0302020204030204" pitchFamily="34" charset="0"/>
                <a:cs typeface="Calibri Light" panose="020F0302020204030204" pitchFamily="34" charset="0"/>
              </a:rPr>
              <a:t>address-space identifiers </a:t>
            </a:r>
            <a:r>
              <a:rPr lang="en-US" altLang="en-US" sz="2400" dirty="0">
                <a:latin typeface="Calibri Light" panose="020F0302020204030204" pitchFamily="34" charset="0"/>
                <a:cs typeface="Calibri Light" panose="020F0302020204030204" pitchFamily="34" charset="0"/>
              </a:rPr>
              <a:t>(</a:t>
            </a:r>
            <a:r>
              <a:rPr lang="en-US" altLang="en-US" sz="2400" dirty="0">
                <a:solidFill>
                  <a:srgbClr val="3366FF"/>
                </a:solidFill>
                <a:latin typeface="Calibri Light" panose="020F0302020204030204" pitchFamily="34" charset="0"/>
                <a:cs typeface="Calibri Light" panose="020F0302020204030204" pitchFamily="34" charset="0"/>
              </a:rPr>
              <a:t>ASIDs</a:t>
            </a:r>
            <a:r>
              <a:rPr lang="en-US" altLang="en-US" sz="2400" dirty="0">
                <a:latin typeface="Calibri Light" panose="020F0302020204030204" pitchFamily="34" charset="0"/>
                <a:cs typeface="Calibri Light" panose="020F0302020204030204" pitchFamily="34" charset="0"/>
              </a:rPr>
              <a:t>)</a:t>
            </a:r>
            <a:r>
              <a:rPr lang="en-US" altLang="en-US" sz="2400" dirty="0">
                <a:solidFill>
                  <a:srgbClr val="3366FF"/>
                </a:solidFill>
                <a:latin typeface="Calibri Light" panose="020F0302020204030204" pitchFamily="34" charset="0"/>
                <a:cs typeface="Calibri Light" panose="020F0302020204030204" pitchFamily="34" charset="0"/>
              </a:rPr>
              <a:t> </a:t>
            </a:r>
            <a:r>
              <a:rPr lang="en-US" altLang="en-US" sz="2400" dirty="0">
                <a:latin typeface="Calibri Light" panose="020F0302020204030204" pitchFamily="34" charset="0"/>
                <a:cs typeface="Calibri Light" panose="020F0302020204030204" pitchFamily="34" charset="0"/>
              </a:rPr>
              <a:t>in each TLB entry to uniquely identify each process to provide address-space protection for each process</a:t>
            </a:r>
          </a:p>
          <a:p>
            <a:pPr lvl="2"/>
            <a:r>
              <a:rPr lang="en-US" altLang="en-US" sz="2400" dirty="0">
                <a:latin typeface="Calibri Light" panose="020F0302020204030204" pitchFamily="34" charset="0"/>
                <a:cs typeface="Calibri Light" panose="020F0302020204030204" pitchFamily="34" charset="0"/>
              </a:rPr>
              <a:t>Reduce the fresh time at every context switch between processes </a:t>
            </a:r>
          </a:p>
          <a:p>
            <a:r>
              <a:rPr lang="en-US" altLang="en-US" sz="2400" dirty="0">
                <a:latin typeface="Calibri Light" panose="020F0302020204030204" pitchFamily="34" charset="0"/>
                <a:cs typeface="Calibri Light" panose="020F0302020204030204" pitchFamily="34" charset="0"/>
              </a:rPr>
              <a:t>How is a TLB entry replaced by a new page-frame pair?</a:t>
            </a:r>
          </a:p>
          <a:p>
            <a:pPr lvl="1"/>
            <a:r>
              <a:rPr lang="en-US" altLang="en-US" sz="2400" dirty="0">
                <a:latin typeface="Calibri Light" panose="020F0302020204030204" pitchFamily="34" charset="0"/>
                <a:cs typeface="Calibri Light" panose="020F0302020204030204" pitchFamily="34" charset="0"/>
              </a:rPr>
              <a:t>Replacement </a:t>
            </a:r>
            <a:r>
              <a:rPr lang="en-US" altLang="en-US" sz="2400" dirty="0">
                <a:solidFill>
                  <a:srgbClr val="0066FF"/>
                </a:solidFill>
                <a:latin typeface="Calibri Light" panose="020F0302020204030204" pitchFamily="34" charset="0"/>
                <a:cs typeface="Calibri Light" panose="020F0302020204030204" pitchFamily="34" charset="0"/>
              </a:rPr>
              <a:t>policies</a:t>
            </a:r>
            <a:r>
              <a:rPr lang="en-US" altLang="en-US" sz="2400" dirty="0">
                <a:latin typeface="Calibri Light" panose="020F0302020204030204" pitchFamily="34" charset="0"/>
                <a:cs typeface="Calibri Light" panose="020F0302020204030204" pitchFamily="34" charset="0"/>
              </a:rPr>
              <a:t> must be considered</a:t>
            </a:r>
          </a:p>
          <a:p>
            <a:pPr lvl="1"/>
            <a:r>
              <a:rPr lang="en-US" altLang="en-US" sz="2400" dirty="0">
                <a:latin typeface="Calibri Light" panose="020F0302020204030204" pitchFamily="34" charset="0"/>
                <a:cs typeface="Calibri Light" panose="020F0302020204030204" pitchFamily="34" charset="0"/>
              </a:rPr>
              <a:t>Some entries can be</a:t>
            </a:r>
            <a:r>
              <a:rPr lang="en-US" altLang="en-US" sz="2400" dirty="0">
                <a:solidFill>
                  <a:srgbClr val="3366FF"/>
                </a:solidFill>
                <a:latin typeface="Calibri Light" panose="020F0302020204030204" pitchFamily="34" charset="0"/>
                <a:cs typeface="Calibri Light" panose="020F0302020204030204" pitchFamily="34" charset="0"/>
              </a:rPr>
              <a:t> wired down </a:t>
            </a:r>
            <a:r>
              <a:rPr lang="en-US" altLang="en-US" sz="2400" dirty="0">
                <a:latin typeface="Calibri Light" panose="020F0302020204030204" pitchFamily="34" charset="0"/>
                <a:cs typeface="Calibri Light" panose="020F0302020204030204" pitchFamily="34" charset="0"/>
              </a:rPr>
              <a:t>(never be replaced)</a:t>
            </a:r>
            <a:r>
              <a:rPr lang="en-US" altLang="en-US" sz="2400" dirty="0">
                <a:solidFill>
                  <a:srgbClr val="3366FF"/>
                </a:solidFill>
                <a:latin typeface="Calibri Light" panose="020F0302020204030204" pitchFamily="34" charset="0"/>
                <a:cs typeface="Calibri Light" panose="020F0302020204030204" pitchFamily="34" charset="0"/>
              </a:rPr>
              <a:t> </a:t>
            </a:r>
            <a:r>
              <a:rPr lang="en-US" altLang="en-US" sz="2400" dirty="0">
                <a:latin typeface="Calibri Light" panose="020F0302020204030204" pitchFamily="34" charset="0"/>
                <a:cs typeface="Calibri Light" panose="020F0302020204030204" pitchFamily="34" charset="0"/>
              </a:rPr>
              <a:t>for permanent fast access (for key kernel code)</a:t>
            </a:r>
          </a:p>
          <a:p>
            <a:pPr lvl="1"/>
            <a:endParaRPr lang="en-US" altLang="en-US" sz="2400" dirty="0">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60108645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a:xfrm>
            <a:off x="488950" y="182563"/>
            <a:ext cx="8229600" cy="576262"/>
          </a:xfrm>
        </p:spPr>
        <p:txBody>
          <a:bodyPr/>
          <a:lstStyle/>
          <a:p>
            <a:pPr eaLnBrk="1" hangingPunct="1"/>
            <a:r>
              <a:rPr lang="en-US" altLang="en-US" dirty="0"/>
              <a:t>Paging Hardware With TLB</a:t>
            </a:r>
            <a:endParaRPr lang="en-US" altLang="en-US" sz="2400" dirty="0"/>
          </a:p>
        </p:txBody>
      </p:sp>
      <p:pic>
        <p:nvPicPr>
          <p:cNvPr id="3584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85143" y="1086580"/>
            <a:ext cx="5637213" cy="426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2051"/>
          <p:cNvSpPr txBox="1">
            <a:spLocks noChangeArrowheads="1"/>
          </p:cNvSpPr>
          <p:nvPr/>
        </p:nvSpPr>
        <p:spPr>
          <a:xfrm>
            <a:off x="1866265" y="4558731"/>
            <a:ext cx="2355849" cy="627213"/>
          </a:xfrm>
          <a:prstGeom prst="rect">
            <a:avLst/>
          </a:prstGeom>
        </p:spPr>
        <p:txBody>
          <a:bodyPr/>
          <a:lstStyle>
            <a:lvl1pPr marL="342900" indent="-342900" algn="l" rtl="0" eaLnBrk="0" fontAlgn="base" hangingPunct="0">
              <a:spcBef>
                <a:spcPct val="35000"/>
              </a:spcBef>
              <a:spcAft>
                <a:spcPct val="0"/>
              </a:spcAft>
              <a:buClr>
                <a:srgbClr val="993300"/>
              </a:buClr>
              <a:buSzPct val="90000"/>
              <a:buFont typeface="Monotype Sorts" pitchFamily="-84" charset="2"/>
              <a:buChar char="n"/>
              <a:defRPr kumimoji="1">
                <a:solidFill>
                  <a:schemeClr val="tx1"/>
                </a:solidFill>
                <a:latin typeface="+mn-lt"/>
                <a:ea typeface="MS PGothic" pitchFamily="34" charset="-128"/>
                <a:cs typeface="ＭＳ Ｐゴシック" charset="-128"/>
              </a:defRPr>
            </a:lvl1pPr>
            <a:lvl2pPr marL="742950" indent="-285750" algn="l" rtl="0" eaLnBrk="0" fontAlgn="base" hangingPunct="0">
              <a:spcBef>
                <a:spcPct val="35000"/>
              </a:spcBef>
              <a:spcAft>
                <a:spcPct val="0"/>
              </a:spcAft>
              <a:buClr>
                <a:srgbClr val="CC6600"/>
              </a:buClr>
              <a:buSzPct val="80000"/>
              <a:buFont typeface="Monotype Sorts" pitchFamily="-84" charset="2"/>
              <a:buChar char="l"/>
              <a:defRPr kumimoji="1">
                <a:solidFill>
                  <a:schemeClr val="tx1"/>
                </a:solidFill>
                <a:latin typeface="+mn-lt"/>
                <a:ea typeface="MS PGothic" pitchFamily="34" charset="-128"/>
              </a:defRPr>
            </a:lvl2pPr>
            <a:lvl3pPr marL="1085850" indent="-228600" algn="l" rtl="0" eaLnBrk="0" fontAlgn="base" hangingPunct="0">
              <a:spcBef>
                <a:spcPct val="35000"/>
              </a:spcBef>
              <a:spcAft>
                <a:spcPct val="0"/>
              </a:spcAft>
              <a:buClr>
                <a:srgbClr val="009900"/>
              </a:buClr>
              <a:buSzPct val="75000"/>
              <a:buFont typeface="Webdings" pitchFamily="18" charset="2"/>
              <a:buChar char="4"/>
              <a:defRPr kumimoji="1">
                <a:solidFill>
                  <a:schemeClr val="tx1"/>
                </a:solidFill>
                <a:latin typeface="+mn-lt"/>
                <a:ea typeface="MS PGothic" pitchFamily="34" charset="-128"/>
              </a:defRPr>
            </a:lvl3pPr>
            <a:lvl4pPr marL="1428750" indent="-228600" algn="l" rtl="0" eaLnBrk="0" fontAlgn="base" hangingPunct="0">
              <a:spcBef>
                <a:spcPct val="35000"/>
              </a:spcBef>
              <a:spcAft>
                <a:spcPct val="0"/>
              </a:spcAft>
              <a:buClr>
                <a:schemeClr val="hlink"/>
              </a:buClr>
              <a:buSzPct val="75000"/>
              <a:buChar char="–"/>
              <a:defRPr kumimoji="1">
                <a:solidFill>
                  <a:schemeClr val="tx1"/>
                </a:solidFill>
                <a:latin typeface="+mn-lt"/>
                <a:ea typeface="MS PGothic" pitchFamily="34" charset="-128"/>
              </a:defRPr>
            </a:lvl4pPr>
            <a:lvl5pPr marL="17716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itchFamily="34" charset="-128"/>
              </a:defRPr>
            </a:lvl5pPr>
            <a:lvl6pPr marL="22288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6pPr>
            <a:lvl7pPr marL="26860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7pPr>
            <a:lvl8pPr marL="31432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8pPr>
            <a:lvl9pPr marL="36004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9pPr>
          </a:lstStyle>
          <a:p>
            <a:pPr marL="0" indent="0">
              <a:buNone/>
            </a:pPr>
            <a:r>
              <a:rPr lang="en-US" altLang="en-US" kern="0" dirty="0">
                <a:latin typeface="Calibri Light" panose="020F0302020204030204" pitchFamily="34" charset="0"/>
                <a:cs typeface="Calibri Light" panose="020F0302020204030204" pitchFamily="34" charset="0"/>
              </a:rPr>
              <a:t>On TLB miss: add &lt;p, f&gt; to TLB for next time.</a:t>
            </a:r>
          </a:p>
        </p:txBody>
      </p:sp>
      <p:cxnSp>
        <p:nvCxnSpPr>
          <p:cNvPr id="3" name="Straight Arrow Connector 2"/>
          <p:cNvCxnSpPr/>
          <p:nvPr/>
        </p:nvCxnSpPr>
        <p:spPr bwMode="auto">
          <a:xfrm flipV="1">
            <a:off x="2879124" y="3414713"/>
            <a:ext cx="494271" cy="1209696"/>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2" name="矩形 1">
            <a:extLst>
              <a:ext uri="{FF2B5EF4-FFF2-40B4-BE49-F238E27FC236}">
                <a16:creationId xmlns:a16="http://schemas.microsoft.com/office/drawing/2014/main" id="{26E5F614-886D-4B20-BB6C-C30B23000A2F}"/>
              </a:ext>
            </a:extLst>
          </p:cNvPr>
          <p:cNvSpPr/>
          <p:nvPr/>
        </p:nvSpPr>
        <p:spPr bwMode="auto">
          <a:xfrm>
            <a:off x="4423410" y="2423160"/>
            <a:ext cx="834390" cy="400050"/>
          </a:xfrm>
          <a:prstGeom prst="rect">
            <a:avLst/>
          </a:prstGeom>
          <a:noFill/>
          <a:ln w="9525" cap="flat" cmpd="sng" algn="ctr">
            <a:solidFill>
              <a:srgbClr val="FF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Verdana" charset="0"/>
            </a:endParaRPr>
          </a:p>
        </p:txBody>
      </p:sp>
      <p:sp>
        <p:nvSpPr>
          <p:cNvPr id="7" name="矩形 6">
            <a:extLst>
              <a:ext uri="{FF2B5EF4-FFF2-40B4-BE49-F238E27FC236}">
                <a16:creationId xmlns:a16="http://schemas.microsoft.com/office/drawing/2014/main" id="{68667EB2-3C8C-414C-BA18-6D787D71657D}"/>
              </a:ext>
            </a:extLst>
          </p:cNvPr>
          <p:cNvSpPr/>
          <p:nvPr/>
        </p:nvSpPr>
        <p:spPr bwMode="auto">
          <a:xfrm>
            <a:off x="3044190" y="3997196"/>
            <a:ext cx="834390" cy="400050"/>
          </a:xfrm>
          <a:prstGeom prst="rect">
            <a:avLst/>
          </a:prstGeom>
          <a:noFill/>
          <a:ln w="9525" cap="flat" cmpd="sng" algn="ctr">
            <a:solidFill>
              <a:srgbClr val="FF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Verdana" charset="0"/>
            </a:endParaRPr>
          </a:p>
        </p:txBody>
      </p:sp>
      <p:sp>
        <p:nvSpPr>
          <p:cNvPr id="5" name="文本框 4">
            <a:extLst>
              <a:ext uri="{FF2B5EF4-FFF2-40B4-BE49-F238E27FC236}">
                <a16:creationId xmlns:a16="http://schemas.microsoft.com/office/drawing/2014/main" id="{353DFE6B-4515-4F9A-B980-9FFBB8E822CD}"/>
              </a:ext>
            </a:extLst>
          </p:cNvPr>
          <p:cNvSpPr txBox="1"/>
          <p:nvPr/>
        </p:nvSpPr>
        <p:spPr>
          <a:xfrm>
            <a:off x="458702" y="2261997"/>
            <a:ext cx="2355849" cy="1477328"/>
          </a:xfrm>
          <a:prstGeom prst="rect">
            <a:avLst/>
          </a:prstGeom>
          <a:noFill/>
        </p:spPr>
        <p:txBody>
          <a:bodyPr wrap="square" rtlCol="0">
            <a:spAutoFit/>
          </a:bodyPr>
          <a:lstStyle/>
          <a:p>
            <a:r>
              <a:rPr lang="en-US" altLang="zh-CN" dirty="0">
                <a:solidFill>
                  <a:srgbClr val="00B050"/>
                </a:solidFill>
                <a:latin typeface="Calibri Light" panose="020F0302020204030204" pitchFamily="34" charset="0"/>
                <a:cs typeface="Calibri Light" panose="020F0302020204030204" pitchFamily="34" charset="0"/>
              </a:rPr>
              <a:t>TLB: can be shared by multiple processes, in that case, identifier for each process should be added.</a:t>
            </a:r>
            <a:endParaRPr lang="zh-CN" altLang="en-US" dirty="0">
              <a:solidFill>
                <a:srgbClr val="00B050"/>
              </a:solidFill>
              <a:latin typeface="Calibri Light" panose="020F0302020204030204" pitchFamily="34" charset="0"/>
              <a:cs typeface="Calibri Light" panose="020F0302020204030204" pitchFamily="34" charset="0"/>
            </a:endParaRPr>
          </a:p>
        </p:txBody>
      </p:sp>
      <p:sp>
        <p:nvSpPr>
          <p:cNvPr id="9" name="文本框 8">
            <a:extLst>
              <a:ext uri="{FF2B5EF4-FFF2-40B4-BE49-F238E27FC236}">
                <a16:creationId xmlns:a16="http://schemas.microsoft.com/office/drawing/2014/main" id="{B9A7BE5E-37F8-48BF-80FA-AD9C2C0BE904}"/>
              </a:ext>
            </a:extLst>
          </p:cNvPr>
          <p:cNvSpPr txBox="1"/>
          <p:nvPr/>
        </p:nvSpPr>
        <p:spPr>
          <a:xfrm>
            <a:off x="3908647" y="5269837"/>
            <a:ext cx="1863915" cy="646331"/>
          </a:xfrm>
          <a:prstGeom prst="rect">
            <a:avLst/>
          </a:prstGeom>
          <a:noFill/>
        </p:spPr>
        <p:txBody>
          <a:bodyPr wrap="square" rtlCol="0">
            <a:spAutoFit/>
          </a:bodyPr>
          <a:lstStyle/>
          <a:p>
            <a:r>
              <a:rPr lang="en-US" altLang="zh-CN" dirty="0">
                <a:solidFill>
                  <a:srgbClr val="00B050"/>
                </a:solidFill>
                <a:latin typeface="Calibri Light" panose="020F0302020204030204" pitchFamily="34" charset="0"/>
                <a:cs typeface="Calibri Light" panose="020F0302020204030204" pitchFamily="34" charset="0"/>
              </a:rPr>
              <a:t>Page table: own by each process</a:t>
            </a:r>
            <a:endParaRPr lang="zh-CN" altLang="en-US" dirty="0">
              <a:solidFill>
                <a:srgbClr val="00B050"/>
              </a:solidFill>
              <a:latin typeface="Calibri Light" panose="020F0302020204030204" pitchFamily="34" charset="0"/>
              <a:cs typeface="Calibri Light" panose="020F0302020204030204" pitchFamily="34" charset="0"/>
            </a:endParaRPr>
          </a:p>
        </p:txBody>
      </p:sp>
      <p:sp>
        <p:nvSpPr>
          <p:cNvPr id="10" name="文本框 8">
            <a:extLst>
              <a:ext uri="{FF2B5EF4-FFF2-40B4-BE49-F238E27FC236}">
                <a16:creationId xmlns:a16="http://schemas.microsoft.com/office/drawing/2014/main" id="{B9A7BE5E-37F8-48BF-80FA-AD9C2C0BE904}"/>
              </a:ext>
            </a:extLst>
          </p:cNvPr>
          <p:cNvSpPr txBox="1"/>
          <p:nvPr/>
        </p:nvSpPr>
        <p:spPr>
          <a:xfrm>
            <a:off x="3364504" y="2471269"/>
            <a:ext cx="1383030" cy="369332"/>
          </a:xfrm>
          <a:prstGeom prst="rect">
            <a:avLst/>
          </a:prstGeom>
          <a:noFill/>
        </p:spPr>
        <p:txBody>
          <a:bodyPr wrap="square" rtlCol="0">
            <a:spAutoFit/>
          </a:bodyPr>
          <a:lstStyle/>
          <a:p>
            <a:r>
              <a:rPr lang="en-US" altLang="zh-CN" dirty="0">
                <a:solidFill>
                  <a:srgbClr val="FF0000"/>
                </a:solidFill>
              </a:rPr>
              <a:t>In MMU</a:t>
            </a:r>
            <a:endParaRPr lang="zh-CN" altLang="en-US" dirty="0">
              <a:solidFill>
                <a:srgbClr val="FF0000"/>
              </a:solidFill>
            </a:endParaRPr>
          </a:p>
        </p:txBody>
      </p:sp>
    </p:spTree>
    <p:extLst>
      <p:ext uri="{BB962C8B-B14F-4D97-AF65-F5344CB8AC3E}">
        <p14:creationId xmlns:p14="http://schemas.microsoft.com/office/powerpoint/2010/main" val="309643387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a:xfrm>
            <a:off x="457200" y="152400"/>
            <a:ext cx="8229600" cy="576263"/>
          </a:xfrm>
        </p:spPr>
        <p:txBody>
          <a:bodyPr/>
          <a:lstStyle/>
          <a:p>
            <a:pPr eaLnBrk="1" hangingPunct="1"/>
            <a:r>
              <a:rPr lang="en-US" altLang="en-US" dirty="0"/>
              <a:t>Effective Access Time: An Example</a:t>
            </a:r>
          </a:p>
        </p:txBody>
      </p:sp>
      <p:sp>
        <p:nvSpPr>
          <p:cNvPr id="49155" name="Rectangle 3"/>
          <p:cNvSpPr>
            <a:spLocks noGrp="1" noChangeArrowheads="1"/>
          </p:cNvSpPr>
          <p:nvPr>
            <p:ph type="body" idx="1"/>
          </p:nvPr>
        </p:nvSpPr>
        <p:spPr>
          <a:xfrm>
            <a:off x="457199" y="904875"/>
            <a:ext cx="8556171" cy="4617384"/>
          </a:xfrm>
        </p:spPr>
        <p:txBody>
          <a:bodyPr/>
          <a:lstStyle/>
          <a:p>
            <a:pPr marL="342900" lvl="1" indent="-342900">
              <a:buClr>
                <a:srgbClr val="993300"/>
              </a:buClr>
              <a:buSzPct val="90000"/>
              <a:buFont typeface="Monotype Sorts" pitchFamily="-84" charset="2"/>
              <a:buChar char="n"/>
              <a:tabLst>
                <a:tab pos="2062163" algn="l"/>
                <a:tab pos="2566988" algn="l"/>
              </a:tabLst>
            </a:pPr>
            <a:r>
              <a:rPr lang="en-US" altLang="en-US" sz="2400" dirty="0">
                <a:solidFill>
                  <a:srgbClr val="0066FF"/>
                </a:solidFill>
                <a:latin typeface="Calibri Light" panose="020F0302020204030204" pitchFamily="34" charset="0"/>
                <a:cs typeface="Calibri Light" panose="020F0302020204030204" pitchFamily="34" charset="0"/>
                <a:sym typeface="Symbol" pitchFamily="18" charset="2"/>
              </a:rPr>
              <a:t>Hit ratio </a:t>
            </a:r>
            <a:r>
              <a:rPr lang="el-GR" altLang="en-US" sz="2400" dirty="0">
                <a:solidFill>
                  <a:srgbClr val="0066FF"/>
                </a:solidFill>
                <a:latin typeface="Calibri Light" panose="020F0302020204030204" pitchFamily="34" charset="0"/>
                <a:cs typeface="Calibri Light" panose="020F0302020204030204" pitchFamily="34" charset="0"/>
                <a:sym typeface="Symbol" pitchFamily="18" charset="2"/>
              </a:rPr>
              <a:t>α</a:t>
            </a:r>
            <a:r>
              <a:rPr lang="en-US" altLang="en-US" sz="2400" dirty="0">
                <a:latin typeface="Calibri Light" panose="020F0302020204030204" pitchFamily="34" charset="0"/>
                <a:cs typeface="Calibri Light" panose="020F0302020204030204" pitchFamily="34" charset="0"/>
                <a:sym typeface="Symbol" pitchFamily="18" charset="2"/>
              </a:rPr>
              <a:t> is</a:t>
            </a:r>
          </a:p>
          <a:p>
            <a:pPr marL="685800" lvl="2" indent="-342900">
              <a:buClr>
                <a:srgbClr val="993300"/>
              </a:buClr>
              <a:buSzPct val="90000"/>
              <a:buFont typeface="Monotype Sorts" pitchFamily="-84" charset="2"/>
              <a:buChar char="n"/>
              <a:tabLst>
                <a:tab pos="2062163" algn="l"/>
                <a:tab pos="2566988" algn="l"/>
              </a:tabLst>
            </a:pPr>
            <a:r>
              <a:rPr lang="en-US" altLang="en-US" sz="2400" dirty="0">
                <a:latin typeface="Calibri Light" panose="020F0302020204030204" pitchFamily="34" charset="0"/>
                <a:cs typeface="Calibri Light" panose="020F0302020204030204" pitchFamily="34" charset="0"/>
                <a:sym typeface="Symbol" pitchFamily="18" charset="2"/>
              </a:rPr>
              <a:t>percentage of times that a page number is found in the TLB</a:t>
            </a:r>
          </a:p>
          <a:p>
            <a:pPr marL="406400" lvl="1" indent="-342900">
              <a:buClr>
                <a:srgbClr val="993300"/>
              </a:buClr>
              <a:buSzPct val="90000"/>
              <a:buFont typeface="Monotype Sorts" pitchFamily="-84" charset="2"/>
              <a:buChar char="n"/>
              <a:tabLst>
                <a:tab pos="2062163" algn="l"/>
                <a:tab pos="2566988" algn="l"/>
              </a:tabLst>
            </a:pPr>
            <a:r>
              <a:rPr lang="en-US" altLang="en-US" sz="2400" dirty="0">
                <a:solidFill>
                  <a:srgbClr val="0066FF"/>
                </a:solidFill>
                <a:latin typeface="Calibri Light" panose="020F0302020204030204" pitchFamily="34" charset="0"/>
                <a:cs typeface="Calibri Light" panose="020F0302020204030204" pitchFamily="34" charset="0"/>
                <a:sym typeface="Symbol" pitchFamily="18" charset="2"/>
              </a:rPr>
              <a:t>Effective memory access time</a:t>
            </a:r>
          </a:p>
          <a:p>
            <a:pPr marL="685800" lvl="2" indent="-342900">
              <a:buClr>
                <a:srgbClr val="993300"/>
              </a:buClr>
              <a:buSzPct val="90000"/>
              <a:buFont typeface="Monotype Sorts" pitchFamily="-84" charset="2"/>
              <a:buChar char="n"/>
              <a:tabLst>
                <a:tab pos="2062163" algn="l"/>
                <a:tab pos="2566988" algn="l"/>
              </a:tabLst>
            </a:pPr>
            <a:r>
              <a:rPr lang="en-US" altLang="en-US" sz="2400" dirty="0">
                <a:solidFill>
                  <a:srgbClr val="0066FF"/>
                </a:solidFill>
                <a:latin typeface="Calibri Light" panose="020F0302020204030204" pitchFamily="34" charset="0"/>
                <a:cs typeface="Calibri Light" panose="020F0302020204030204" pitchFamily="34" charset="0"/>
                <a:sym typeface="Symbol" pitchFamily="18" charset="2"/>
              </a:rPr>
              <a:t>EAT = </a:t>
            </a:r>
            <a:r>
              <a:rPr lang="el-GR" altLang="en-US" sz="2400" dirty="0">
                <a:solidFill>
                  <a:srgbClr val="0066FF"/>
                </a:solidFill>
                <a:latin typeface="Calibri Light" panose="020F0302020204030204" pitchFamily="34" charset="0"/>
                <a:cs typeface="Calibri Light" panose="020F0302020204030204" pitchFamily="34" charset="0"/>
                <a:sym typeface="Symbol" pitchFamily="18" charset="2"/>
              </a:rPr>
              <a:t>α</a:t>
            </a:r>
            <a:r>
              <a:rPr lang="en-US" altLang="en-US" sz="2400" dirty="0">
                <a:latin typeface="Calibri Light" panose="020F0302020204030204" pitchFamily="34" charset="0"/>
                <a:cs typeface="Calibri Light" panose="020F0302020204030204" pitchFamily="34" charset="0"/>
                <a:sym typeface="Symbol" pitchFamily="18" charset="2"/>
              </a:rPr>
              <a:t> x </a:t>
            </a:r>
            <a:r>
              <a:rPr lang="zh-CN" altLang="en-US" sz="2400" dirty="0">
                <a:solidFill>
                  <a:srgbClr val="0066FF"/>
                </a:solidFill>
                <a:latin typeface="Calibri Light" panose="020F0302020204030204" pitchFamily="34" charset="0"/>
                <a:cs typeface="Calibri Light" panose="020F0302020204030204" pitchFamily="34" charset="0"/>
                <a:sym typeface="Symbol" pitchFamily="18" charset="2"/>
              </a:rPr>
              <a:t>（</a:t>
            </a:r>
            <a:r>
              <a:rPr lang="en-US" altLang="zh-CN" sz="2400" dirty="0" err="1">
                <a:solidFill>
                  <a:srgbClr val="0066FF"/>
                </a:solidFill>
                <a:latin typeface="Calibri Light" panose="020F0302020204030204" pitchFamily="34" charset="0"/>
                <a:cs typeface="Calibri Light" panose="020F0302020204030204" pitchFamily="34" charset="0"/>
                <a:sym typeface="Symbol" pitchFamily="18" charset="2"/>
              </a:rPr>
              <a:t>c+m</a:t>
            </a:r>
            <a:r>
              <a:rPr lang="zh-CN" altLang="en-US" sz="2400" dirty="0">
                <a:solidFill>
                  <a:srgbClr val="0066FF"/>
                </a:solidFill>
                <a:latin typeface="Calibri Light" panose="020F0302020204030204" pitchFamily="34" charset="0"/>
                <a:cs typeface="Calibri Light" panose="020F0302020204030204" pitchFamily="34" charset="0"/>
                <a:sym typeface="Symbol" pitchFamily="18" charset="2"/>
              </a:rPr>
              <a:t>）</a:t>
            </a:r>
            <a:r>
              <a:rPr lang="en-US" altLang="zh-CN" sz="2400" dirty="0">
                <a:solidFill>
                  <a:srgbClr val="0066FF"/>
                </a:solidFill>
                <a:latin typeface="Calibri Light" panose="020F0302020204030204" pitchFamily="34" charset="0"/>
                <a:cs typeface="Calibri Light" panose="020F0302020204030204" pitchFamily="34" charset="0"/>
                <a:sym typeface="Symbol" pitchFamily="18" charset="2"/>
              </a:rPr>
              <a:t>+</a:t>
            </a:r>
            <a:r>
              <a:rPr lang="zh-CN" altLang="en-US" sz="2400" dirty="0">
                <a:solidFill>
                  <a:srgbClr val="0066FF"/>
                </a:solidFill>
                <a:latin typeface="Calibri Light" panose="020F0302020204030204" pitchFamily="34" charset="0"/>
                <a:cs typeface="Calibri Light" panose="020F0302020204030204" pitchFamily="34" charset="0"/>
                <a:sym typeface="Symbol" pitchFamily="18" charset="2"/>
              </a:rPr>
              <a:t>（</a:t>
            </a:r>
            <a:r>
              <a:rPr lang="en-US" altLang="zh-CN" sz="2400" dirty="0">
                <a:solidFill>
                  <a:srgbClr val="0066FF"/>
                </a:solidFill>
                <a:latin typeface="Calibri Light" panose="020F0302020204030204" pitchFamily="34" charset="0"/>
                <a:cs typeface="Calibri Light" panose="020F0302020204030204" pitchFamily="34" charset="0"/>
                <a:sym typeface="Symbol" pitchFamily="18" charset="2"/>
              </a:rPr>
              <a:t>1-</a:t>
            </a:r>
            <a:r>
              <a:rPr lang="el-GR" altLang="en-US" sz="2400" dirty="0">
                <a:solidFill>
                  <a:srgbClr val="0066FF"/>
                </a:solidFill>
                <a:latin typeface="Calibri Light" panose="020F0302020204030204" pitchFamily="34" charset="0"/>
                <a:cs typeface="Calibri Light" panose="020F0302020204030204" pitchFamily="34" charset="0"/>
                <a:sym typeface="Symbol" pitchFamily="18" charset="2"/>
              </a:rPr>
              <a:t> α</a:t>
            </a:r>
            <a:r>
              <a:rPr lang="zh-CN" altLang="en-US" sz="2400" dirty="0">
                <a:solidFill>
                  <a:srgbClr val="0066FF"/>
                </a:solidFill>
                <a:latin typeface="Calibri Light" panose="020F0302020204030204" pitchFamily="34" charset="0"/>
                <a:cs typeface="Calibri Light" panose="020F0302020204030204" pitchFamily="34" charset="0"/>
                <a:sym typeface="Symbol" pitchFamily="18" charset="2"/>
              </a:rPr>
              <a:t>）</a:t>
            </a:r>
            <a:r>
              <a:rPr lang="en-US" altLang="en-US" sz="2400" dirty="0">
                <a:latin typeface="Calibri Light" panose="020F0302020204030204" pitchFamily="34" charset="0"/>
                <a:cs typeface="Calibri Light" panose="020F0302020204030204" pitchFamily="34" charset="0"/>
                <a:sym typeface="Symbol" pitchFamily="18" charset="2"/>
              </a:rPr>
              <a:t> x </a:t>
            </a:r>
            <a:r>
              <a:rPr lang="zh-CN" altLang="en-US" sz="2400" dirty="0">
                <a:solidFill>
                  <a:srgbClr val="0066FF"/>
                </a:solidFill>
                <a:latin typeface="Calibri Light" panose="020F0302020204030204" pitchFamily="34" charset="0"/>
                <a:cs typeface="Calibri Light" panose="020F0302020204030204" pitchFamily="34" charset="0"/>
                <a:sym typeface="Symbol" pitchFamily="18" charset="2"/>
              </a:rPr>
              <a:t>（</a:t>
            </a:r>
            <a:r>
              <a:rPr lang="en-US" altLang="zh-CN" sz="2400" dirty="0">
                <a:solidFill>
                  <a:srgbClr val="0066FF"/>
                </a:solidFill>
                <a:latin typeface="Calibri Light" panose="020F0302020204030204" pitchFamily="34" charset="0"/>
                <a:cs typeface="Calibri Light" panose="020F0302020204030204" pitchFamily="34" charset="0"/>
                <a:sym typeface="Symbol" pitchFamily="18" charset="2"/>
              </a:rPr>
              <a:t>c+2m</a:t>
            </a:r>
            <a:r>
              <a:rPr lang="zh-CN" altLang="en-US" sz="2400" dirty="0">
                <a:solidFill>
                  <a:srgbClr val="0066FF"/>
                </a:solidFill>
                <a:latin typeface="Calibri Light" panose="020F0302020204030204" pitchFamily="34" charset="0"/>
                <a:cs typeface="Calibri Light" panose="020F0302020204030204" pitchFamily="34" charset="0"/>
                <a:sym typeface="Symbol" pitchFamily="18" charset="2"/>
              </a:rPr>
              <a:t>）</a:t>
            </a:r>
            <a:endParaRPr lang="en-US" altLang="zh-CN" sz="2400" dirty="0">
              <a:solidFill>
                <a:srgbClr val="0066FF"/>
              </a:solidFill>
              <a:latin typeface="Calibri Light" panose="020F0302020204030204" pitchFamily="34" charset="0"/>
              <a:cs typeface="Calibri Light" panose="020F0302020204030204" pitchFamily="34" charset="0"/>
              <a:sym typeface="Symbol" pitchFamily="18" charset="2"/>
            </a:endParaRPr>
          </a:p>
          <a:p>
            <a:pPr marL="685800" lvl="2" indent="-342900">
              <a:buClr>
                <a:srgbClr val="993300"/>
              </a:buClr>
              <a:buSzPct val="90000"/>
              <a:buFont typeface="Monotype Sorts" pitchFamily="-84" charset="2"/>
              <a:buChar char="n"/>
              <a:tabLst>
                <a:tab pos="2062163" algn="l"/>
                <a:tab pos="2566988" algn="l"/>
              </a:tabLst>
            </a:pPr>
            <a:r>
              <a:rPr lang="en-US" altLang="zh-CN" sz="2400" dirty="0">
                <a:latin typeface="Calibri Light" panose="020F0302020204030204" pitchFamily="34" charset="0"/>
                <a:cs typeface="Calibri Light" panose="020F0302020204030204" pitchFamily="34" charset="0"/>
                <a:sym typeface="Symbol" pitchFamily="18" charset="2"/>
              </a:rPr>
              <a:t>c: TLB access time, m: memory access time</a:t>
            </a:r>
            <a:endParaRPr lang="en-US" altLang="en-US" sz="2400" dirty="0">
              <a:latin typeface="Calibri Light" panose="020F0302020204030204" pitchFamily="34" charset="0"/>
              <a:cs typeface="Calibri Light" panose="020F0302020204030204" pitchFamily="34" charset="0"/>
              <a:sym typeface="Symbol" pitchFamily="18" charset="2"/>
            </a:endParaRPr>
          </a:p>
          <a:p>
            <a:pPr marL="406400" lvl="1" indent="-342900">
              <a:buClr>
                <a:srgbClr val="993300"/>
              </a:buClr>
              <a:buSzPct val="90000"/>
              <a:buFont typeface="Monotype Sorts" pitchFamily="-84" charset="2"/>
              <a:buChar char="n"/>
              <a:tabLst>
                <a:tab pos="2062163" algn="l"/>
                <a:tab pos="2566988" algn="l"/>
              </a:tabLst>
            </a:pPr>
            <a:r>
              <a:rPr lang="en-US" altLang="en-US" sz="2400" dirty="0">
                <a:latin typeface="Calibri Light" panose="020F0302020204030204" pitchFamily="34" charset="0"/>
                <a:cs typeface="Calibri Light" panose="020F0302020204030204" pitchFamily="34" charset="0"/>
              </a:rPr>
              <a:t>An example</a:t>
            </a:r>
          </a:p>
          <a:p>
            <a:pPr lvl="1">
              <a:tabLst>
                <a:tab pos="2062163" algn="l"/>
                <a:tab pos="2566988" algn="l"/>
              </a:tabLst>
            </a:pPr>
            <a:r>
              <a:rPr lang="el-GR" altLang="en-US" sz="2400" dirty="0">
                <a:solidFill>
                  <a:srgbClr val="0066FF"/>
                </a:solidFill>
                <a:latin typeface="Calibri Light" panose="020F0302020204030204" pitchFamily="34" charset="0"/>
                <a:cs typeface="Calibri Light" panose="020F0302020204030204" pitchFamily="34" charset="0"/>
                <a:sym typeface="Symbol" pitchFamily="18" charset="2"/>
              </a:rPr>
              <a:t>α</a:t>
            </a:r>
            <a:r>
              <a:rPr lang="en-US" altLang="en-US" sz="2400" dirty="0">
                <a:latin typeface="Calibri Light" panose="020F0302020204030204" pitchFamily="34" charset="0"/>
                <a:cs typeface="Calibri Light" panose="020F0302020204030204" pitchFamily="34" charset="0"/>
                <a:sym typeface="Symbol" pitchFamily="18" charset="2"/>
              </a:rPr>
              <a:t>: 80%, </a:t>
            </a:r>
            <a:r>
              <a:rPr lang="en-US" altLang="en-US" sz="2400" dirty="0">
                <a:solidFill>
                  <a:srgbClr val="0066FF"/>
                </a:solidFill>
                <a:latin typeface="Calibri Light" panose="020F0302020204030204" pitchFamily="34" charset="0"/>
                <a:cs typeface="Calibri Light" panose="020F0302020204030204" pitchFamily="34" charset="0"/>
                <a:sym typeface="Symbol" pitchFamily="18" charset="2"/>
              </a:rPr>
              <a:t>c</a:t>
            </a:r>
            <a:r>
              <a:rPr lang="en-US" altLang="en-US" sz="2400" dirty="0">
                <a:latin typeface="Calibri Light" panose="020F0302020204030204" pitchFamily="34" charset="0"/>
                <a:cs typeface="Calibri Light" panose="020F0302020204030204" pitchFamily="34" charset="0"/>
                <a:sym typeface="Symbol" pitchFamily="18" charset="2"/>
              </a:rPr>
              <a:t>: </a:t>
            </a:r>
            <a:r>
              <a:rPr lang="en-US" altLang="en-US" sz="2400" dirty="0">
                <a:latin typeface="Calibri Light" panose="020F0302020204030204" pitchFamily="34" charset="0"/>
                <a:cs typeface="Calibri Light" panose="020F0302020204030204" pitchFamily="34" charset="0"/>
              </a:rPr>
              <a:t>10 nanoseconds, </a:t>
            </a:r>
            <a:r>
              <a:rPr lang="en-US" altLang="en-US" sz="2400" dirty="0">
                <a:solidFill>
                  <a:srgbClr val="0066FF"/>
                </a:solidFill>
                <a:latin typeface="Calibri Light" panose="020F0302020204030204" pitchFamily="34" charset="0"/>
                <a:cs typeface="Calibri Light" panose="020F0302020204030204" pitchFamily="34" charset="0"/>
              </a:rPr>
              <a:t>m</a:t>
            </a:r>
            <a:r>
              <a:rPr lang="en-US" altLang="en-US" sz="2400" dirty="0">
                <a:latin typeface="Calibri Light" panose="020F0302020204030204" pitchFamily="34" charset="0"/>
                <a:cs typeface="Calibri Light" panose="020F0302020204030204" pitchFamily="34" charset="0"/>
              </a:rPr>
              <a:t>: 90 nanoseconds</a:t>
            </a:r>
          </a:p>
          <a:p>
            <a:pPr lvl="2">
              <a:tabLst>
                <a:tab pos="2062163" algn="l"/>
                <a:tab pos="2566988" algn="l"/>
              </a:tabLst>
            </a:pPr>
            <a:r>
              <a:rPr lang="en-US" altLang="en-US" sz="2400" dirty="0">
                <a:latin typeface="Calibri Light" panose="020F0302020204030204" pitchFamily="34" charset="0"/>
                <a:cs typeface="Calibri Light" panose="020F0302020204030204" pitchFamily="34" charset="0"/>
              </a:rPr>
              <a:t>EAT = </a:t>
            </a:r>
            <a:r>
              <a:rPr lang="en-US" altLang="en-US" sz="2400" dirty="0">
                <a:latin typeface="Calibri Light" panose="020F0302020204030204" pitchFamily="34" charset="0"/>
                <a:cs typeface="Calibri Light" panose="020F0302020204030204" pitchFamily="34" charset="0"/>
                <a:sym typeface="Symbol" pitchFamily="18" charset="2"/>
              </a:rPr>
              <a:t>0.80 x </a:t>
            </a:r>
            <a:r>
              <a:rPr lang="zh-CN" altLang="en-US" sz="2400" dirty="0">
                <a:latin typeface="Calibri Light" panose="020F0302020204030204" pitchFamily="34" charset="0"/>
                <a:cs typeface="Calibri Light" panose="020F0302020204030204" pitchFamily="34" charset="0"/>
                <a:sym typeface="Symbol" pitchFamily="18" charset="2"/>
              </a:rPr>
              <a:t>（</a:t>
            </a:r>
            <a:r>
              <a:rPr lang="en-US" altLang="en-US" sz="2400" dirty="0">
                <a:latin typeface="Calibri Light" panose="020F0302020204030204" pitchFamily="34" charset="0"/>
                <a:cs typeface="Calibri Light" panose="020F0302020204030204" pitchFamily="34" charset="0"/>
                <a:sym typeface="Symbol" pitchFamily="18" charset="2"/>
              </a:rPr>
              <a:t>10+90</a:t>
            </a:r>
            <a:r>
              <a:rPr lang="zh-CN" altLang="en-US" sz="2400" dirty="0">
                <a:latin typeface="Calibri Light" panose="020F0302020204030204" pitchFamily="34" charset="0"/>
                <a:cs typeface="Calibri Light" panose="020F0302020204030204" pitchFamily="34" charset="0"/>
                <a:sym typeface="Symbol" pitchFamily="18" charset="2"/>
              </a:rPr>
              <a:t>）</a:t>
            </a:r>
            <a:r>
              <a:rPr lang="en-US" altLang="en-US" sz="2400" dirty="0">
                <a:latin typeface="Calibri Light" panose="020F0302020204030204" pitchFamily="34" charset="0"/>
                <a:cs typeface="Calibri Light" panose="020F0302020204030204" pitchFamily="34" charset="0"/>
                <a:sym typeface="Symbol" pitchFamily="18" charset="2"/>
              </a:rPr>
              <a:t> + 0.20 x </a:t>
            </a:r>
            <a:r>
              <a:rPr lang="zh-CN" altLang="en-US" sz="2400" dirty="0">
                <a:latin typeface="Calibri Light" panose="020F0302020204030204" pitchFamily="34" charset="0"/>
                <a:cs typeface="Calibri Light" panose="020F0302020204030204" pitchFamily="34" charset="0"/>
                <a:sym typeface="Symbol" pitchFamily="18" charset="2"/>
              </a:rPr>
              <a:t>（</a:t>
            </a:r>
            <a:r>
              <a:rPr lang="en-US" altLang="zh-CN" sz="2400" dirty="0">
                <a:latin typeface="Calibri Light" panose="020F0302020204030204" pitchFamily="34" charset="0"/>
                <a:cs typeface="Calibri Light" panose="020F0302020204030204" pitchFamily="34" charset="0"/>
                <a:sym typeface="Symbol" pitchFamily="18" charset="2"/>
              </a:rPr>
              <a:t>10+9</a:t>
            </a:r>
            <a:r>
              <a:rPr lang="en-US" altLang="en-US" sz="2400" dirty="0">
                <a:latin typeface="Calibri Light" panose="020F0302020204030204" pitchFamily="34" charset="0"/>
                <a:cs typeface="Calibri Light" panose="020F0302020204030204" pitchFamily="34" charset="0"/>
                <a:sym typeface="Symbol" pitchFamily="18" charset="2"/>
              </a:rPr>
              <a:t>0 x2</a:t>
            </a:r>
            <a:r>
              <a:rPr lang="zh-CN" altLang="en-US" sz="2400" dirty="0">
                <a:latin typeface="Calibri Light" panose="020F0302020204030204" pitchFamily="34" charset="0"/>
                <a:cs typeface="Calibri Light" panose="020F0302020204030204" pitchFamily="34" charset="0"/>
                <a:sym typeface="Symbol" pitchFamily="18" charset="2"/>
              </a:rPr>
              <a:t>）</a:t>
            </a:r>
            <a:r>
              <a:rPr lang="en-US" altLang="en-US" sz="2400" dirty="0">
                <a:latin typeface="Calibri Light" panose="020F0302020204030204" pitchFamily="34" charset="0"/>
                <a:cs typeface="Calibri Light" panose="020F0302020204030204" pitchFamily="34" charset="0"/>
                <a:sym typeface="Symbol" pitchFamily="18" charset="2"/>
              </a:rPr>
              <a:t> = 118 </a:t>
            </a:r>
            <a:r>
              <a:rPr lang="en-US" altLang="en-US" sz="2400" dirty="0">
                <a:latin typeface="Calibri Light" panose="020F0302020204030204" pitchFamily="34" charset="0"/>
                <a:cs typeface="Calibri Light" panose="020F0302020204030204" pitchFamily="34" charset="0"/>
              </a:rPr>
              <a:t> </a:t>
            </a:r>
            <a:r>
              <a:rPr lang="en-US" altLang="zh-CN" sz="2400" dirty="0">
                <a:latin typeface="Calibri Light" panose="020F0302020204030204" pitchFamily="34" charset="0"/>
                <a:cs typeface="Calibri Light" panose="020F0302020204030204" pitchFamily="34" charset="0"/>
              </a:rPr>
              <a:t>ns</a:t>
            </a:r>
            <a:endParaRPr lang="en-US" altLang="en-US" sz="2400" dirty="0">
              <a:latin typeface="Calibri Light" panose="020F0302020204030204" pitchFamily="34" charset="0"/>
              <a:cs typeface="Calibri Light" panose="020F0302020204030204" pitchFamily="34" charset="0"/>
            </a:endParaRPr>
          </a:p>
          <a:p>
            <a:pPr lvl="2">
              <a:tabLst>
                <a:tab pos="2062163" algn="l"/>
                <a:tab pos="2566988" algn="l"/>
              </a:tabLst>
            </a:pPr>
            <a:r>
              <a:rPr lang="en-US" altLang="en-US" sz="2400" dirty="0">
                <a:latin typeface="Calibri Light" panose="020F0302020204030204" pitchFamily="34" charset="0"/>
                <a:cs typeface="Calibri Light" panose="020F0302020204030204" pitchFamily="34" charset="0"/>
              </a:rPr>
              <a:t>18% slowdown in access time</a:t>
            </a:r>
            <a:endParaRPr lang="en-US" altLang="en-US" sz="2400" dirty="0">
              <a:solidFill>
                <a:schemeClr val="accent4">
                  <a:lumMod val="95000"/>
                  <a:lumOff val="5000"/>
                </a:schemeClr>
              </a:solidFill>
              <a:latin typeface="Calibri Light" panose="020F0302020204030204" pitchFamily="34" charset="0"/>
              <a:cs typeface="Calibri Light" panose="020F0302020204030204" pitchFamily="34" charset="0"/>
            </a:endParaRPr>
          </a:p>
          <a:p>
            <a:pPr>
              <a:spcAft>
                <a:spcPts val="0"/>
              </a:spcAft>
              <a:tabLst>
                <a:tab pos="2062163" algn="l"/>
                <a:tab pos="2566988" algn="l"/>
              </a:tabLst>
            </a:pPr>
            <a:r>
              <a:rPr lang="en-US" altLang="zh-CN" sz="2400" dirty="0">
                <a:latin typeface="Calibri Light" panose="020F0302020204030204" pitchFamily="34" charset="0"/>
                <a:cs typeface="Calibri Light" panose="020F0302020204030204" pitchFamily="34" charset="0"/>
                <a:sym typeface="Symbol" pitchFamily="18" charset="2"/>
              </a:rPr>
              <a:t>If </a:t>
            </a:r>
            <a:r>
              <a:rPr lang="el-GR" altLang="en-US" sz="2400" dirty="0">
                <a:latin typeface="Calibri Light" panose="020F0302020204030204" pitchFamily="34" charset="0"/>
                <a:cs typeface="Calibri Light" panose="020F0302020204030204" pitchFamily="34" charset="0"/>
                <a:sym typeface="Symbol" pitchFamily="18" charset="2"/>
              </a:rPr>
              <a:t>α</a:t>
            </a:r>
            <a:r>
              <a:rPr lang="en-US" altLang="en-US" sz="2400" dirty="0">
                <a:latin typeface="Calibri Light" panose="020F0302020204030204" pitchFamily="34" charset="0"/>
                <a:cs typeface="Calibri Light" panose="020F0302020204030204" pitchFamily="34" charset="0"/>
                <a:sym typeface="Symbol" pitchFamily="18" charset="2"/>
              </a:rPr>
              <a:t>: 99%</a:t>
            </a:r>
          </a:p>
          <a:p>
            <a:pPr lvl="1">
              <a:tabLst>
                <a:tab pos="2062163" algn="l"/>
                <a:tab pos="2566988" algn="l"/>
              </a:tabLst>
            </a:pPr>
            <a:r>
              <a:rPr lang="en-US" altLang="en-US" sz="2400" dirty="0">
                <a:latin typeface="Calibri Light" panose="020F0302020204030204" pitchFamily="34" charset="0"/>
                <a:cs typeface="Calibri Light" panose="020F0302020204030204" pitchFamily="34" charset="0"/>
                <a:sym typeface="Symbol" pitchFamily="18" charset="2"/>
              </a:rPr>
              <a:t>EAT = 0.99 x </a:t>
            </a:r>
            <a:r>
              <a:rPr lang="zh-CN" altLang="en-US" sz="2400" dirty="0">
                <a:latin typeface="Calibri Light" panose="020F0302020204030204" pitchFamily="34" charset="0"/>
                <a:cs typeface="Calibri Light" panose="020F0302020204030204" pitchFamily="34" charset="0"/>
                <a:sym typeface="Symbol" pitchFamily="18" charset="2"/>
              </a:rPr>
              <a:t>（</a:t>
            </a:r>
            <a:r>
              <a:rPr lang="en-US" altLang="en-US" sz="2400" dirty="0">
                <a:latin typeface="Calibri Light" panose="020F0302020204030204" pitchFamily="34" charset="0"/>
                <a:cs typeface="Calibri Light" panose="020F0302020204030204" pitchFamily="34" charset="0"/>
                <a:sym typeface="Symbol" pitchFamily="18" charset="2"/>
              </a:rPr>
              <a:t>10+90</a:t>
            </a:r>
            <a:r>
              <a:rPr lang="zh-CN" altLang="en-US" sz="2400" dirty="0">
                <a:latin typeface="Calibri Light" panose="020F0302020204030204" pitchFamily="34" charset="0"/>
                <a:cs typeface="Calibri Light" panose="020F0302020204030204" pitchFamily="34" charset="0"/>
                <a:sym typeface="Symbol" pitchFamily="18" charset="2"/>
              </a:rPr>
              <a:t>）</a:t>
            </a:r>
            <a:r>
              <a:rPr lang="en-US" altLang="en-US" sz="2400" dirty="0">
                <a:latin typeface="Calibri Light" panose="020F0302020204030204" pitchFamily="34" charset="0"/>
                <a:cs typeface="Calibri Light" panose="020F0302020204030204" pitchFamily="34" charset="0"/>
                <a:sym typeface="Symbol" pitchFamily="18" charset="2"/>
              </a:rPr>
              <a:t> + 0.01 x </a:t>
            </a:r>
            <a:r>
              <a:rPr lang="zh-CN" altLang="en-US" sz="2400" dirty="0">
                <a:latin typeface="Calibri Light" panose="020F0302020204030204" pitchFamily="34" charset="0"/>
                <a:cs typeface="Calibri Light" panose="020F0302020204030204" pitchFamily="34" charset="0"/>
                <a:sym typeface="Symbol" pitchFamily="18" charset="2"/>
              </a:rPr>
              <a:t>（</a:t>
            </a:r>
            <a:r>
              <a:rPr lang="en-US" altLang="zh-CN" sz="2400" dirty="0">
                <a:latin typeface="Calibri Light" panose="020F0302020204030204" pitchFamily="34" charset="0"/>
                <a:cs typeface="Calibri Light" panose="020F0302020204030204" pitchFamily="34" charset="0"/>
                <a:sym typeface="Symbol" pitchFamily="18" charset="2"/>
              </a:rPr>
              <a:t>10+9</a:t>
            </a:r>
            <a:r>
              <a:rPr lang="en-US" altLang="en-US" sz="2400" dirty="0">
                <a:latin typeface="Calibri Light" panose="020F0302020204030204" pitchFamily="34" charset="0"/>
                <a:cs typeface="Calibri Light" panose="020F0302020204030204" pitchFamily="34" charset="0"/>
                <a:sym typeface="Symbol" pitchFamily="18" charset="2"/>
              </a:rPr>
              <a:t>0 x2</a:t>
            </a:r>
            <a:r>
              <a:rPr lang="zh-CN" altLang="en-US" sz="2400" dirty="0">
                <a:latin typeface="Calibri Light" panose="020F0302020204030204" pitchFamily="34" charset="0"/>
                <a:cs typeface="Calibri Light" panose="020F0302020204030204" pitchFamily="34" charset="0"/>
                <a:sym typeface="Symbol" pitchFamily="18" charset="2"/>
              </a:rPr>
              <a:t>）</a:t>
            </a:r>
            <a:r>
              <a:rPr lang="en-US" altLang="en-US" sz="2400" dirty="0">
                <a:latin typeface="Calibri Light" panose="020F0302020204030204" pitchFamily="34" charset="0"/>
                <a:cs typeface="Calibri Light" panose="020F0302020204030204" pitchFamily="34" charset="0"/>
                <a:sym typeface="Symbol" pitchFamily="18" charset="2"/>
              </a:rPr>
              <a:t> = 100.9ns</a:t>
            </a:r>
          </a:p>
          <a:p>
            <a:pPr lvl="1">
              <a:tabLst>
                <a:tab pos="2062163" algn="l"/>
                <a:tab pos="2566988" algn="l"/>
              </a:tabLst>
            </a:pPr>
            <a:r>
              <a:rPr lang="en-US" altLang="en-US" sz="2400" dirty="0">
                <a:latin typeface="Calibri Light" panose="020F0302020204030204" pitchFamily="34" charset="0"/>
                <a:cs typeface="Calibri Light" panose="020F0302020204030204" pitchFamily="34" charset="0"/>
              </a:rPr>
              <a:t>only 0.9% slowdown in access time</a:t>
            </a:r>
          </a:p>
          <a:p>
            <a:r>
              <a:rPr lang="en-US" altLang="en-US" dirty="0">
                <a:solidFill>
                  <a:schemeClr val="accent4">
                    <a:lumMod val="95000"/>
                    <a:lumOff val="5000"/>
                  </a:schemeClr>
                </a:solidFill>
              </a:rPr>
              <a:t>Big table solutions </a:t>
            </a:r>
          </a:p>
          <a:p>
            <a:pPr lvl="1"/>
            <a:r>
              <a:rPr lang="en-US" dirty="0"/>
              <a:t>Hierarchical paging, Hashed page tables, Inverted page tables</a:t>
            </a:r>
            <a:endParaRPr lang="en-US" sz="1600" dirty="0"/>
          </a:p>
          <a:p>
            <a:pPr marL="69850" indent="0">
              <a:buNone/>
              <a:tabLst>
                <a:tab pos="2062163" algn="l"/>
                <a:tab pos="2566988" algn="l"/>
              </a:tabLst>
            </a:pPr>
            <a:endParaRPr lang="en-US" altLang="en-US" dirty="0">
              <a:solidFill>
                <a:schemeClr val="accent4">
                  <a:lumMod val="95000"/>
                  <a:lumOff val="5000"/>
                </a:schemeClr>
              </a:solidFill>
              <a:latin typeface="Calibri Light" panose="020F0302020204030204" pitchFamily="34" charset="0"/>
              <a:cs typeface="Calibri Light" panose="020F0302020204030204" pitchFamily="34" charset="0"/>
            </a:endParaRPr>
          </a:p>
          <a:p>
            <a:pPr lvl="1">
              <a:tabLst>
                <a:tab pos="2062163" algn="l"/>
                <a:tab pos="2566988" algn="l"/>
              </a:tabLst>
            </a:pPr>
            <a:endParaRPr lang="en-US" altLang="en-US" sz="2400" dirty="0">
              <a:latin typeface="Calibri Light" panose="020F0302020204030204" pitchFamily="34" charset="0"/>
              <a:cs typeface="Calibri Light" panose="020F0302020204030204" pitchFamily="34" charset="0"/>
            </a:endParaRPr>
          </a:p>
          <a:p>
            <a:pPr marL="342900" lvl="1" indent="-342900">
              <a:tabLst>
                <a:tab pos="2062163" algn="l"/>
                <a:tab pos="2566988" algn="l"/>
              </a:tabLst>
            </a:pPr>
            <a:endParaRPr lang="en-US" altLang="en-US" sz="2400" dirty="0">
              <a:latin typeface="Calibri Light" panose="020F0302020204030204" pitchFamily="34" charset="0"/>
              <a:cs typeface="Calibri Light" panose="020F0302020204030204" pitchFamily="34" charset="0"/>
              <a:sym typeface="Symbol" pitchFamily="18" charset="2"/>
            </a:endParaRPr>
          </a:p>
          <a:p>
            <a:pPr>
              <a:buFont typeface="Monotype Sorts" pitchFamily="-84" charset="2"/>
              <a:buNone/>
              <a:tabLst>
                <a:tab pos="2062163" algn="l"/>
                <a:tab pos="2566988" algn="l"/>
              </a:tabLst>
            </a:pPr>
            <a:endParaRPr lang="en-US" altLang="en-US" sz="2400" dirty="0">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288402798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2" name="Picture 4" descr="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50485" y="1411465"/>
            <a:ext cx="3578225" cy="378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0" name="Rectangle 2"/>
          <p:cNvSpPr>
            <a:spLocks noGrp="1" noChangeArrowheads="1"/>
          </p:cNvSpPr>
          <p:nvPr>
            <p:ph type="title"/>
          </p:nvPr>
        </p:nvSpPr>
        <p:spPr>
          <a:xfrm>
            <a:off x="473075" y="166688"/>
            <a:ext cx="8229600" cy="576262"/>
          </a:xfrm>
        </p:spPr>
        <p:txBody>
          <a:bodyPr/>
          <a:lstStyle/>
          <a:p>
            <a:pPr eaLnBrk="1" hangingPunct="1"/>
            <a:r>
              <a:rPr lang="en-US" altLang="en-US"/>
              <a:t>Hierarchical Page Tables</a:t>
            </a:r>
          </a:p>
        </p:txBody>
      </p:sp>
      <p:sp>
        <p:nvSpPr>
          <p:cNvPr id="43011" name="Rectangle 3"/>
          <p:cNvSpPr>
            <a:spLocks noGrp="1" noChangeArrowheads="1"/>
          </p:cNvSpPr>
          <p:nvPr>
            <p:ph type="body" idx="1"/>
          </p:nvPr>
        </p:nvSpPr>
        <p:spPr>
          <a:xfrm>
            <a:off x="321837" y="831850"/>
            <a:ext cx="5228063" cy="2364058"/>
          </a:xfrm>
        </p:spPr>
        <p:txBody>
          <a:bodyPr/>
          <a:lstStyle/>
          <a:p>
            <a:r>
              <a:rPr lang="en-US" altLang="en-US" sz="2400" dirty="0">
                <a:latin typeface="Calibri Light" panose="020F0302020204030204" pitchFamily="34" charset="0"/>
                <a:cs typeface="Calibri Light" panose="020F0302020204030204" pitchFamily="34" charset="0"/>
              </a:rPr>
              <a:t>Split one (big) page table into multiple (small) page tables</a:t>
            </a:r>
          </a:p>
          <a:p>
            <a:pPr lvl="1"/>
            <a:r>
              <a:rPr lang="en-US" altLang="en-US" sz="2400" dirty="0">
                <a:latin typeface="Calibri Light" panose="020F0302020204030204" pitchFamily="34" charset="0"/>
                <a:cs typeface="Calibri Light" panose="020F0302020204030204" pitchFamily="34" charset="0"/>
              </a:rPr>
              <a:t>two-level page table</a:t>
            </a:r>
          </a:p>
          <a:p>
            <a:pPr lvl="2"/>
            <a:r>
              <a:rPr lang="en-US" altLang="zh-CN" sz="2400" dirty="0">
                <a:solidFill>
                  <a:srgbClr val="0066FF"/>
                </a:solidFill>
                <a:latin typeface="Calibri Light" panose="020F0302020204030204" pitchFamily="34" charset="0"/>
                <a:cs typeface="Calibri Light" panose="020F0302020204030204" pitchFamily="34" charset="0"/>
              </a:rPr>
              <a:t>Outer page table</a:t>
            </a:r>
          </a:p>
          <a:p>
            <a:pPr lvl="3"/>
            <a:r>
              <a:rPr lang="en-US" altLang="zh-CN" sz="2400" dirty="0">
                <a:latin typeface="Calibri Light" panose="020F0302020204030204" pitchFamily="34" charset="0"/>
                <a:cs typeface="Calibri Light" panose="020F0302020204030204" pitchFamily="34" charset="0"/>
              </a:rPr>
              <a:t>Each entry indicates the position of small page table</a:t>
            </a:r>
          </a:p>
          <a:p>
            <a:pPr lvl="2"/>
            <a:r>
              <a:rPr lang="en-US" altLang="en-US" sz="2400" dirty="0">
                <a:solidFill>
                  <a:srgbClr val="0066FF"/>
                </a:solidFill>
                <a:latin typeface="Calibri Light" panose="020F0302020204030204" pitchFamily="34" charset="0"/>
                <a:cs typeface="Calibri Light" panose="020F0302020204030204" pitchFamily="34" charset="0"/>
              </a:rPr>
              <a:t>Inner (small) page tables</a:t>
            </a:r>
          </a:p>
          <a:p>
            <a:pPr lvl="3"/>
            <a:r>
              <a:rPr lang="en-US" altLang="en-US" sz="2400" dirty="0">
                <a:latin typeface="Calibri Light" panose="020F0302020204030204" pitchFamily="34" charset="0"/>
                <a:cs typeface="Calibri Light" panose="020F0302020204030204" pitchFamily="34" charset="0"/>
              </a:rPr>
              <a:t>Each small page table (also called page of page table) has the page size</a:t>
            </a:r>
          </a:p>
          <a:p>
            <a:pPr lvl="3"/>
            <a:r>
              <a:rPr lang="en-US" altLang="en-US" sz="2400" dirty="0">
                <a:latin typeface="Calibri Light" panose="020F0302020204030204" pitchFamily="34" charset="0"/>
                <a:cs typeface="Calibri Light" panose="020F0302020204030204" pitchFamily="34" charset="0"/>
              </a:rPr>
              <a:t>Different small page tables can be put in different places</a:t>
            </a:r>
          </a:p>
          <a:p>
            <a:pPr lvl="3"/>
            <a:r>
              <a:rPr lang="en-US" altLang="en-US" sz="2400" dirty="0">
                <a:latin typeface="Calibri Light" panose="020F0302020204030204" pitchFamily="34" charset="0"/>
                <a:cs typeface="Calibri Light" panose="020F0302020204030204" pitchFamily="34" charset="0"/>
              </a:rPr>
              <a:t>Only the part of the page table that the process requires right now needs to be in memory!</a:t>
            </a:r>
          </a:p>
        </p:txBody>
      </p:sp>
    </p:spTree>
    <p:extLst>
      <p:ext uri="{BB962C8B-B14F-4D97-AF65-F5344CB8AC3E}">
        <p14:creationId xmlns:p14="http://schemas.microsoft.com/office/powerpoint/2010/main" val="17363836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30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3011">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3011">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3011">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3011">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3011">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3011">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3011">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30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2"/>
          <p:cNvSpPr>
            <a:spLocks noGrp="1" noChangeArrowheads="1"/>
          </p:cNvSpPr>
          <p:nvPr>
            <p:ph type="title"/>
          </p:nvPr>
        </p:nvSpPr>
        <p:spPr>
          <a:xfrm>
            <a:off x="660400" y="239713"/>
            <a:ext cx="8026400" cy="576262"/>
          </a:xfrm>
        </p:spPr>
        <p:txBody>
          <a:bodyPr/>
          <a:lstStyle/>
          <a:p>
            <a:pPr eaLnBrk="1" hangingPunct="1"/>
            <a:r>
              <a:rPr lang="en-US" altLang="en-US" dirty="0">
                <a:solidFill>
                  <a:srgbClr val="FF0000"/>
                </a:solidFill>
              </a:rPr>
              <a:t>Multilevel Feedback </a:t>
            </a:r>
            <a:r>
              <a:rPr lang="en-US" altLang="en-US" dirty="0"/>
              <a:t>Queue</a:t>
            </a:r>
          </a:p>
        </p:txBody>
      </p:sp>
      <p:sp>
        <p:nvSpPr>
          <p:cNvPr id="56322" name="Rectangle 3"/>
          <p:cNvSpPr>
            <a:spLocks noGrp="1" noChangeArrowheads="1"/>
          </p:cNvSpPr>
          <p:nvPr>
            <p:ph type="body" idx="1"/>
          </p:nvPr>
        </p:nvSpPr>
        <p:spPr>
          <a:xfrm>
            <a:off x="451094" y="954757"/>
            <a:ext cx="8560703" cy="4483100"/>
          </a:xfrm>
        </p:spPr>
        <p:txBody>
          <a:bodyPr/>
          <a:lstStyle/>
          <a:p>
            <a:r>
              <a:rPr lang="en-US" altLang="en-US" dirty="0">
                <a:cs typeface="Calibri Light" panose="020F0302020204030204" pitchFamily="34" charset="0"/>
              </a:rPr>
              <a:t>A process can </a:t>
            </a:r>
            <a:r>
              <a:rPr lang="en-US" altLang="en-US" dirty="0">
                <a:solidFill>
                  <a:srgbClr val="FF0000"/>
                </a:solidFill>
                <a:cs typeface="Calibri Light" panose="020F0302020204030204" pitchFamily="34" charset="0"/>
              </a:rPr>
              <a:t>move</a:t>
            </a:r>
            <a:r>
              <a:rPr lang="en-US" altLang="en-US" dirty="0">
                <a:cs typeface="Calibri Light" panose="020F0302020204030204" pitchFamily="34" charset="0"/>
              </a:rPr>
              <a:t> between the various queues; </a:t>
            </a:r>
          </a:p>
          <a:p>
            <a:pPr lvl="1"/>
            <a:r>
              <a:rPr lang="en-US" altLang="en-US" dirty="0">
                <a:cs typeface="Calibri Light" panose="020F0302020204030204" pitchFamily="34" charset="0"/>
              </a:rPr>
              <a:t>aging can be considered in this way (</a:t>
            </a:r>
            <a:r>
              <a:rPr lang="en-US" altLang="en-US" dirty="0">
                <a:solidFill>
                  <a:srgbClr val="FF0000"/>
                </a:solidFill>
                <a:cs typeface="Calibri Light" panose="020F0302020204030204" pitchFamily="34" charset="0"/>
              </a:rPr>
              <a:t>prevent starvation</a:t>
            </a:r>
            <a:r>
              <a:rPr lang="en-US" altLang="en-US" dirty="0">
                <a:cs typeface="Calibri Light" panose="020F0302020204030204" pitchFamily="34" charset="0"/>
              </a:rPr>
              <a:t>)</a:t>
            </a:r>
          </a:p>
          <a:p>
            <a:pPr marL="541338" lvl="1" indent="-185738"/>
            <a:r>
              <a:rPr lang="en-US" altLang="en-US" dirty="0">
                <a:cs typeface="Calibri Light" panose="020F0302020204030204" pitchFamily="34" charset="0"/>
              </a:rPr>
              <a:t> advantage: prevent starvation</a:t>
            </a:r>
          </a:p>
          <a:p>
            <a:r>
              <a:rPr lang="en-US" altLang="zh-CN" dirty="0">
                <a:cs typeface="Calibri Light" panose="020F0302020204030204" pitchFamily="34" charset="0"/>
              </a:rPr>
              <a:t>The multilevel feedback queue scheduler</a:t>
            </a:r>
          </a:p>
          <a:p>
            <a:pPr lvl="1"/>
            <a:r>
              <a:rPr lang="en-US" altLang="zh-CN" dirty="0">
                <a:cs typeface="Calibri Light" panose="020F0302020204030204" pitchFamily="34" charset="0"/>
              </a:rPr>
              <a:t>the most general CPU scheduling algorithm</a:t>
            </a:r>
          </a:p>
          <a:p>
            <a:pPr lvl="1"/>
            <a:r>
              <a:rPr lang="en-US" altLang="en-US" dirty="0">
                <a:cs typeface="Calibri Light" panose="020F0302020204030204" pitchFamily="34" charset="0"/>
              </a:rPr>
              <a:t>defined by the following parameters:</a:t>
            </a:r>
          </a:p>
          <a:p>
            <a:pPr marL="800100" lvl="1" indent="-342900">
              <a:buFont typeface="+mj-lt"/>
              <a:buAutoNum type="arabicPeriod"/>
            </a:pPr>
            <a:r>
              <a:rPr lang="en-US" altLang="en-US" dirty="0">
                <a:cs typeface="Calibri Light" panose="020F0302020204030204" pitchFamily="34" charset="0"/>
              </a:rPr>
              <a:t>number of queues</a:t>
            </a:r>
          </a:p>
          <a:p>
            <a:pPr marL="800100" lvl="1" indent="-342900">
              <a:buFont typeface="+mj-lt"/>
              <a:buAutoNum type="arabicPeriod"/>
            </a:pPr>
            <a:r>
              <a:rPr lang="en-US" altLang="en-US" dirty="0">
                <a:cs typeface="Calibri Light" panose="020F0302020204030204" pitchFamily="34" charset="0"/>
              </a:rPr>
              <a:t>scheduling algorithms for each queue</a:t>
            </a:r>
          </a:p>
          <a:p>
            <a:pPr marL="800100" lvl="1" indent="-342900">
              <a:buFont typeface="+mj-lt"/>
              <a:buAutoNum type="arabicPeriod"/>
            </a:pPr>
            <a:r>
              <a:rPr lang="en-US" altLang="zh-CN" dirty="0">
                <a:cs typeface="Calibri Light" panose="020F0302020204030204" pitchFamily="34" charset="0"/>
              </a:rPr>
              <a:t>Policies on moving process between queues</a:t>
            </a:r>
            <a:endParaRPr lang="en-US" altLang="en-US" dirty="0">
              <a:cs typeface="Calibri Light" panose="020F0302020204030204" pitchFamily="34" charset="0"/>
            </a:endParaRPr>
          </a:p>
          <a:p>
            <a:pPr marL="1143000" lvl="2" indent="-342900">
              <a:buFont typeface="+mj-lt"/>
              <a:buAutoNum type="arabicPeriod"/>
            </a:pPr>
            <a:r>
              <a:rPr lang="en-US" altLang="en-US" dirty="0">
                <a:cs typeface="Calibri Light" panose="020F0302020204030204" pitchFamily="34" charset="0"/>
              </a:rPr>
              <a:t>when to upgrade a process</a:t>
            </a:r>
          </a:p>
          <a:p>
            <a:pPr marL="1143000" lvl="2" indent="-342900">
              <a:buFont typeface="+mj-lt"/>
              <a:buAutoNum type="arabicPeriod"/>
            </a:pPr>
            <a:r>
              <a:rPr lang="en-US" altLang="en-US" dirty="0">
                <a:cs typeface="Calibri Light" panose="020F0302020204030204" pitchFamily="34" charset="0"/>
              </a:rPr>
              <a:t>when to demote (</a:t>
            </a:r>
            <a:r>
              <a:rPr lang="zh-CN" altLang="en-US" sz="2000" dirty="0">
                <a:cs typeface="Calibri Light" panose="020F0302020204030204" pitchFamily="34" charset="0"/>
              </a:rPr>
              <a:t>降级</a:t>
            </a:r>
            <a:r>
              <a:rPr lang="en-US" altLang="en-US" dirty="0">
                <a:cs typeface="Calibri Light" panose="020F0302020204030204" pitchFamily="34" charset="0"/>
              </a:rPr>
              <a:t>) a process</a:t>
            </a:r>
          </a:p>
          <a:p>
            <a:pPr marL="1143000" lvl="2" indent="-342900">
              <a:buFont typeface="+mj-lt"/>
              <a:buAutoNum type="arabicPeriod"/>
            </a:pPr>
            <a:r>
              <a:rPr lang="en-US" altLang="en-US" dirty="0">
                <a:cs typeface="Calibri Light" panose="020F0302020204030204" pitchFamily="34" charset="0"/>
              </a:rPr>
              <a:t>which queue a process will enter when that process needs service</a:t>
            </a:r>
          </a:p>
        </p:txBody>
      </p:sp>
    </p:spTree>
    <p:extLst>
      <p:ext uri="{BB962C8B-B14F-4D97-AF65-F5344CB8AC3E}">
        <p14:creationId xmlns:p14="http://schemas.microsoft.com/office/powerpoint/2010/main" val="234335733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a:xfrm>
            <a:off x="955675" y="152400"/>
            <a:ext cx="7762875" cy="576263"/>
          </a:xfrm>
        </p:spPr>
        <p:txBody>
          <a:bodyPr/>
          <a:lstStyle/>
          <a:p>
            <a:pPr eaLnBrk="1" hangingPunct="1"/>
            <a:r>
              <a:rPr lang="en-US" altLang="en-US" dirty="0"/>
              <a:t>Two-Level Paging Example</a:t>
            </a:r>
          </a:p>
        </p:txBody>
      </p:sp>
      <p:sp>
        <p:nvSpPr>
          <p:cNvPr id="44035" name="Rectangle 3"/>
          <p:cNvSpPr>
            <a:spLocks noGrp="1" noChangeArrowheads="1"/>
          </p:cNvSpPr>
          <p:nvPr>
            <p:ph type="body" idx="1"/>
          </p:nvPr>
        </p:nvSpPr>
        <p:spPr>
          <a:xfrm>
            <a:off x="461517" y="893471"/>
            <a:ext cx="7807325" cy="5146675"/>
          </a:xfrm>
        </p:spPr>
        <p:txBody>
          <a:bodyPr/>
          <a:lstStyle/>
          <a:p>
            <a:pPr>
              <a:lnSpc>
                <a:spcPct val="90000"/>
              </a:lnSpc>
            </a:pPr>
            <a:r>
              <a:rPr lang="en-US" altLang="en-US" sz="2400" dirty="0">
                <a:latin typeface="Calibri Light" panose="020F0302020204030204" pitchFamily="34" charset="0"/>
                <a:cs typeface="Calibri Light" panose="020F0302020204030204" pitchFamily="34" charset="0"/>
              </a:rPr>
              <a:t>logical address space: 32-bit (m=32),  page size: 4 KB (n=12)</a:t>
            </a:r>
          </a:p>
          <a:p>
            <a:pPr lvl="1">
              <a:lnSpc>
                <a:spcPct val="90000"/>
              </a:lnSpc>
            </a:pPr>
            <a:r>
              <a:rPr lang="en-US" altLang="en-US" sz="2000" dirty="0">
                <a:latin typeface="Calibri Light" panose="020F0302020204030204" pitchFamily="34" charset="0"/>
                <a:cs typeface="Calibri Light" panose="020F0302020204030204" pitchFamily="34" charset="0"/>
              </a:rPr>
              <a:t>Originally</a:t>
            </a:r>
          </a:p>
          <a:p>
            <a:pPr lvl="2">
              <a:lnSpc>
                <a:spcPct val="90000"/>
              </a:lnSpc>
            </a:pPr>
            <a:r>
              <a:rPr lang="en-US" altLang="en-US" sz="2000" dirty="0">
                <a:latin typeface="Calibri Light" panose="020F0302020204030204" pitchFamily="34" charset="0"/>
                <a:cs typeface="Calibri Light" panose="020F0302020204030204" pitchFamily="34" charset="0"/>
              </a:rPr>
              <a:t>page table length: 2</a:t>
            </a:r>
            <a:r>
              <a:rPr lang="en-US" altLang="en-US" sz="2000" baseline="30000" dirty="0">
                <a:latin typeface="Calibri Light" panose="020F0302020204030204" pitchFamily="34" charset="0"/>
                <a:cs typeface="Calibri Light" panose="020F0302020204030204" pitchFamily="34" charset="0"/>
              </a:rPr>
              <a:t>m-n</a:t>
            </a:r>
            <a:r>
              <a:rPr lang="en-US" altLang="en-US" sz="2000" dirty="0">
                <a:latin typeface="Calibri Light" panose="020F0302020204030204" pitchFamily="34" charset="0"/>
                <a:cs typeface="Calibri Light" panose="020F0302020204030204" pitchFamily="34" charset="0"/>
              </a:rPr>
              <a:t> = 2</a:t>
            </a:r>
            <a:r>
              <a:rPr lang="en-US" altLang="en-US" sz="2000" baseline="30000" dirty="0">
                <a:latin typeface="Calibri Light" panose="020F0302020204030204" pitchFamily="34" charset="0"/>
                <a:cs typeface="Calibri Light" panose="020F0302020204030204" pitchFamily="34" charset="0"/>
              </a:rPr>
              <a:t>20</a:t>
            </a:r>
            <a:endParaRPr lang="en-US" altLang="en-US" sz="2000" dirty="0">
              <a:latin typeface="Calibri Light" panose="020F0302020204030204" pitchFamily="34" charset="0"/>
              <a:cs typeface="Calibri Light" panose="020F0302020204030204" pitchFamily="34" charset="0"/>
            </a:endParaRPr>
          </a:p>
          <a:p>
            <a:pPr lvl="1">
              <a:lnSpc>
                <a:spcPct val="90000"/>
              </a:lnSpc>
            </a:pPr>
            <a:r>
              <a:rPr lang="en-US" altLang="en-US" sz="2000" dirty="0">
                <a:latin typeface="Calibri Light" panose="020F0302020204030204" pitchFamily="34" charset="0"/>
                <a:cs typeface="Calibri Light" panose="020F0302020204030204" pitchFamily="34" charset="0"/>
              </a:rPr>
              <a:t>Two levels</a:t>
            </a:r>
          </a:p>
          <a:p>
            <a:pPr marL="627063" lvl="1">
              <a:lnSpc>
                <a:spcPct val="90000"/>
              </a:lnSpc>
            </a:pPr>
            <a:r>
              <a:rPr lang="en-US" altLang="en-US" sz="2000" i="1" dirty="0">
                <a:latin typeface="Calibri Light" panose="020F0302020204030204" pitchFamily="34" charset="0"/>
                <a:cs typeface="Calibri Light" panose="020F0302020204030204" pitchFamily="34" charset="0"/>
              </a:rPr>
              <a:t>p</a:t>
            </a:r>
            <a:r>
              <a:rPr lang="en-US" altLang="en-US" sz="2000" i="1" baseline="-25000" dirty="0">
                <a:latin typeface="Calibri Light" panose="020F0302020204030204" pitchFamily="34" charset="0"/>
                <a:cs typeface="Calibri Light" panose="020F0302020204030204" pitchFamily="34" charset="0"/>
              </a:rPr>
              <a:t>1 </a:t>
            </a:r>
            <a:r>
              <a:rPr lang="en-US" altLang="en-US" sz="2000" dirty="0">
                <a:latin typeface="Calibri Light" panose="020F0302020204030204" pitchFamily="34" charset="0"/>
                <a:cs typeface="Calibri Light" panose="020F0302020204030204" pitchFamily="34" charset="0"/>
              </a:rPr>
              <a:t>: a 10-bit page number (1KB)</a:t>
            </a:r>
          </a:p>
          <a:p>
            <a:pPr marL="906463" lvl="2">
              <a:lnSpc>
                <a:spcPct val="90000"/>
              </a:lnSpc>
            </a:pPr>
            <a:r>
              <a:rPr lang="en-US" altLang="en-US" sz="2000" dirty="0">
                <a:latin typeface="Calibri Light" panose="020F0302020204030204" pitchFamily="34" charset="0"/>
                <a:cs typeface="Calibri Light" panose="020F0302020204030204" pitchFamily="34" charset="0"/>
              </a:rPr>
              <a:t>an index into the </a:t>
            </a:r>
            <a:r>
              <a:rPr lang="en-US" altLang="en-US" sz="2000" dirty="0">
                <a:solidFill>
                  <a:srgbClr val="FF0000"/>
                </a:solidFill>
                <a:latin typeface="Calibri Light" panose="020F0302020204030204" pitchFamily="34" charset="0"/>
                <a:cs typeface="Calibri Light" panose="020F0302020204030204" pitchFamily="34" charset="0"/>
              </a:rPr>
              <a:t>outer page table</a:t>
            </a:r>
            <a:endParaRPr lang="en-US" altLang="en-US" sz="2000" dirty="0">
              <a:latin typeface="Calibri Light" panose="020F0302020204030204" pitchFamily="34" charset="0"/>
              <a:cs typeface="Calibri Light" panose="020F0302020204030204" pitchFamily="34" charset="0"/>
            </a:endParaRPr>
          </a:p>
          <a:p>
            <a:pPr marL="627063" lvl="1">
              <a:lnSpc>
                <a:spcPct val="90000"/>
              </a:lnSpc>
            </a:pPr>
            <a:r>
              <a:rPr lang="en-US" altLang="en-US" sz="2000" i="1" dirty="0">
                <a:latin typeface="Calibri Light" panose="020F0302020204030204" pitchFamily="34" charset="0"/>
                <a:cs typeface="Calibri Light" panose="020F0302020204030204" pitchFamily="34" charset="0"/>
              </a:rPr>
              <a:t>p</a:t>
            </a:r>
            <a:r>
              <a:rPr lang="en-US" altLang="en-US" sz="2000" i="1" baseline="-25000" dirty="0">
                <a:latin typeface="Calibri Light" panose="020F0302020204030204" pitchFamily="34" charset="0"/>
                <a:cs typeface="Calibri Light" panose="020F0302020204030204" pitchFamily="34" charset="0"/>
              </a:rPr>
              <a:t>2 </a:t>
            </a:r>
            <a:r>
              <a:rPr lang="en-US" altLang="en-US" sz="2000" dirty="0">
                <a:latin typeface="Calibri Light" panose="020F0302020204030204" pitchFamily="34" charset="0"/>
                <a:cs typeface="Calibri Light" panose="020F0302020204030204" pitchFamily="34" charset="0"/>
              </a:rPr>
              <a:t>: a 10-bit page offset (1KB)</a:t>
            </a:r>
          </a:p>
          <a:p>
            <a:pPr marL="906463" lvl="2">
              <a:lnSpc>
                <a:spcPct val="90000"/>
              </a:lnSpc>
            </a:pPr>
            <a:r>
              <a:rPr lang="en-US" altLang="en-US" sz="2000" dirty="0">
                <a:latin typeface="Calibri Light" panose="020F0302020204030204" pitchFamily="34" charset="0"/>
                <a:cs typeface="Calibri Light" panose="020F0302020204030204" pitchFamily="34" charset="0"/>
              </a:rPr>
              <a:t>the displacement within the page of the </a:t>
            </a:r>
            <a:r>
              <a:rPr lang="en-US" altLang="en-US" sz="2000" dirty="0">
                <a:solidFill>
                  <a:srgbClr val="FF0000"/>
                </a:solidFill>
                <a:latin typeface="Calibri Light" panose="020F0302020204030204" pitchFamily="34" charset="0"/>
                <a:cs typeface="Calibri Light" panose="020F0302020204030204" pitchFamily="34" charset="0"/>
              </a:rPr>
              <a:t>inner page table</a:t>
            </a:r>
            <a:endParaRPr lang="en-US" altLang="en-US" sz="2000" dirty="0">
              <a:latin typeface="Calibri Light" panose="020F0302020204030204" pitchFamily="34" charset="0"/>
              <a:cs typeface="Calibri Light" panose="020F0302020204030204" pitchFamily="34" charset="0"/>
            </a:endParaRPr>
          </a:p>
        </p:txBody>
      </p:sp>
      <p:pic>
        <p:nvPicPr>
          <p:cNvPr id="44036" name="Picture 5" descr="W:\os-book\OS10\slide-dir\os-figures\in-9_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40580" y="2539676"/>
            <a:ext cx="2815537" cy="6118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文本框 1">
            <a:extLst>
              <a:ext uri="{FF2B5EF4-FFF2-40B4-BE49-F238E27FC236}">
                <a16:creationId xmlns:a16="http://schemas.microsoft.com/office/drawing/2014/main" id="{63885FF6-E96E-4F50-84D0-7CC3E897BA94}"/>
              </a:ext>
            </a:extLst>
          </p:cNvPr>
          <p:cNvSpPr txBox="1"/>
          <p:nvPr/>
        </p:nvSpPr>
        <p:spPr>
          <a:xfrm>
            <a:off x="6083587" y="2119075"/>
            <a:ext cx="479618" cy="369332"/>
          </a:xfrm>
          <a:prstGeom prst="rect">
            <a:avLst/>
          </a:prstGeom>
          <a:noFill/>
        </p:spPr>
        <p:txBody>
          <a:bodyPr wrap="none" rtlCol="0">
            <a:spAutoFit/>
          </a:bodyPr>
          <a:lstStyle/>
          <a:p>
            <a:r>
              <a:rPr lang="en-US" altLang="zh-CN" dirty="0">
                <a:solidFill>
                  <a:srgbClr val="00B050"/>
                </a:solidFill>
              </a:rPr>
              <a:t>20</a:t>
            </a:r>
            <a:endParaRPr lang="zh-CN" altLang="en-US" dirty="0">
              <a:solidFill>
                <a:srgbClr val="00B050"/>
              </a:solidFill>
            </a:endParaRPr>
          </a:p>
        </p:txBody>
      </p:sp>
      <p:sp>
        <p:nvSpPr>
          <p:cNvPr id="7" name="文本框 6">
            <a:extLst>
              <a:ext uri="{FF2B5EF4-FFF2-40B4-BE49-F238E27FC236}">
                <a16:creationId xmlns:a16="http://schemas.microsoft.com/office/drawing/2014/main" id="{D821A8F5-F73E-4CEA-92AE-13BCD023F848}"/>
              </a:ext>
            </a:extLst>
          </p:cNvPr>
          <p:cNvSpPr txBox="1"/>
          <p:nvPr/>
        </p:nvSpPr>
        <p:spPr>
          <a:xfrm>
            <a:off x="7115679" y="2119075"/>
            <a:ext cx="479618" cy="369332"/>
          </a:xfrm>
          <a:prstGeom prst="rect">
            <a:avLst/>
          </a:prstGeom>
          <a:noFill/>
        </p:spPr>
        <p:txBody>
          <a:bodyPr wrap="none" rtlCol="0">
            <a:spAutoFit/>
          </a:bodyPr>
          <a:lstStyle/>
          <a:p>
            <a:r>
              <a:rPr lang="en-US" altLang="zh-CN" dirty="0">
                <a:solidFill>
                  <a:srgbClr val="00B050"/>
                </a:solidFill>
              </a:rPr>
              <a:t>12</a:t>
            </a:r>
            <a:endParaRPr lang="zh-CN" altLang="en-US" dirty="0">
              <a:solidFill>
                <a:srgbClr val="00B050"/>
              </a:solidFill>
            </a:endParaRPr>
          </a:p>
        </p:txBody>
      </p:sp>
      <p:pic>
        <p:nvPicPr>
          <p:cNvPr id="8" name="Picture 1035">
            <a:extLst>
              <a:ext uri="{FF2B5EF4-FFF2-40B4-BE49-F238E27FC236}">
                <a16:creationId xmlns:a16="http://schemas.microsoft.com/office/drawing/2014/main" id="{0E4FB5D9-A1F1-4880-96F7-20AEB0A784A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73896" y="3576132"/>
            <a:ext cx="5208587" cy="21960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文本框 2">
            <a:extLst>
              <a:ext uri="{FF2B5EF4-FFF2-40B4-BE49-F238E27FC236}">
                <a16:creationId xmlns:a16="http://schemas.microsoft.com/office/drawing/2014/main" id="{9D534002-92F3-4755-B294-23E5D0663BAE}"/>
              </a:ext>
            </a:extLst>
          </p:cNvPr>
          <p:cNvSpPr txBox="1"/>
          <p:nvPr/>
        </p:nvSpPr>
        <p:spPr>
          <a:xfrm>
            <a:off x="6702768" y="4864462"/>
            <a:ext cx="245580" cy="338554"/>
          </a:xfrm>
          <a:prstGeom prst="rect">
            <a:avLst/>
          </a:prstGeom>
          <a:noFill/>
        </p:spPr>
        <p:txBody>
          <a:bodyPr wrap="none" rtlCol="0">
            <a:spAutoFit/>
          </a:bodyPr>
          <a:lstStyle/>
          <a:p>
            <a:r>
              <a:rPr lang="en-US" altLang="zh-CN" sz="1600" dirty="0">
                <a:latin typeface="Calibri Light" panose="020F0302020204030204" pitchFamily="34" charset="0"/>
                <a:cs typeface="Calibri Light" panose="020F0302020204030204" pitchFamily="34" charset="0"/>
              </a:rPr>
              <a:t>f</a:t>
            </a:r>
            <a:endParaRPr lang="zh-CN" altLang="en-US" sz="1600" dirty="0">
              <a:latin typeface="Calibri Light" panose="020F0302020204030204" pitchFamily="34" charset="0"/>
              <a:cs typeface="Calibri Light" panose="020F0302020204030204" pitchFamily="34" charset="0"/>
            </a:endParaRPr>
          </a:p>
        </p:txBody>
      </p:sp>
      <p:sp>
        <p:nvSpPr>
          <p:cNvPr id="4" name="文本框 3">
            <a:extLst>
              <a:ext uri="{FF2B5EF4-FFF2-40B4-BE49-F238E27FC236}">
                <a16:creationId xmlns:a16="http://schemas.microsoft.com/office/drawing/2014/main" id="{442ED168-7F9A-4949-B552-384E311DB3D2}"/>
              </a:ext>
            </a:extLst>
          </p:cNvPr>
          <p:cNvSpPr txBox="1"/>
          <p:nvPr/>
        </p:nvSpPr>
        <p:spPr>
          <a:xfrm flipH="1">
            <a:off x="5109404" y="5936958"/>
            <a:ext cx="3071969" cy="400110"/>
          </a:xfrm>
          <a:prstGeom prst="rect">
            <a:avLst/>
          </a:prstGeom>
          <a:noFill/>
        </p:spPr>
        <p:txBody>
          <a:bodyPr wrap="square" rtlCol="0">
            <a:spAutoFit/>
          </a:bodyPr>
          <a:lstStyle/>
          <a:p>
            <a:r>
              <a:rPr lang="en-US" altLang="zh-CN" sz="2000" dirty="0">
                <a:solidFill>
                  <a:srgbClr val="00B050"/>
                </a:solidFill>
                <a:latin typeface="Calibri Light" panose="020F0302020204030204" pitchFamily="34" charset="0"/>
                <a:cs typeface="Calibri Light" panose="020F0302020204030204" pitchFamily="34" charset="0"/>
              </a:rPr>
              <a:t>Address translation process</a:t>
            </a:r>
            <a:endParaRPr lang="zh-CN" altLang="en-US" sz="2000" dirty="0">
              <a:solidFill>
                <a:srgbClr val="00B050"/>
              </a:solidFill>
              <a:latin typeface="Calibri Light" panose="020F0302020204030204" pitchFamily="34" charset="0"/>
              <a:cs typeface="Calibri Light" panose="020F0302020204030204" pitchFamily="34" charset="0"/>
            </a:endParaRPr>
          </a:p>
        </p:txBody>
      </p:sp>
      <p:graphicFrame>
        <p:nvGraphicFramePr>
          <p:cNvPr id="6" name="表格 8">
            <a:extLst>
              <a:ext uri="{FF2B5EF4-FFF2-40B4-BE49-F238E27FC236}">
                <a16:creationId xmlns:a16="http://schemas.microsoft.com/office/drawing/2014/main" id="{C6F625EC-9B40-4E9E-BDD3-F93791C23393}"/>
              </a:ext>
            </a:extLst>
          </p:cNvPr>
          <p:cNvGraphicFramePr>
            <a:graphicFrameLocks noGrp="1"/>
          </p:cNvGraphicFramePr>
          <p:nvPr/>
        </p:nvGraphicFramePr>
        <p:xfrm>
          <a:off x="7475921" y="4666269"/>
          <a:ext cx="1410904" cy="274320"/>
        </p:xfrm>
        <a:graphic>
          <a:graphicData uri="http://schemas.openxmlformats.org/drawingml/2006/table">
            <a:tbl>
              <a:tblPr firstRow="1" bandRow="1">
                <a:tableStyleId>{5C22544A-7EE6-4342-B048-85BDC9FD1C3A}</a:tableStyleId>
              </a:tblPr>
              <a:tblGrid>
                <a:gridCol w="705452">
                  <a:extLst>
                    <a:ext uri="{9D8B030D-6E8A-4147-A177-3AD203B41FA5}">
                      <a16:colId xmlns:a16="http://schemas.microsoft.com/office/drawing/2014/main" val="1220473333"/>
                    </a:ext>
                  </a:extLst>
                </a:gridCol>
                <a:gridCol w="705452">
                  <a:extLst>
                    <a:ext uri="{9D8B030D-6E8A-4147-A177-3AD203B41FA5}">
                      <a16:colId xmlns:a16="http://schemas.microsoft.com/office/drawing/2014/main" val="4135464732"/>
                    </a:ext>
                  </a:extLst>
                </a:gridCol>
              </a:tblGrid>
              <a:tr h="223038">
                <a:tc>
                  <a:txBody>
                    <a:bodyPr/>
                    <a:lstStyle/>
                    <a:p>
                      <a:pPr algn="ctr"/>
                      <a:r>
                        <a:rPr lang="en-US" altLang="zh-CN" sz="1200" b="0" dirty="0">
                          <a:solidFill>
                            <a:schemeClr val="tx1"/>
                          </a:solidFill>
                          <a:latin typeface="Calibri Light" panose="020F0302020204030204" pitchFamily="34" charset="0"/>
                          <a:cs typeface="Calibri Light" panose="020F0302020204030204" pitchFamily="34" charset="0"/>
                        </a:rPr>
                        <a:t>f</a:t>
                      </a:r>
                      <a:endParaRPr lang="zh-CN" altLang="en-US" sz="1200" b="0" dirty="0">
                        <a:solidFill>
                          <a:schemeClr val="tx1"/>
                        </a:solidFill>
                        <a:latin typeface="Calibri Light" panose="020F0302020204030204" pitchFamily="34" charset="0"/>
                        <a:cs typeface="Calibri Light" panose="020F03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200" b="0" dirty="0">
                          <a:solidFill>
                            <a:schemeClr val="tx1"/>
                          </a:solidFill>
                          <a:latin typeface="Calibri Light" panose="020F0302020204030204" pitchFamily="34" charset="0"/>
                          <a:cs typeface="Calibri Light" panose="020F0302020204030204" pitchFamily="34" charset="0"/>
                        </a:rPr>
                        <a:t>d</a:t>
                      </a:r>
                      <a:endParaRPr lang="zh-CN" altLang="en-US" sz="1200" b="0" dirty="0">
                        <a:solidFill>
                          <a:schemeClr val="tx1"/>
                        </a:solidFill>
                        <a:latin typeface="Calibri Light" panose="020F0302020204030204" pitchFamily="34" charset="0"/>
                        <a:cs typeface="Calibri Light" panose="020F03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56820640"/>
                  </a:ext>
                </a:extLst>
              </a:tr>
            </a:tbl>
          </a:graphicData>
        </a:graphic>
      </p:graphicFrame>
      <p:sp>
        <p:nvSpPr>
          <p:cNvPr id="9" name="文本框 8">
            <a:extLst>
              <a:ext uri="{FF2B5EF4-FFF2-40B4-BE49-F238E27FC236}">
                <a16:creationId xmlns:a16="http://schemas.microsoft.com/office/drawing/2014/main" id="{5CE6C64B-C380-48E7-891B-1A32097F514C}"/>
              </a:ext>
            </a:extLst>
          </p:cNvPr>
          <p:cNvSpPr txBox="1"/>
          <p:nvPr/>
        </p:nvSpPr>
        <p:spPr>
          <a:xfrm>
            <a:off x="7394940" y="4271406"/>
            <a:ext cx="1688154" cy="369332"/>
          </a:xfrm>
          <a:prstGeom prst="rect">
            <a:avLst/>
          </a:prstGeom>
          <a:noFill/>
        </p:spPr>
        <p:txBody>
          <a:bodyPr wrap="none" rtlCol="0">
            <a:spAutoFit/>
          </a:bodyPr>
          <a:lstStyle/>
          <a:p>
            <a:r>
              <a:rPr lang="en-US" altLang="zh-CN" dirty="0">
                <a:latin typeface="Calibri Light" panose="020F0302020204030204" pitchFamily="34" charset="0"/>
                <a:cs typeface="Calibri Light" panose="020F0302020204030204" pitchFamily="34" charset="0"/>
              </a:rPr>
              <a:t>physical address</a:t>
            </a:r>
            <a:endParaRPr lang="zh-CN" altLang="en-US" dirty="0">
              <a:latin typeface="Calibri Light" panose="020F0302020204030204" pitchFamily="34" charset="0"/>
              <a:cs typeface="Calibri Light" panose="020F0302020204030204" pitchFamily="34" charset="0"/>
            </a:endParaRPr>
          </a:p>
        </p:txBody>
      </p:sp>
      <p:sp>
        <p:nvSpPr>
          <p:cNvPr id="14" name="文本框 13">
            <a:extLst>
              <a:ext uri="{FF2B5EF4-FFF2-40B4-BE49-F238E27FC236}">
                <a16:creationId xmlns:a16="http://schemas.microsoft.com/office/drawing/2014/main" id="{F52FF90B-98A7-4224-B9D3-6267F5BAC707}"/>
              </a:ext>
            </a:extLst>
          </p:cNvPr>
          <p:cNvSpPr txBox="1"/>
          <p:nvPr/>
        </p:nvSpPr>
        <p:spPr>
          <a:xfrm>
            <a:off x="263831" y="5019088"/>
            <a:ext cx="4354803" cy="1200329"/>
          </a:xfrm>
          <a:prstGeom prst="rect">
            <a:avLst/>
          </a:prstGeom>
          <a:noFill/>
        </p:spPr>
        <p:txBody>
          <a:bodyPr wrap="square">
            <a:spAutoFit/>
          </a:bodyPr>
          <a:lstStyle/>
          <a:p>
            <a:pPr marL="177800" indent="-177800">
              <a:lnSpc>
                <a:spcPct val="90000"/>
              </a:lnSpc>
              <a:buFont typeface="Arial" panose="020B0604020202020204" pitchFamily="34" charset="0"/>
              <a:buChar char="•"/>
            </a:pPr>
            <a:r>
              <a:rPr lang="en-US" altLang="en-US" sz="2000" kern="0" dirty="0">
                <a:solidFill>
                  <a:srgbClr val="FF0000"/>
                </a:solidFill>
                <a:latin typeface="Calibri Light" panose="020F0302020204030204" pitchFamily="34" charset="0"/>
                <a:cs typeface="Calibri Light" panose="020F0302020204030204" pitchFamily="34" charset="0"/>
              </a:rPr>
              <a:t>Advantage</a:t>
            </a:r>
            <a:r>
              <a:rPr lang="en-US" altLang="en-US" sz="2000" kern="0" dirty="0">
                <a:latin typeface="Calibri Light" panose="020F0302020204030204" pitchFamily="34" charset="0"/>
                <a:cs typeface="Calibri Light" panose="020F0302020204030204" pitchFamily="34" charset="0"/>
              </a:rPr>
              <a:t>: save memory</a:t>
            </a:r>
          </a:p>
          <a:p>
            <a:pPr marL="355600" lvl="1" indent="-177800">
              <a:lnSpc>
                <a:spcPct val="90000"/>
              </a:lnSpc>
              <a:buFont typeface="Arial" panose="020B0604020202020204" pitchFamily="34" charset="0"/>
              <a:buChar char="•"/>
            </a:pPr>
            <a:r>
              <a:rPr lang="en-US" altLang="en-US" sz="2000" kern="0" dirty="0">
                <a:latin typeface="Calibri Light" panose="020F0302020204030204" pitchFamily="34" charset="0"/>
                <a:cs typeface="Calibri Light" panose="020F0302020204030204" pitchFamily="34" charset="0"/>
              </a:rPr>
              <a:t>only part of the page table needs to be in memory</a:t>
            </a:r>
          </a:p>
          <a:p>
            <a:pPr marL="177800" indent="-177800">
              <a:lnSpc>
                <a:spcPct val="90000"/>
              </a:lnSpc>
              <a:buFont typeface="Arial" panose="020B0604020202020204" pitchFamily="34" charset="0"/>
              <a:buChar char="•"/>
            </a:pPr>
            <a:r>
              <a:rPr lang="en-US" altLang="en-US" sz="2000" kern="0" dirty="0">
                <a:solidFill>
                  <a:srgbClr val="FF0000"/>
                </a:solidFill>
                <a:latin typeface="Calibri Light" panose="020F0302020204030204" pitchFamily="34" charset="0"/>
                <a:cs typeface="Calibri Light" panose="020F0302020204030204" pitchFamily="34" charset="0"/>
              </a:rPr>
              <a:t>Disadvantage</a:t>
            </a:r>
            <a:r>
              <a:rPr lang="zh-CN" altLang="en-US" sz="2000" kern="0" dirty="0">
                <a:latin typeface="Calibri Light" panose="020F0302020204030204" pitchFamily="34" charset="0"/>
                <a:cs typeface="Calibri Light" panose="020F0302020204030204" pitchFamily="34" charset="0"/>
              </a:rPr>
              <a:t>：</a:t>
            </a:r>
            <a:r>
              <a:rPr lang="en-US" altLang="zh-CN" sz="2000" kern="0" dirty="0">
                <a:latin typeface="Calibri Light" panose="020F0302020204030204" pitchFamily="34" charset="0"/>
                <a:cs typeface="Calibri Light" panose="020F0302020204030204" pitchFamily="34" charset="0"/>
              </a:rPr>
              <a:t>three memory access</a:t>
            </a:r>
            <a:endParaRPr lang="en-US" altLang="en-US" sz="2000" kern="0" dirty="0">
              <a:latin typeface="Calibri Light" panose="020F0302020204030204" pitchFamily="34" charset="0"/>
              <a:cs typeface="Calibri Light" panose="020F0302020204030204" pitchFamily="34" charset="0"/>
            </a:endParaRPr>
          </a:p>
        </p:txBody>
      </p:sp>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57788" y="1339501"/>
            <a:ext cx="2181120" cy="964240"/>
          </a:xfrm>
          <a:prstGeom prst="rect">
            <a:avLst/>
          </a:prstGeom>
        </p:spPr>
      </p:pic>
    </p:spTree>
    <p:extLst>
      <p:ext uri="{BB962C8B-B14F-4D97-AF65-F5344CB8AC3E}">
        <p14:creationId xmlns:p14="http://schemas.microsoft.com/office/powerpoint/2010/main" val="18176567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p:cNvSpPr>
            <a:spLocks noGrp="1" noChangeArrowheads="1"/>
          </p:cNvSpPr>
          <p:nvPr>
            <p:ph type="title"/>
          </p:nvPr>
        </p:nvSpPr>
        <p:spPr>
          <a:xfrm>
            <a:off x="846138" y="166688"/>
            <a:ext cx="7840662" cy="576262"/>
          </a:xfrm>
        </p:spPr>
        <p:txBody>
          <a:bodyPr/>
          <a:lstStyle/>
          <a:p>
            <a:pPr eaLnBrk="1" hangingPunct="1"/>
            <a:r>
              <a:rPr lang="en-US" altLang="en-US"/>
              <a:t>Hashed Page Tables</a:t>
            </a:r>
          </a:p>
        </p:txBody>
      </p:sp>
      <p:pic>
        <p:nvPicPr>
          <p:cNvPr id="3" name="Picture 2"/>
          <p:cNvPicPr>
            <a:picLocks noChangeAspect="1"/>
          </p:cNvPicPr>
          <p:nvPr/>
        </p:nvPicPr>
        <p:blipFill>
          <a:blip r:embed="rId3"/>
          <a:stretch>
            <a:fillRect/>
          </a:stretch>
        </p:blipFill>
        <p:spPr>
          <a:xfrm>
            <a:off x="290949" y="931787"/>
            <a:ext cx="6874622" cy="4003600"/>
          </a:xfrm>
          <a:prstGeom prst="rect">
            <a:avLst/>
          </a:prstGeom>
        </p:spPr>
      </p:pic>
      <p:sp>
        <p:nvSpPr>
          <p:cNvPr id="4" name="Rectangle 3"/>
          <p:cNvSpPr/>
          <p:nvPr/>
        </p:nvSpPr>
        <p:spPr>
          <a:xfrm>
            <a:off x="290949" y="4854759"/>
            <a:ext cx="9165662" cy="2246769"/>
          </a:xfrm>
          <a:prstGeom prst="rect">
            <a:avLst/>
          </a:prstGeom>
        </p:spPr>
        <p:txBody>
          <a:bodyPr wrap="square">
            <a:spAutoFit/>
          </a:bodyPr>
          <a:lstStyle/>
          <a:p>
            <a:pPr marL="177800" indent="-177800">
              <a:buFont typeface="Arial" panose="020B0604020202020204" pitchFamily="34" charset="0"/>
              <a:buChar char="•"/>
            </a:pPr>
            <a:r>
              <a:rPr lang="en-US" sz="2000" dirty="0">
                <a:solidFill>
                  <a:srgbClr val="000000"/>
                </a:solidFill>
                <a:latin typeface="Calibri Light" panose="020F0302020204030204" pitchFamily="34" charset="0"/>
                <a:cs typeface="Calibri Light" panose="020F0302020204030204" pitchFamily="34" charset="0"/>
              </a:rPr>
              <a:t>An entry in the hash table contains a chain of elements hashing to the same location.</a:t>
            </a:r>
          </a:p>
          <a:p>
            <a:pPr marL="177800" indent="-177800">
              <a:buFont typeface="Arial" panose="020B0604020202020204" pitchFamily="34" charset="0"/>
              <a:buChar char="•"/>
            </a:pPr>
            <a:r>
              <a:rPr lang="en-US" sz="2000" dirty="0">
                <a:solidFill>
                  <a:srgbClr val="000000"/>
                </a:solidFill>
                <a:latin typeface="Calibri Light" panose="020F0302020204030204" pitchFamily="34" charset="0"/>
                <a:cs typeface="Calibri Light" panose="020F0302020204030204" pitchFamily="34" charset="0"/>
              </a:rPr>
              <a:t>Each element contains </a:t>
            </a:r>
          </a:p>
          <a:p>
            <a:pPr marL="444500" lvl="1" indent="-266700">
              <a:buFont typeface="+mj-lt"/>
              <a:buAutoNum type="arabicPeriod"/>
            </a:pPr>
            <a:r>
              <a:rPr lang="en-US" sz="2000" dirty="0">
                <a:solidFill>
                  <a:srgbClr val="000000"/>
                </a:solidFill>
                <a:latin typeface="Calibri Light" panose="020F0302020204030204" pitchFamily="34" charset="0"/>
                <a:cs typeface="Calibri Light" panose="020F0302020204030204" pitchFamily="34" charset="0"/>
              </a:rPr>
              <a:t>the virtual page number  (e.g., </a:t>
            </a:r>
            <a:r>
              <a:rPr lang="en-US" sz="2000" i="1" dirty="0">
                <a:solidFill>
                  <a:srgbClr val="000000"/>
                </a:solidFill>
                <a:latin typeface="Calibri Light" panose="020F0302020204030204" pitchFamily="34" charset="0"/>
                <a:cs typeface="Calibri Light" panose="020F0302020204030204" pitchFamily="34" charset="0"/>
              </a:rPr>
              <a:t>q</a:t>
            </a:r>
            <a:r>
              <a:rPr lang="en-US" sz="2000" dirty="0">
                <a:solidFill>
                  <a:srgbClr val="000000"/>
                </a:solidFill>
                <a:latin typeface="Calibri Light" panose="020F0302020204030204" pitchFamily="34" charset="0"/>
                <a:cs typeface="Calibri Light" panose="020F0302020204030204" pitchFamily="34" charset="0"/>
              </a:rPr>
              <a:t>)</a:t>
            </a:r>
          </a:p>
          <a:p>
            <a:pPr marL="444500" lvl="1" indent="-266700">
              <a:buFont typeface="+mj-lt"/>
              <a:buAutoNum type="arabicPeriod"/>
            </a:pPr>
            <a:r>
              <a:rPr lang="en-US" sz="2000" dirty="0">
                <a:solidFill>
                  <a:srgbClr val="000000"/>
                </a:solidFill>
                <a:latin typeface="Calibri Light" panose="020F0302020204030204" pitchFamily="34" charset="0"/>
                <a:cs typeface="Calibri Light" panose="020F0302020204030204" pitchFamily="34" charset="0"/>
              </a:rPr>
              <a:t>the value of the mapped page frame (e.g., </a:t>
            </a:r>
            <a:r>
              <a:rPr lang="en-US" sz="2000" i="1" dirty="0">
                <a:solidFill>
                  <a:srgbClr val="000000"/>
                </a:solidFill>
                <a:latin typeface="Calibri Light" panose="020F0302020204030204" pitchFamily="34" charset="0"/>
                <a:cs typeface="Calibri Light" panose="020F0302020204030204" pitchFamily="34" charset="0"/>
              </a:rPr>
              <a:t>s</a:t>
            </a:r>
            <a:r>
              <a:rPr lang="en-US" sz="2000" dirty="0">
                <a:solidFill>
                  <a:srgbClr val="000000"/>
                </a:solidFill>
                <a:latin typeface="Calibri Light" panose="020F0302020204030204" pitchFamily="34" charset="0"/>
                <a:cs typeface="Calibri Light" panose="020F0302020204030204" pitchFamily="34" charset="0"/>
              </a:rPr>
              <a:t>) </a:t>
            </a:r>
          </a:p>
          <a:p>
            <a:pPr marL="444500" lvl="1" indent="-266700">
              <a:buFont typeface="+mj-lt"/>
              <a:buAutoNum type="arabicPeriod"/>
            </a:pPr>
            <a:r>
              <a:rPr lang="en-US" sz="2000" dirty="0">
                <a:solidFill>
                  <a:srgbClr val="000000"/>
                </a:solidFill>
                <a:latin typeface="Calibri Light" panose="020F0302020204030204" pitchFamily="34" charset="0"/>
                <a:cs typeface="Calibri Light" panose="020F0302020204030204" pitchFamily="34" charset="0"/>
              </a:rPr>
              <a:t>a pointer to the next element.</a:t>
            </a:r>
          </a:p>
          <a:p>
            <a:pPr marL="182563" indent="-182563">
              <a:buFont typeface="Arial" panose="020B0604020202020204" pitchFamily="34" charset="0"/>
              <a:buChar char="•"/>
              <a:tabLst>
                <a:tab pos="182563" algn="l"/>
              </a:tabLst>
            </a:pPr>
            <a:r>
              <a:rPr lang="en-US" altLang="zh-CN" sz="2000" dirty="0">
                <a:latin typeface="Calibri Light" panose="020F0302020204030204" pitchFamily="34" charset="0"/>
                <a:cs typeface="Calibri Light" panose="020F0302020204030204" pitchFamily="34" charset="0"/>
              </a:rPr>
              <a:t>This method is commonly used for the address with more than 32 bits</a:t>
            </a:r>
            <a:endParaRPr lang="zh-CN" altLang="en-US" sz="2000" dirty="0">
              <a:latin typeface="Calibri Light" panose="020F0302020204030204" pitchFamily="34" charset="0"/>
              <a:cs typeface="Calibri Light" panose="020F0302020204030204" pitchFamily="34" charset="0"/>
            </a:endParaRPr>
          </a:p>
          <a:p>
            <a:pPr indent="-279400">
              <a:buFont typeface="+mj-lt"/>
              <a:buAutoNum type="arabicPeriod"/>
            </a:pPr>
            <a:endParaRPr lang="en-US" sz="2000" dirty="0">
              <a:latin typeface="Calibri Light" panose="020F0302020204030204" pitchFamily="34" charset="0"/>
              <a:cs typeface="Calibri Light" panose="020F0302020204030204" pitchFamily="34" charset="0"/>
            </a:endParaRPr>
          </a:p>
        </p:txBody>
      </p:sp>
      <p:sp>
        <p:nvSpPr>
          <p:cNvPr id="12" name="文本框 11">
            <a:extLst>
              <a:ext uri="{FF2B5EF4-FFF2-40B4-BE49-F238E27FC236}">
                <a16:creationId xmlns:a16="http://schemas.microsoft.com/office/drawing/2014/main" id="{708DEE84-7BBE-42BF-8233-253B38696DEC}"/>
              </a:ext>
            </a:extLst>
          </p:cNvPr>
          <p:cNvSpPr txBox="1"/>
          <p:nvPr/>
        </p:nvSpPr>
        <p:spPr>
          <a:xfrm>
            <a:off x="1654175" y="2933587"/>
            <a:ext cx="740089" cy="307777"/>
          </a:xfrm>
          <a:prstGeom prst="rect">
            <a:avLst/>
          </a:prstGeom>
          <a:noFill/>
        </p:spPr>
        <p:txBody>
          <a:bodyPr wrap="square">
            <a:spAutoFit/>
          </a:bodyPr>
          <a:lstStyle/>
          <a:p>
            <a:r>
              <a:rPr lang="en-US" altLang="zh-CN" sz="1400" dirty="0">
                <a:solidFill>
                  <a:srgbClr val="FF0000"/>
                </a:solidFill>
                <a:latin typeface="Calibri Light" panose="020F0302020204030204" pitchFamily="34" charset="0"/>
                <a:cs typeface="Calibri Light" panose="020F0302020204030204" pitchFamily="34" charset="0"/>
              </a:rPr>
              <a:t>index</a:t>
            </a:r>
            <a:endParaRPr lang="zh-CN" altLang="en-US" sz="1400" dirty="0"/>
          </a:p>
        </p:txBody>
      </p:sp>
      <p:sp>
        <p:nvSpPr>
          <p:cNvPr id="9" name="文本框 8">
            <a:extLst>
              <a:ext uri="{FF2B5EF4-FFF2-40B4-BE49-F238E27FC236}">
                <a16:creationId xmlns:a16="http://schemas.microsoft.com/office/drawing/2014/main" id="{233CD75A-5C0C-4FFB-A919-64E3F00812FC}"/>
              </a:ext>
            </a:extLst>
          </p:cNvPr>
          <p:cNvSpPr txBox="1"/>
          <p:nvPr/>
        </p:nvSpPr>
        <p:spPr>
          <a:xfrm>
            <a:off x="3159013" y="3698512"/>
            <a:ext cx="3214911" cy="707886"/>
          </a:xfrm>
          <a:prstGeom prst="rect">
            <a:avLst/>
          </a:prstGeom>
          <a:noFill/>
        </p:spPr>
        <p:txBody>
          <a:bodyPr wrap="square" rtlCol="0">
            <a:spAutoFit/>
          </a:bodyPr>
          <a:lstStyle/>
          <a:p>
            <a:r>
              <a:rPr lang="en-US" altLang="zh-CN" sz="2000" dirty="0">
                <a:latin typeface="Calibri Light" panose="020F0302020204030204" pitchFamily="34" charset="0"/>
                <a:cs typeface="Calibri Light" panose="020F0302020204030204" pitchFamily="34" charset="0"/>
              </a:rPr>
              <a:t>Page </a:t>
            </a:r>
            <a:r>
              <a:rPr lang="en-US" altLang="zh-CN" sz="2000" i="1" dirty="0">
                <a:latin typeface="Calibri Light" panose="020F0302020204030204" pitchFamily="34" charset="0"/>
                <a:cs typeface="Calibri Light" panose="020F0302020204030204" pitchFamily="34" charset="0"/>
              </a:rPr>
              <a:t>p</a:t>
            </a:r>
            <a:r>
              <a:rPr lang="en-US" altLang="zh-CN" sz="2000" dirty="0">
                <a:latin typeface="Calibri Light" panose="020F0302020204030204" pitchFamily="34" charset="0"/>
                <a:cs typeface="Calibri Light" panose="020F0302020204030204" pitchFamily="34" charset="0"/>
              </a:rPr>
              <a:t> and </a:t>
            </a:r>
            <a:r>
              <a:rPr lang="en-US" altLang="zh-CN" sz="2000" i="1" dirty="0">
                <a:latin typeface="Calibri Light" panose="020F0302020204030204" pitchFamily="34" charset="0"/>
                <a:cs typeface="Calibri Light" panose="020F0302020204030204" pitchFamily="34" charset="0"/>
              </a:rPr>
              <a:t>q</a:t>
            </a:r>
            <a:r>
              <a:rPr lang="en-US" altLang="zh-CN" sz="2000" dirty="0">
                <a:latin typeface="Calibri Light" panose="020F0302020204030204" pitchFamily="34" charset="0"/>
                <a:cs typeface="Calibri Light" panose="020F0302020204030204" pitchFamily="34" charset="0"/>
              </a:rPr>
              <a:t> are hashed to the same location in the table</a:t>
            </a:r>
            <a:endParaRPr lang="zh-CN" altLang="en-US" sz="2000" dirty="0">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307796867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a:xfrm>
            <a:off x="958850" y="182563"/>
            <a:ext cx="7791450" cy="576262"/>
          </a:xfrm>
        </p:spPr>
        <p:txBody>
          <a:bodyPr/>
          <a:lstStyle/>
          <a:p>
            <a:pPr eaLnBrk="1" hangingPunct="1"/>
            <a:r>
              <a:rPr lang="en-US" altLang="en-US" dirty="0"/>
              <a:t>Inverted Page Table</a:t>
            </a:r>
            <a:endParaRPr lang="en-US" altLang="en-US" sz="2400" dirty="0"/>
          </a:p>
        </p:txBody>
      </p:sp>
      <p:pic>
        <p:nvPicPr>
          <p:cNvPr id="51203"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4887" y="994931"/>
            <a:ext cx="5674225" cy="39240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1"/>
          <p:cNvSpPr>
            <a:spLocks noChangeArrowheads="1"/>
          </p:cNvSpPr>
          <p:nvPr/>
        </p:nvSpPr>
        <p:spPr bwMode="auto">
          <a:xfrm>
            <a:off x="2243712" y="994931"/>
            <a:ext cx="2106026"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zh-CN" dirty="0" err="1">
                <a:solidFill>
                  <a:schemeClr val="accent1">
                    <a:lumMod val="50000"/>
                  </a:schemeClr>
                </a:solidFill>
                <a:latin typeface="Calibri Light" panose="020F0302020204030204" pitchFamily="34" charset="0"/>
                <a:cs typeface="Calibri Light" panose="020F0302020204030204" pitchFamily="34" charset="0"/>
              </a:rPr>
              <a:t>pid</a:t>
            </a:r>
            <a:r>
              <a:rPr kumimoji="0" lang="en-US" altLang="zh-CN" dirty="0">
                <a:solidFill>
                  <a:schemeClr val="accent1">
                    <a:lumMod val="50000"/>
                  </a:schemeClr>
                </a:solidFill>
                <a:latin typeface="Calibri Light" panose="020F0302020204030204" pitchFamily="34" charset="0"/>
                <a:cs typeface="Calibri Light" panose="020F0302020204030204" pitchFamily="34" charset="0"/>
              </a:rPr>
              <a:t>: process id</a:t>
            </a:r>
          </a:p>
          <a:p>
            <a:pPr>
              <a:spcBef>
                <a:spcPct val="0"/>
              </a:spcBef>
              <a:buClrTx/>
              <a:buSzTx/>
              <a:buFontTx/>
              <a:buNone/>
            </a:pPr>
            <a:r>
              <a:rPr kumimoji="0" lang="en-US" altLang="en-US" dirty="0">
                <a:solidFill>
                  <a:schemeClr val="accent1">
                    <a:lumMod val="50000"/>
                  </a:schemeClr>
                </a:solidFill>
                <a:latin typeface="Calibri Light" panose="020F0302020204030204" pitchFamily="34" charset="0"/>
                <a:cs typeface="Calibri Light" panose="020F0302020204030204" pitchFamily="34" charset="0"/>
              </a:rPr>
              <a:t>p:</a:t>
            </a:r>
            <a:r>
              <a:rPr kumimoji="0" lang="zh-CN" altLang="en-US" dirty="0">
                <a:solidFill>
                  <a:schemeClr val="accent1">
                    <a:lumMod val="50000"/>
                  </a:schemeClr>
                </a:solidFill>
                <a:latin typeface="Calibri Light" panose="020F0302020204030204" pitchFamily="34" charset="0"/>
                <a:cs typeface="Calibri Light" panose="020F0302020204030204" pitchFamily="34" charset="0"/>
              </a:rPr>
              <a:t> </a:t>
            </a:r>
            <a:r>
              <a:rPr kumimoji="0" lang="en-US" altLang="zh-CN" dirty="0">
                <a:solidFill>
                  <a:schemeClr val="accent1">
                    <a:lumMod val="50000"/>
                  </a:schemeClr>
                </a:solidFill>
                <a:latin typeface="Calibri Light" panose="020F0302020204030204" pitchFamily="34" charset="0"/>
                <a:cs typeface="Calibri Light" panose="020F0302020204030204" pitchFamily="34" charset="0"/>
              </a:rPr>
              <a:t>page</a:t>
            </a:r>
            <a:r>
              <a:rPr kumimoji="0" lang="zh-CN" altLang="en-US" dirty="0">
                <a:solidFill>
                  <a:schemeClr val="accent1">
                    <a:lumMod val="50000"/>
                  </a:schemeClr>
                </a:solidFill>
                <a:latin typeface="Calibri Light" panose="020F0302020204030204" pitchFamily="34" charset="0"/>
                <a:cs typeface="Calibri Light" panose="020F0302020204030204" pitchFamily="34" charset="0"/>
              </a:rPr>
              <a:t> </a:t>
            </a:r>
            <a:r>
              <a:rPr kumimoji="0" lang="en-US" altLang="zh-CN" dirty="0">
                <a:solidFill>
                  <a:schemeClr val="accent1">
                    <a:lumMod val="50000"/>
                  </a:schemeClr>
                </a:solidFill>
                <a:latin typeface="Calibri Light" panose="020F0302020204030204" pitchFamily="34" charset="0"/>
                <a:cs typeface="Calibri Light" panose="020F0302020204030204" pitchFamily="34" charset="0"/>
              </a:rPr>
              <a:t>number</a:t>
            </a:r>
          </a:p>
          <a:p>
            <a:pPr>
              <a:spcBef>
                <a:spcPct val="0"/>
              </a:spcBef>
              <a:buClrTx/>
              <a:buSzTx/>
              <a:buFontTx/>
              <a:buNone/>
            </a:pPr>
            <a:r>
              <a:rPr kumimoji="0" lang="en-US" altLang="en-US" dirty="0">
                <a:solidFill>
                  <a:schemeClr val="accent1">
                    <a:lumMod val="50000"/>
                  </a:schemeClr>
                </a:solidFill>
                <a:latin typeface="Calibri Light" panose="020F0302020204030204" pitchFamily="34" charset="0"/>
                <a:cs typeface="Calibri Light" panose="020F0302020204030204" pitchFamily="34" charset="0"/>
              </a:rPr>
              <a:t>d: offset in that page</a:t>
            </a:r>
          </a:p>
        </p:txBody>
      </p:sp>
      <p:sp>
        <p:nvSpPr>
          <p:cNvPr id="10" name="Rectangle 1">
            <a:extLst>
              <a:ext uri="{FF2B5EF4-FFF2-40B4-BE49-F238E27FC236}">
                <a16:creationId xmlns:a16="http://schemas.microsoft.com/office/drawing/2014/main" id="{2BD8FF8D-6642-4FAE-A3A8-F31FFA3AA50A}"/>
              </a:ext>
            </a:extLst>
          </p:cNvPr>
          <p:cNvSpPr>
            <a:spLocks noChangeArrowheads="1"/>
          </p:cNvSpPr>
          <p:nvPr/>
        </p:nvSpPr>
        <p:spPr bwMode="auto">
          <a:xfrm>
            <a:off x="218738" y="5049634"/>
            <a:ext cx="8925262"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marL="285750" indent="-285750">
              <a:spcBef>
                <a:spcPct val="0"/>
              </a:spcBef>
              <a:buClrTx/>
              <a:buSzTx/>
            </a:pPr>
            <a:r>
              <a:rPr kumimoji="0" lang="en-US" altLang="zh-CN" sz="2400" dirty="0">
                <a:latin typeface="Calibri Light" panose="020F0302020204030204" pitchFamily="34" charset="0"/>
                <a:cs typeface="Calibri Light" panose="020F0302020204030204" pitchFamily="34" charset="0"/>
              </a:rPr>
              <a:t>The length of page table is the same as the size of physical memory</a:t>
            </a:r>
          </a:p>
          <a:p>
            <a:pPr marL="285750" indent="-285750">
              <a:spcBef>
                <a:spcPct val="0"/>
              </a:spcBef>
              <a:buClrTx/>
              <a:buSzTx/>
            </a:pPr>
            <a:r>
              <a:rPr kumimoji="0" lang="en-US" altLang="en-US" sz="2400" dirty="0">
                <a:latin typeface="Calibri Light" panose="020F0302020204030204" pitchFamily="34" charset="0"/>
                <a:cs typeface="Calibri Light" panose="020F0302020204030204" pitchFamily="34" charset="0"/>
              </a:rPr>
              <a:t>All processes share one page table</a:t>
            </a:r>
          </a:p>
          <a:p>
            <a:pPr marL="285750" indent="-285750">
              <a:spcBef>
                <a:spcPct val="0"/>
              </a:spcBef>
              <a:buClrTx/>
              <a:buSzTx/>
            </a:pPr>
            <a:r>
              <a:rPr kumimoji="0" lang="en-US" altLang="en-US" sz="2400" dirty="0">
                <a:latin typeface="Calibri Light" panose="020F0302020204030204" pitchFamily="34" charset="0"/>
                <a:cs typeface="Calibri Light" panose="020F0302020204030204" pitchFamily="34" charset="0"/>
              </a:rPr>
              <a:t>The page table is actually a reflection of layout of the physical memory frames</a:t>
            </a:r>
          </a:p>
        </p:txBody>
      </p:sp>
    </p:spTree>
    <p:extLst>
      <p:ext uri="{BB962C8B-B14F-4D97-AF65-F5344CB8AC3E}">
        <p14:creationId xmlns:p14="http://schemas.microsoft.com/office/powerpoint/2010/main" val="216791583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ctrTitle"/>
          </p:nvPr>
        </p:nvSpPr>
        <p:spPr>
          <a:xfrm>
            <a:off x="685800" y="806450"/>
            <a:ext cx="7772400" cy="2127250"/>
          </a:xfrm>
        </p:spPr>
        <p:txBody>
          <a:bodyPr/>
          <a:lstStyle/>
          <a:p>
            <a:pPr eaLnBrk="1" hangingPunct="1"/>
            <a:r>
              <a:rPr lang="en-US" altLang="en-US"/>
              <a:t>Chapter 10:  Virtual Memory</a:t>
            </a:r>
          </a:p>
        </p:txBody>
      </p:sp>
    </p:spTree>
    <p:extLst>
      <p:ext uri="{BB962C8B-B14F-4D97-AF65-F5344CB8AC3E}">
        <p14:creationId xmlns:p14="http://schemas.microsoft.com/office/powerpoint/2010/main" val="71439180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982663" y="195263"/>
            <a:ext cx="7704137" cy="576262"/>
          </a:xfrm>
        </p:spPr>
        <p:txBody>
          <a:bodyPr/>
          <a:lstStyle/>
          <a:p>
            <a:pPr eaLnBrk="1" hangingPunct="1"/>
            <a:r>
              <a:rPr lang="en-US" altLang="en-US" dirty="0"/>
              <a:t>Outline</a:t>
            </a:r>
          </a:p>
        </p:txBody>
      </p:sp>
      <p:sp>
        <p:nvSpPr>
          <p:cNvPr id="5123" name="Rectangle 3"/>
          <p:cNvSpPr>
            <a:spLocks noGrp="1" noChangeArrowheads="1"/>
          </p:cNvSpPr>
          <p:nvPr>
            <p:ph type="body" idx="1"/>
          </p:nvPr>
        </p:nvSpPr>
        <p:spPr>
          <a:xfrm>
            <a:off x="838200" y="1123950"/>
            <a:ext cx="8229600" cy="4530725"/>
          </a:xfrm>
        </p:spPr>
        <p:txBody>
          <a:bodyPr/>
          <a:lstStyle/>
          <a:p>
            <a:r>
              <a:rPr lang="en-US" altLang="en-US" sz="2400" dirty="0">
                <a:latin typeface="Calibri Light" panose="020F0302020204030204" pitchFamily="34" charset="0"/>
                <a:cs typeface="Calibri Light" panose="020F0302020204030204" pitchFamily="34" charset="0"/>
              </a:rPr>
              <a:t>Background</a:t>
            </a:r>
          </a:p>
          <a:p>
            <a:r>
              <a:rPr lang="en-US" altLang="en-US" sz="2400" dirty="0">
                <a:latin typeface="Calibri Light" panose="020F0302020204030204" pitchFamily="34" charset="0"/>
                <a:cs typeface="Calibri Light" panose="020F0302020204030204" pitchFamily="34" charset="0"/>
              </a:rPr>
              <a:t>Demand Paging</a:t>
            </a:r>
          </a:p>
          <a:p>
            <a:r>
              <a:rPr lang="en-US" altLang="en-US" sz="2400" dirty="0">
                <a:latin typeface="Calibri Light" panose="020F0302020204030204" pitchFamily="34" charset="0"/>
                <a:cs typeface="Calibri Light" panose="020F0302020204030204" pitchFamily="34" charset="0"/>
              </a:rPr>
              <a:t>Copy-on-Write</a:t>
            </a:r>
          </a:p>
          <a:p>
            <a:r>
              <a:rPr lang="en-US" altLang="en-US" sz="2400" dirty="0">
                <a:latin typeface="Calibri Light" panose="020F0302020204030204" pitchFamily="34" charset="0"/>
                <a:cs typeface="Calibri Light" panose="020F0302020204030204" pitchFamily="34" charset="0"/>
              </a:rPr>
              <a:t>Page Replacement</a:t>
            </a:r>
          </a:p>
          <a:p>
            <a:r>
              <a:rPr lang="en-US" altLang="en-US" sz="2400" dirty="0">
                <a:latin typeface="Calibri Light" panose="020F0302020204030204" pitchFamily="34" charset="0"/>
                <a:cs typeface="Calibri Light" panose="020F0302020204030204" pitchFamily="34" charset="0"/>
              </a:rPr>
              <a:t>Allocation of Frames </a:t>
            </a:r>
          </a:p>
          <a:p>
            <a:r>
              <a:rPr lang="en-US" altLang="en-US" sz="2400" dirty="0">
                <a:latin typeface="Calibri Light" panose="020F0302020204030204" pitchFamily="34" charset="0"/>
                <a:cs typeface="Calibri Light" panose="020F0302020204030204" pitchFamily="34" charset="0"/>
              </a:rPr>
              <a:t>Thrashing</a:t>
            </a:r>
          </a:p>
          <a:p>
            <a:r>
              <a:rPr lang="en-US" altLang="en-US" sz="2400" dirty="0">
                <a:latin typeface="Calibri Light" panose="020F0302020204030204" pitchFamily="34" charset="0"/>
                <a:cs typeface="Calibri Light" panose="020F0302020204030204" pitchFamily="34" charset="0"/>
              </a:rPr>
              <a:t>Allocating Kernel Memory</a:t>
            </a:r>
          </a:p>
          <a:p>
            <a:r>
              <a:rPr lang="en-US" altLang="en-US" sz="2400" dirty="0">
                <a:latin typeface="Calibri Light" panose="020F0302020204030204" pitchFamily="34" charset="0"/>
                <a:cs typeface="Calibri Light" panose="020F0302020204030204" pitchFamily="34" charset="0"/>
              </a:rPr>
              <a:t>Other Considerations</a:t>
            </a:r>
          </a:p>
          <a:p>
            <a:r>
              <a:rPr lang="en-US" altLang="en-US" sz="2400" dirty="0">
                <a:latin typeface="Calibri Light" panose="020F0302020204030204" pitchFamily="34" charset="0"/>
                <a:cs typeface="Calibri Light" panose="020F0302020204030204" pitchFamily="34" charset="0"/>
              </a:rPr>
              <a:t>Example</a:t>
            </a:r>
          </a:p>
        </p:txBody>
      </p:sp>
    </p:spTree>
    <p:extLst>
      <p:ext uri="{BB962C8B-B14F-4D97-AF65-F5344CB8AC3E}">
        <p14:creationId xmlns:p14="http://schemas.microsoft.com/office/powerpoint/2010/main" val="270583059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457200" y="168275"/>
            <a:ext cx="8229600" cy="576263"/>
          </a:xfrm>
        </p:spPr>
        <p:txBody>
          <a:bodyPr/>
          <a:lstStyle/>
          <a:p>
            <a:pPr eaLnBrk="1" hangingPunct="1"/>
            <a:r>
              <a:rPr lang="en-US" altLang="en-US"/>
              <a:t>Objectives</a:t>
            </a:r>
          </a:p>
        </p:txBody>
      </p:sp>
      <p:sp>
        <p:nvSpPr>
          <p:cNvPr id="6147" name="Rectangle 3"/>
          <p:cNvSpPr>
            <a:spLocks noGrp="1" noChangeArrowheads="1"/>
          </p:cNvSpPr>
          <p:nvPr>
            <p:ph type="body" idx="1"/>
          </p:nvPr>
        </p:nvSpPr>
        <p:spPr>
          <a:xfrm>
            <a:off x="457200" y="1024741"/>
            <a:ext cx="8420582" cy="4530725"/>
          </a:xfrm>
        </p:spPr>
        <p:txBody>
          <a:bodyPr/>
          <a:lstStyle/>
          <a:p>
            <a:r>
              <a:rPr lang="en-US" altLang="en-US" sz="2400" dirty="0">
                <a:latin typeface="Calibri Light" panose="020F0302020204030204" pitchFamily="34" charset="0"/>
                <a:cs typeface="Calibri Light" panose="020F0302020204030204" pitchFamily="34" charset="0"/>
              </a:rPr>
              <a:t>To describe the benefits of a virtual memory system</a:t>
            </a:r>
          </a:p>
          <a:p>
            <a:r>
              <a:rPr lang="en-US" altLang="en-US" sz="2400" dirty="0">
                <a:latin typeface="Calibri Light" panose="020F0302020204030204" pitchFamily="34" charset="0"/>
                <a:cs typeface="Calibri Light" panose="020F0302020204030204" pitchFamily="34" charset="0"/>
              </a:rPr>
              <a:t>To explain the concepts of demand paging, page-replacement algorithms, and allocation of page frames</a:t>
            </a:r>
          </a:p>
          <a:p>
            <a:r>
              <a:rPr lang="en-US" altLang="en-US" sz="2400" dirty="0">
                <a:latin typeface="Calibri Light" panose="020F0302020204030204" pitchFamily="34" charset="0"/>
                <a:cs typeface="Calibri Light" panose="020F0302020204030204" pitchFamily="34" charset="0"/>
              </a:rPr>
              <a:t>To discuss the principle of the working-set model</a:t>
            </a:r>
          </a:p>
          <a:p>
            <a:r>
              <a:rPr lang="en-US" altLang="en-US" sz="2400" dirty="0">
                <a:latin typeface="Calibri Light" panose="020F0302020204030204" pitchFamily="34" charset="0"/>
                <a:cs typeface="Calibri Light" panose="020F0302020204030204" pitchFamily="34" charset="0"/>
              </a:rPr>
              <a:t>To explore how kernel memory is managed</a:t>
            </a:r>
          </a:p>
          <a:p>
            <a:endParaRPr lang="en-US" altLang="en-US" sz="2400" dirty="0">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244974200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itle 1"/>
          <p:cNvSpPr>
            <a:spLocks noGrp="1"/>
          </p:cNvSpPr>
          <p:nvPr>
            <p:ph type="title"/>
          </p:nvPr>
        </p:nvSpPr>
        <p:spPr>
          <a:xfrm>
            <a:off x="1271588" y="166688"/>
            <a:ext cx="7635875" cy="576262"/>
          </a:xfrm>
        </p:spPr>
        <p:txBody>
          <a:bodyPr/>
          <a:lstStyle/>
          <a:p>
            <a:r>
              <a:rPr lang="en-US" altLang="en-US" sz="2800" dirty="0"/>
              <a:t>Multiprogramming</a:t>
            </a:r>
          </a:p>
        </p:txBody>
      </p:sp>
      <p:sp>
        <p:nvSpPr>
          <p:cNvPr id="57347" name="Content Placeholder 2"/>
          <p:cNvSpPr>
            <a:spLocks noGrp="1"/>
          </p:cNvSpPr>
          <p:nvPr>
            <p:ph idx="1"/>
          </p:nvPr>
        </p:nvSpPr>
        <p:spPr>
          <a:xfrm>
            <a:off x="583322" y="943435"/>
            <a:ext cx="7977355" cy="3387934"/>
          </a:xfrm>
        </p:spPr>
        <p:txBody>
          <a:bodyPr/>
          <a:lstStyle/>
          <a:p>
            <a:r>
              <a:rPr lang="en-US" altLang="en-US" sz="2400" dirty="0">
                <a:latin typeface="Calibri Light" panose="020F0302020204030204" pitchFamily="34" charset="0"/>
                <a:cs typeface="Calibri Light" panose="020F0302020204030204" pitchFamily="34" charset="0"/>
              </a:rPr>
              <a:t>Multiprogramming</a:t>
            </a:r>
          </a:p>
          <a:p>
            <a:pPr marL="541338" lvl="1" indent="-180975"/>
            <a:r>
              <a:rPr lang="en-US" altLang="en-US" sz="2400" dirty="0">
                <a:latin typeface="Calibri Light" panose="020F0302020204030204" pitchFamily="34" charset="0"/>
                <a:cs typeface="Calibri Light" panose="020F0302020204030204" pitchFamily="34" charset="0"/>
              </a:rPr>
              <a:t>Multiple processes can reside in the memory at the same time</a:t>
            </a:r>
          </a:p>
          <a:p>
            <a:r>
              <a:rPr lang="en-US" altLang="zh-CN" sz="2400" dirty="0">
                <a:solidFill>
                  <a:srgbClr val="FF0000"/>
                </a:solidFill>
                <a:latin typeface="Calibri Light" panose="020F0302020204030204" pitchFamily="34" charset="0"/>
                <a:cs typeface="Calibri Light" panose="020F0302020204030204" pitchFamily="34" charset="0"/>
              </a:rPr>
              <a:t>Problem</a:t>
            </a:r>
            <a:r>
              <a:rPr lang="en-US" altLang="zh-CN" sz="2400" dirty="0">
                <a:latin typeface="Calibri Light" panose="020F0302020204030204" pitchFamily="34" charset="0"/>
                <a:cs typeface="Calibri Light" panose="020F0302020204030204" pitchFamily="34" charset="0"/>
              </a:rPr>
              <a:t>: i</a:t>
            </a:r>
            <a:r>
              <a:rPr lang="en-US" altLang="en-US" sz="2400" dirty="0">
                <a:latin typeface="Calibri Light" panose="020F0302020204030204" pitchFamily="34" charset="0"/>
                <a:cs typeface="Calibri Light" panose="020F0302020204030204" pitchFamily="34" charset="0"/>
              </a:rPr>
              <a:t>f a program needs to be run, but there is no enough free memory</a:t>
            </a:r>
          </a:p>
          <a:p>
            <a:r>
              <a:rPr lang="en-US" altLang="en-US" sz="2400" dirty="0">
                <a:solidFill>
                  <a:srgbClr val="FF0000"/>
                </a:solidFill>
                <a:latin typeface="Calibri Light" panose="020F0302020204030204" pitchFamily="34" charset="0"/>
                <a:cs typeface="Calibri Light" panose="020F0302020204030204" pitchFamily="34" charset="0"/>
              </a:rPr>
              <a:t>One solution</a:t>
            </a:r>
            <a:r>
              <a:rPr lang="zh-CN" altLang="en-US" sz="2400" dirty="0">
                <a:solidFill>
                  <a:srgbClr val="FF0000"/>
                </a:solidFill>
                <a:latin typeface="Calibri Light" panose="020F0302020204030204" pitchFamily="34" charset="0"/>
                <a:cs typeface="Calibri Light" panose="020F0302020204030204" pitchFamily="34" charset="0"/>
              </a:rPr>
              <a:t>： </a:t>
            </a:r>
            <a:r>
              <a:rPr lang="en-US" altLang="en-US" sz="2400" dirty="0">
                <a:latin typeface="Calibri Light" panose="020F0302020204030204" pitchFamily="34" charset="0"/>
                <a:cs typeface="Calibri Light" panose="020F0302020204030204" pitchFamily="34" charset="0"/>
              </a:rPr>
              <a:t>swap out (</a:t>
            </a:r>
            <a:r>
              <a:rPr lang="zh-CN" altLang="en-US" sz="2400" dirty="0"/>
              <a:t>换出</a:t>
            </a:r>
            <a:r>
              <a:rPr lang="en-US" altLang="en-US" sz="2400" dirty="0">
                <a:latin typeface="Calibri Light" panose="020F0302020204030204" pitchFamily="34" charset="0"/>
                <a:cs typeface="Calibri Light" panose="020F0302020204030204" pitchFamily="34" charset="0"/>
              </a:rPr>
              <a:t>) a process and swap in (</a:t>
            </a:r>
            <a:r>
              <a:rPr lang="zh-CN" altLang="en-US" sz="2400" dirty="0"/>
              <a:t>换入</a:t>
            </a:r>
            <a:r>
              <a:rPr lang="en-US" altLang="en-US" sz="2400" dirty="0">
                <a:latin typeface="Calibri Light" panose="020F0302020204030204" pitchFamily="34" charset="0"/>
                <a:cs typeface="Calibri Light" panose="020F0302020204030204" pitchFamily="34" charset="0"/>
              </a:rPr>
              <a:t>) the target process</a:t>
            </a:r>
          </a:p>
          <a:p>
            <a:pPr lvl="1"/>
            <a:endParaRPr lang="en-US" altLang="en-US" sz="2400" dirty="0">
              <a:latin typeface="Calibri Light" panose="020F0302020204030204" pitchFamily="34" charset="0"/>
              <a:cs typeface="Calibri Light" panose="020F0302020204030204" pitchFamily="34" charset="0"/>
            </a:endParaRPr>
          </a:p>
        </p:txBody>
      </p:sp>
      <p:pic>
        <p:nvPicPr>
          <p:cNvPr id="4" name="Picture 4" descr="8">
            <a:extLst>
              <a:ext uri="{FF2B5EF4-FFF2-40B4-BE49-F238E27FC236}">
                <a16:creationId xmlns:a16="http://schemas.microsoft.com/office/drawing/2014/main" id="{65FA2206-52B2-4056-AA5C-ACE20C3FB7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4469" y="4079774"/>
            <a:ext cx="3488100" cy="260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文本框 4">
            <a:extLst>
              <a:ext uri="{FF2B5EF4-FFF2-40B4-BE49-F238E27FC236}">
                <a16:creationId xmlns:a16="http://schemas.microsoft.com/office/drawing/2014/main" id="{5EC866EB-FDCF-4F73-92B0-1B79E12122A2}"/>
              </a:ext>
            </a:extLst>
          </p:cNvPr>
          <p:cNvSpPr txBox="1"/>
          <p:nvPr/>
        </p:nvSpPr>
        <p:spPr>
          <a:xfrm>
            <a:off x="4393507" y="4028717"/>
            <a:ext cx="4421814" cy="2754600"/>
          </a:xfrm>
          <a:prstGeom prst="rect">
            <a:avLst/>
          </a:prstGeom>
          <a:noFill/>
        </p:spPr>
        <p:txBody>
          <a:bodyPr wrap="square">
            <a:spAutoFit/>
          </a:bodyPr>
          <a:lstStyle/>
          <a:p>
            <a:pPr>
              <a:spcAft>
                <a:spcPts val="300"/>
              </a:spcAft>
            </a:pPr>
            <a:r>
              <a:rPr lang="en-US" altLang="en-US" sz="2400" dirty="0">
                <a:solidFill>
                  <a:srgbClr val="3366FF"/>
                </a:solidFill>
                <a:latin typeface="Calibri Light" panose="020F0302020204030204" pitchFamily="34" charset="0"/>
                <a:cs typeface="Calibri Light" panose="020F0302020204030204" pitchFamily="34" charset="0"/>
              </a:rPr>
              <a:t>Backing store </a:t>
            </a:r>
            <a:r>
              <a:rPr lang="zh-CN" altLang="en-US" sz="2400" dirty="0">
                <a:solidFill>
                  <a:srgbClr val="3366FF"/>
                </a:solidFill>
                <a:latin typeface="Calibri Light" panose="020F0302020204030204" pitchFamily="34" charset="0"/>
                <a:cs typeface="Calibri Light" panose="020F0302020204030204" pitchFamily="34" charset="0"/>
              </a:rPr>
              <a:t>（</a:t>
            </a:r>
            <a:r>
              <a:rPr lang="zh-CN" altLang="en-US" sz="2400" dirty="0"/>
              <a:t>后备存储器</a:t>
            </a:r>
            <a:r>
              <a:rPr lang="zh-CN" altLang="en-US" sz="2400" dirty="0">
                <a:solidFill>
                  <a:srgbClr val="3366FF"/>
                </a:solidFill>
                <a:latin typeface="Calibri Light" panose="020F0302020204030204" pitchFamily="34" charset="0"/>
                <a:cs typeface="Calibri Light" panose="020F0302020204030204" pitchFamily="34" charset="0"/>
              </a:rPr>
              <a:t>）</a:t>
            </a:r>
            <a:endParaRPr lang="en-US" altLang="en-US" sz="2400" dirty="0">
              <a:solidFill>
                <a:srgbClr val="3366FF"/>
              </a:solidFill>
              <a:latin typeface="Calibri Light" panose="020F0302020204030204" pitchFamily="34" charset="0"/>
              <a:cs typeface="Calibri Light" panose="020F0302020204030204" pitchFamily="34" charset="0"/>
            </a:endParaRPr>
          </a:p>
          <a:p>
            <a:pPr marL="180975" indent="-180975">
              <a:spcAft>
                <a:spcPts val="300"/>
              </a:spcAft>
              <a:buFont typeface="Arial" panose="020B0604020202020204" pitchFamily="34" charset="0"/>
              <a:buChar char="•"/>
            </a:pPr>
            <a:r>
              <a:rPr lang="en-US" altLang="en-US" sz="2400" dirty="0">
                <a:latin typeface="Calibri Light" panose="020F0302020204030204" pitchFamily="34" charset="0"/>
                <a:cs typeface="Calibri Light" panose="020F0302020204030204" pitchFamily="34" charset="0"/>
              </a:rPr>
              <a:t>is fast hard disk large enough to accommodate copies of all process memory images for all users</a:t>
            </a:r>
          </a:p>
          <a:p>
            <a:pPr marL="180975" indent="-180975">
              <a:spcAft>
                <a:spcPts val="300"/>
              </a:spcAft>
              <a:buFont typeface="Arial" panose="020B0604020202020204" pitchFamily="34" charset="0"/>
              <a:buChar char="•"/>
            </a:pPr>
            <a:r>
              <a:rPr lang="en-US" altLang="en-US" sz="2400" dirty="0">
                <a:latin typeface="Calibri Light" panose="020F0302020204030204" pitchFamily="34" charset="0"/>
                <a:cs typeface="Calibri Light" panose="020F0302020204030204" pitchFamily="34" charset="0"/>
              </a:rPr>
              <a:t>ha</a:t>
            </a:r>
            <a:r>
              <a:rPr lang="en-US" altLang="zh-CN" sz="2400" dirty="0">
                <a:latin typeface="Calibri Light" panose="020F0302020204030204" pitchFamily="34" charset="0"/>
                <a:cs typeface="Calibri Light" panose="020F0302020204030204" pitchFamily="34" charset="0"/>
              </a:rPr>
              <a:t>s</a:t>
            </a:r>
            <a:r>
              <a:rPr lang="en-US" altLang="en-US" sz="2400" dirty="0">
                <a:latin typeface="Calibri Light" panose="020F0302020204030204" pitchFamily="34" charset="0"/>
                <a:cs typeface="Calibri Light" panose="020F0302020204030204" pitchFamily="34" charset="0"/>
              </a:rPr>
              <a:t> direct access to memory images</a:t>
            </a:r>
          </a:p>
        </p:txBody>
      </p:sp>
    </p:spTree>
    <p:extLst>
      <p:ext uri="{BB962C8B-B14F-4D97-AF65-F5344CB8AC3E}">
        <p14:creationId xmlns:p14="http://schemas.microsoft.com/office/powerpoint/2010/main" val="31126756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734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7347">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7347">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7347">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a:xfrm>
            <a:off x="488950" y="119063"/>
            <a:ext cx="8229600" cy="576262"/>
          </a:xfrm>
        </p:spPr>
        <p:txBody>
          <a:bodyPr/>
          <a:lstStyle/>
          <a:p>
            <a:pPr eaLnBrk="1" hangingPunct="1"/>
            <a:r>
              <a:rPr lang="en-US" altLang="en-US"/>
              <a:t>Swapping</a:t>
            </a:r>
          </a:p>
        </p:txBody>
      </p:sp>
      <p:sp>
        <p:nvSpPr>
          <p:cNvPr id="54275" name="Rectangle 3"/>
          <p:cNvSpPr>
            <a:spLocks noGrp="1" noChangeArrowheads="1"/>
          </p:cNvSpPr>
          <p:nvPr>
            <p:ph type="body" idx="1"/>
          </p:nvPr>
        </p:nvSpPr>
        <p:spPr>
          <a:xfrm>
            <a:off x="710531" y="990472"/>
            <a:ext cx="7924183" cy="5067300"/>
          </a:xfrm>
        </p:spPr>
        <p:txBody>
          <a:bodyPr/>
          <a:lstStyle/>
          <a:p>
            <a:r>
              <a:rPr lang="en-US" altLang="en-US" sz="2400" dirty="0">
                <a:latin typeface="Calibri Light" panose="020F0302020204030204" pitchFamily="34" charset="0"/>
                <a:cs typeface="Calibri Light" panose="020F0302020204030204" pitchFamily="34" charset="0"/>
              </a:rPr>
              <a:t>A </a:t>
            </a:r>
            <a:r>
              <a:rPr lang="en-US" altLang="en-US" sz="2400" dirty="0">
                <a:solidFill>
                  <a:srgbClr val="FF0000"/>
                </a:solidFill>
                <a:latin typeface="Calibri Light" panose="020F0302020204030204" pitchFamily="34" charset="0"/>
                <a:cs typeface="Calibri Light" panose="020F0302020204030204" pitchFamily="34" charset="0"/>
              </a:rPr>
              <a:t>complete</a:t>
            </a:r>
            <a:r>
              <a:rPr lang="en-US" altLang="en-US" sz="2400" dirty="0">
                <a:latin typeface="Calibri Light" panose="020F0302020204030204" pitchFamily="34" charset="0"/>
                <a:cs typeface="Calibri Light" panose="020F0302020204030204" pitchFamily="34" charset="0"/>
              </a:rPr>
              <a:t> process can be </a:t>
            </a:r>
            <a:r>
              <a:rPr lang="en-US" altLang="en-US" sz="2400" dirty="0">
                <a:solidFill>
                  <a:srgbClr val="3366FF"/>
                </a:solidFill>
                <a:latin typeface="Calibri Light" panose="020F0302020204030204" pitchFamily="34" charset="0"/>
                <a:cs typeface="Calibri Light" panose="020F0302020204030204" pitchFamily="34" charset="0"/>
              </a:rPr>
              <a:t>swapped</a:t>
            </a:r>
            <a:r>
              <a:rPr lang="en-US" altLang="en-US" sz="2400" dirty="0">
                <a:latin typeface="Calibri Light" panose="020F0302020204030204" pitchFamily="34" charset="0"/>
                <a:cs typeface="Calibri Light" panose="020F0302020204030204" pitchFamily="34" charset="0"/>
              </a:rPr>
              <a:t> temporarily out of memory to a backing store, and then brought back into memory for continued execution</a:t>
            </a:r>
          </a:p>
          <a:p>
            <a:r>
              <a:rPr lang="en-US" altLang="zh-CN" sz="2400" dirty="0">
                <a:latin typeface="Calibri Light" panose="020F0302020204030204" pitchFamily="34" charset="0"/>
                <a:cs typeface="Calibri Light" panose="020F0302020204030204" pitchFamily="34" charset="0"/>
              </a:rPr>
              <a:t>A </a:t>
            </a:r>
            <a:r>
              <a:rPr lang="en-US" altLang="zh-CN" sz="2400" kern="1200" dirty="0">
                <a:solidFill>
                  <a:srgbClr val="3366FF"/>
                </a:solidFill>
                <a:latin typeface="Calibri Light" panose="020F0302020204030204" pitchFamily="34" charset="0"/>
                <a:cs typeface="Calibri Light" panose="020F0302020204030204" pitchFamily="34" charset="0"/>
              </a:rPr>
              <a:t>swapper</a:t>
            </a:r>
            <a:r>
              <a:rPr lang="en-US" altLang="zh-CN" sz="2400" dirty="0">
                <a:latin typeface="Calibri Light" panose="020F0302020204030204" pitchFamily="34" charset="0"/>
                <a:cs typeface="Calibri Light" panose="020F0302020204030204" pitchFamily="34" charset="0"/>
              </a:rPr>
              <a:t> manipulates </a:t>
            </a:r>
            <a:r>
              <a:rPr lang="en-US" altLang="zh-CN" sz="2400" dirty="0">
                <a:solidFill>
                  <a:srgbClr val="FF0000"/>
                </a:solidFill>
                <a:latin typeface="Calibri Light" panose="020F0302020204030204" pitchFamily="34" charset="0"/>
                <a:cs typeface="Calibri Light" panose="020F0302020204030204" pitchFamily="34" charset="0"/>
              </a:rPr>
              <a:t>entire</a:t>
            </a:r>
            <a:r>
              <a:rPr lang="en-US" altLang="zh-CN" sz="2400" dirty="0">
                <a:latin typeface="Calibri Light" panose="020F0302020204030204" pitchFamily="34" charset="0"/>
                <a:cs typeface="Calibri Light" panose="020F0302020204030204" pitchFamily="34" charset="0"/>
              </a:rPr>
              <a:t> process swapping</a:t>
            </a:r>
            <a:endParaRPr lang="en-US" altLang="en-US" sz="2400" dirty="0">
              <a:latin typeface="Calibri Light" panose="020F0302020204030204" pitchFamily="34" charset="0"/>
              <a:cs typeface="Calibri Light" panose="020F0302020204030204" pitchFamily="34" charset="0"/>
            </a:endParaRPr>
          </a:p>
          <a:p>
            <a:r>
              <a:rPr lang="en-US" altLang="en-US" sz="2400" dirty="0">
                <a:latin typeface="Calibri Light" panose="020F0302020204030204" pitchFamily="34" charset="0"/>
                <a:cs typeface="Calibri Light" panose="020F0302020204030204" pitchFamily="34" charset="0"/>
              </a:rPr>
              <a:t>Advantage</a:t>
            </a:r>
          </a:p>
          <a:p>
            <a:pPr lvl="1"/>
            <a:r>
              <a:rPr lang="en-US" altLang="en-US" sz="2400" dirty="0">
                <a:latin typeface="Calibri Light" panose="020F0302020204030204" pitchFamily="34" charset="0"/>
                <a:cs typeface="Calibri Light" panose="020F0302020204030204" pitchFamily="34" charset="0"/>
              </a:rPr>
              <a:t>Increase multiprogramming</a:t>
            </a:r>
          </a:p>
          <a:p>
            <a:r>
              <a:rPr lang="en-US" altLang="en-US" sz="2400" dirty="0">
                <a:latin typeface="Calibri Light" panose="020F0302020204030204" pitchFamily="34" charset="0"/>
                <a:cs typeface="Calibri Light" panose="020F0302020204030204" pitchFamily="34" charset="0"/>
              </a:rPr>
              <a:t>Disadvantage</a:t>
            </a:r>
          </a:p>
          <a:p>
            <a:pPr lvl="1"/>
            <a:r>
              <a:rPr lang="en-US" altLang="en-US" sz="2400" dirty="0">
                <a:latin typeface="Calibri Light" panose="020F0302020204030204" pitchFamily="34" charset="0"/>
                <a:cs typeface="Calibri Light" panose="020F0302020204030204" pitchFamily="34" charset="0"/>
              </a:rPr>
              <a:t>Context switch time can then be </a:t>
            </a:r>
            <a:r>
              <a:rPr lang="en-US" altLang="en-US" sz="2400" dirty="0">
                <a:solidFill>
                  <a:srgbClr val="FF0000"/>
                </a:solidFill>
                <a:latin typeface="Calibri Light" panose="020F0302020204030204" pitchFamily="34" charset="0"/>
                <a:cs typeface="Calibri Light" panose="020F0302020204030204" pitchFamily="34" charset="0"/>
              </a:rPr>
              <a:t>very high</a:t>
            </a:r>
          </a:p>
          <a:p>
            <a:pPr lvl="1"/>
            <a:r>
              <a:rPr lang="en-US" altLang="en-US" sz="2400" dirty="0">
                <a:latin typeface="Calibri Light" panose="020F0302020204030204" pitchFamily="34" charset="0"/>
                <a:cs typeface="Calibri Light" panose="020F0302020204030204" pitchFamily="34" charset="0"/>
              </a:rPr>
              <a:t>Total </a:t>
            </a:r>
            <a:r>
              <a:rPr lang="en-US" altLang="en-US" sz="2400" dirty="0">
                <a:solidFill>
                  <a:srgbClr val="FF0000"/>
                </a:solidFill>
                <a:latin typeface="Calibri Light" panose="020F0302020204030204" pitchFamily="34" charset="0"/>
                <a:cs typeface="Calibri Light" panose="020F0302020204030204" pitchFamily="34" charset="0"/>
              </a:rPr>
              <a:t>context switch time</a:t>
            </a:r>
            <a:r>
              <a:rPr lang="zh-CN" altLang="en-US" sz="2400" dirty="0">
                <a:solidFill>
                  <a:srgbClr val="FF0000"/>
                </a:solidFill>
                <a:latin typeface="Calibri Light" panose="020F0302020204030204" pitchFamily="34" charset="0"/>
                <a:cs typeface="Calibri Light" panose="020F0302020204030204" pitchFamily="34" charset="0"/>
              </a:rPr>
              <a:t> </a:t>
            </a:r>
            <a:r>
              <a:rPr lang="en-US" altLang="zh-CN" sz="2400" dirty="0">
                <a:latin typeface="Calibri Light" panose="020F0302020204030204" pitchFamily="34" charset="0"/>
                <a:cs typeface="Calibri Light" panose="020F0302020204030204" pitchFamily="34" charset="0"/>
              </a:rPr>
              <a:t>includes </a:t>
            </a:r>
            <a:r>
              <a:rPr lang="en-US" altLang="zh-CN" sz="2400" dirty="0">
                <a:solidFill>
                  <a:srgbClr val="FF0000"/>
                </a:solidFill>
                <a:latin typeface="Calibri Light" panose="020F0302020204030204" pitchFamily="34" charset="0"/>
                <a:cs typeface="Calibri Light" panose="020F0302020204030204" pitchFamily="34" charset="0"/>
              </a:rPr>
              <a:t>swapping time </a:t>
            </a:r>
            <a:r>
              <a:rPr lang="en-US" altLang="zh-CN" sz="2400" dirty="0">
                <a:latin typeface="Calibri Light" panose="020F0302020204030204" pitchFamily="34" charset="0"/>
                <a:cs typeface="Calibri Light" panose="020F0302020204030204" pitchFamily="34" charset="0"/>
              </a:rPr>
              <a:t>for the whole process</a:t>
            </a:r>
            <a:endParaRPr lang="en-US" altLang="en-US" sz="2400" dirty="0">
              <a:latin typeface="Calibri Light" panose="020F0302020204030204" pitchFamily="34" charset="0"/>
              <a:cs typeface="Calibri Light" panose="020F0302020204030204" pitchFamily="34" charset="0"/>
            </a:endParaRPr>
          </a:p>
          <a:p>
            <a:pPr marL="0" indent="0">
              <a:lnSpc>
                <a:spcPct val="80000"/>
              </a:lnSpc>
              <a:buNone/>
            </a:pPr>
            <a:endParaRPr lang="en-US" altLang="en-US" sz="2400" dirty="0">
              <a:latin typeface="Calibri Light" panose="020F0302020204030204" pitchFamily="34" charset="0"/>
              <a:cs typeface="Calibri Light" panose="020F0302020204030204" pitchFamily="34" charset="0"/>
            </a:endParaRPr>
          </a:p>
          <a:p>
            <a:pPr>
              <a:lnSpc>
                <a:spcPct val="80000"/>
              </a:lnSpc>
            </a:pPr>
            <a:endParaRPr lang="en-US" altLang="en-US" sz="2400" dirty="0">
              <a:latin typeface="Calibri Light" panose="020F0302020204030204" pitchFamily="34" charset="0"/>
              <a:cs typeface="Calibri Light" panose="020F0302020204030204" pitchFamily="34" charset="0"/>
            </a:endParaRPr>
          </a:p>
        </p:txBody>
      </p:sp>
      <p:sp>
        <p:nvSpPr>
          <p:cNvPr id="5" name="文本框 4">
            <a:extLst>
              <a:ext uri="{FF2B5EF4-FFF2-40B4-BE49-F238E27FC236}">
                <a16:creationId xmlns:a16="http://schemas.microsoft.com/office/drawing/2014/main" id="{006D755F-2EE8-4853-86D7-36BFD6D3535A}"/>
              </a:ext>
            </a:extLst>
          </p:cNvPr>
          <p:cNvSpPr txBox="1"/>
          <p:nvPr/>
        </p:nvSpPr>
        <p:spPr>
          <a:xfrm>
            <a:off x="1109101" y="5368092"/>
            <a:ext cx="7127041" cy="830997"/>
          </a:xfrm>
          <a:prstGeom prst="rect">
            <a:avLst/>
          </a:prstGeom>
          <a:noFill/>
        </p:spPr>
        <p:txBody>
          <a:bodyPr wrap="square">
            <a:spAutoFit/>
          </a:bodyPr>
          <a:lstStyle/>
          <a:p>
            <a:r>
              <a:rPr lang="en-US" altLang="en-US" sz="2400" dirty="0">
                <a:solidFill>
                  <a:srgbClr val="FF0000"/>
                </a:solidFill>
                <a:latin typeface="Calibri Light" panose="020F0302020204030204" pitchFamily="34" charset="0"/>
                <a:cs typeface="Calibri Light" panose="020F0302020204030204" pitchFamily="34" charset="0"/>
              </a:rPr>
              <a:t>Can the swapping time be reduced by reducing the size of memory swapped?</a:t>
            </a:r>
          </a:p>
        </p:txBody>
      </p:sp>
    </p:spTree>
    <p:extLst>
      <p:ext uri="{BB962C8B-B14F-4D97-AF65-F5344CB8AC3E}">
        <p14:creationId xmlns:p14="http://schemas.microsoft.com/office/powerpoint/2010/main" val="1414633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427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427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4275">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4275">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4275">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4275">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4275">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a:xfrm>
            <a:off x="817563" y="182563"/>
            <a:ext cx="7869237" cy="576262"/>
          </a:xfrm>
        </p:spPr>
        <p:txBody>
          <a:bodyPr/>
          <a:lstStyle/>
          <a:p>
            <a:pPr eaLnBrk="1" hangingPunct="1"/>
            <a:r>
              <a:rPr lang="en-US" altLang="en-US" dirty="0"/>
              <a:t>Swapping with </a:t>
            </a:r>
            <a:r>
              <a:rPr lang="en-US" altLang="en-US" dirty="0">
                <a:solidFill>
                  <a:srgbClr val="FF0000"/>
                </a:solidFill>
              </a:rPr>
              <a:t>Paging</a:t>
            </a:r>
            <a:endParaRPr lang="en-US" altLang="en-US" sz="2400" dirty="0">
              <a:solidFill>
                <a:srgbClr val="FF0000"/>
              </a:solidFill>
            </a:endParaRPr>
          </a:p>
        </p:txBody>
      </p:sp>
      <p:pic>
        <p:nvPicPr>
          <p:cNvPr id="60419" name="Picture 2" descr="W:\os-book\OS10\slide-dir\os-figures\9_2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79526" y="877365"/>
            <a:ext cx="4522880" cy="4218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Content Placeholder 2"/>
          <p:cNvSpPr>
            <a:spLocks noGrp="1"/>
          </p:cNvSpPr>
          <p:nvPr>
            <p:ph idx="1"/>
          </p:nvPr>
        </p:nvSpPr>
        <p:spPr>
          <a:xfrm>
            <a:off x="310143" y="877365"/>
            <a:ext cx="4169383" cy="4958925"/>
          </a:xfrm>
        </p:spPr>
        <p:txBody>
          <a:bodyPr/>
          <a:lstStyle/>
          <a:p>
            <a:r>
              <a:rPr lang="en-US" altLang="en-US" sz="2400" dirty="0">
                <a:latin typeface="Calibri Light" panose="020F0302020204030204" pitchFamily="34" charset="0"/>
                <a:cs typeface="Calibri Light" panose="020F0302020204030204" pitchFamily="34" charset="0"/>
              </a:rPr>
              <a:t>When memory is low, unused pages are swapped to disk (</a:t>
            </a:r>
            <a:r>
              <a:rPr lang="en-US" altLang="en-US" sz="2400" dirty="0">
                <a:solidFill>
                  <a:srgbClr val="FF0000"/>
                </a:solidFill>
                <a:latin typeface="Calibri Light" panose="020F0302020204030204" pitchFamily="34" charset="0"/>
                <a:cs typeface="Calibri Light" panose="020F0302020204030204" pitchFamily="34" charset="0"/>
              </a:rPr>
              <a:t>instead of whole processes</a:t>
            </a:r>
            <a:r>
              <a:rPr lang="en-US" altLang="en-US" sz="2400" dirty="0">
                <a:latin typeface="Calibri Light" panose="020F0302020204030204" pitchFamily="34" charset="0"/>
                <a:cs typeface="Calibri Light" panose="020F0302020204030204" pitchFamily="34" charset="0"/>
              </a:rPr>
              <a:t>)</a:t>
            </a:r>
          </a:p>
          <a:p>
            <a:pPr lvl="1"/>
            <a:r>
              <a:rPr lang="en-US" altLang="en-US" sz="2400" dirty="0">
                <a:latin typeface="Calibri Light" panose="020F0302020204030204" pitchFamily="34" charset="0"/>
                <a:cs typeface="Calibri Light" panose="020F0302020204030204" pitchFamily="34" charset="0"/>
              </a:rPr>
              <a:t>How to determine which pages are unused?</a:t>
            </a:r>
          </a:p>
          <a:p>
            <a:pPr lvl="1"/>
            <a:r>
              <a:rPr lang="en-US" altLang="en-US" sz="2400" dirty="0">
                <a:latin typeface="Calibri Light" panose="020F0302020204030204" pitchFamily="34" charset="0"/>
                <a:cs typeface="Calibri Light" panose="020F0302020204030204" pitchFamily="34" charset="0"/>
              </a:rPr>
              <a:t>What happens when a process suddenly tries to access a page that was swapped out?</a:t>
            </a:r>
          </a:p>
        </p:txBody>
      </p:sp>
    </p:spTree>
    <p:extLst>
      <p:ext uri="{BB962C8B-B14F-4D97-AF65-F5344CB8AC3E}">
        <p14:creationId xmlns:p14="http://schemas.microsoft.com/office/powerpoint/2010/main" val="163805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04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457200" y="141288"/>
            <a:ext cx="8229600" cy="576262"/>
          </a:xfrm>
        </p:spPr>
        <p:txBody>
          <a:bodyPr/>
          <a:lstStyle/>
          <a:p>
            <a:pPr eaLnBrk="1" hangingPunct="1"/>
            <a:r>
              <a:rPr lang="en-US" altLang="en-US"/>
              <a:t>Background</a:t>
            </a:r>
          </a:p>
        </p:txBody>
      </p:sp>
      <p:sp>
        <p:nvSpPr>
          <p:cNvPr id="7171" name="Rectangle 3"/>
          <p:cNvSpPr>
            <a:spLocks noGrp="1" noChangeArrowheads="1"/>
          </p:cNvSpPr>
          <p:nvPr>
            <p:ph type="body" idx="1"/>
          </p:nvPr>
        </p:nvSpPr>
        <p:spPr>
          <a:xfrm>
            <a:off x="530759" y="928601"/>
            <a:ext cx="8082482" cy="5544386"/>
          </a:xfrm>
        </p:spPr>
        <p:txBody>
          <a:bodyPr/>
          <a:lstStyle/>
          <a:p>
            <a:r>
              <a:rPr lang="en-US" altLang="en-US" sz="2400" dirty="0">
                <a:latin typeface="Calibri Light" panose="020F0302020204030204" pitchFamily="34" charset="0"/>
                <a:cs typeface="Calibri Light" panose="020F0302020204030204" pitchFamily="34" charset="0"/>
              </a:rPr>
              <a:t>Program can be partially loaded into memory</a:t>
            </a:r>
          </a:p>
          <a:p>
            <a:pPr lvl="1"/>
            <a:r>
              <a:rPr lang="en-US" altLang="en-US" sz="2400" dirty="0">
                <a:latin typeface="Calibri Light" panose="020F0302020204030204" pitchFamily="34" charset="0"/>
                <a:cs typeface="Calibri Light" panose="020F0302020204030204" pitchFamily="34" charset="0"/>
              </a:rPr>
              <a:t>Error handling code, unusual routines, large data structures may not be needed for most of time</a:t>
            </a:r>
          </a:p>
          <a:p>
            <a:r>
              <a:rPr lang="en-US" altLang="en-US" sz="2400" dirty="0">
                <a:latin typeface="Calibri Light" panose="020F0302020204030204" pitchFamily="34" charset="0"/>
                <a:cs typeface="Calibri Light" panose="020F0302020204030204" pitchFamily="34" charset="0"/>
              </a:rPr>
              <a:t>Program length is no longer constrained by limits of physical memory</a:t>
            </a:r>
          </a:p>
          <a:p>
            <a:pPr lvl="1"/>
            <a:r>
              <a:rPr lang="en-US" altLang="en-US" sz="2400" dirty="0">
                <a:latin typeface="Calibri Light" panose="020F0302020204030204" pitchFamily="34" charset="0"/>
                <a:cs typeface="Calibri Light" panose="020F0302020204030204" pitchFamily="34" charset="0"/>
              </a:rPr>
              <a:t>Each program takes less memory → more programs run at the same time</a:t>
            </a:r>
          </a:p>
          <a:p>
            <a:pPr lvl="1"/>
            <a:r>
              <a:rPr lang="en-US" altLang="en-US" sz="2400" dirty="0">
                <a:latin typeface="Calibri Light" panose="020F0302020204030204" pitchFamily="34" charset="0"/>
                <a:cs typeface="Calibri Light" panose="020F0302020204030204" pitchFamily="34" charset="0"/>
              </a:rPr>
              <a:t>Less I/O needed to load programs into memory → each user program runs faster</a:t>
            </a:r>
          </a:p>
          <a:p>
            <a:r>
              <a:rPr lang="en-US" altLang="en-US" sz="2400" dirty="0">
                <a:solidFill>
                  <a:srgbClr val="3366FF"/>
                </a:solidFill>
                <a:latin typeface="Calibri Light" panose="020F0302020204030204" pitchFamily="34" charset="0"/>
                <a:cs typeface="Calibri Light" panose="020F0302020204030204" pitchFamily="34" charset="0"/>
              </a:rPr>
              <a:t>Virtual memory </a:t>
            </a:r>
            <a:r>
              <a:rPr lang="en-US" altLang="en-US" sz="2400" dirty="0">
                <a:latin typeface="Calibri Light" panose="020F0302020204030204" pitchFamily="34" charset="0"/>
                <a:cs typeface="Calibri Light" panose="020F0302020204030204" pitchFamily="34" charset="0"/>
              </a:rPr>
              <a:t>– </a:t>
            </a:r>
            <a:r>
              <a:rPr lang="en-US" altLang="en-US" sz="2400" dirty="0">
                <a:solidFill>
                  <a:srgbClr val="FF0000"/>
                </a:solidFill>
                <a:latin typeface="Calibri Light" panose="020F0302020204030204" pitchFamily="34" charset="0"/>
                <a:cs typeface="Calibri Light" panose="020F0302020204030204" pitchFamily="34" charset="0"/>
              </a:rPr>
              <a:t>separation of user logical memory from physical memory</a:t>
            </a:r>
          </a:p>
          <a:p>
            <a:pPr lvl="1"/>
            <a:r>
              <a:rPr lang="en-US" altLang="en-US" sz="2400" dirty="0">
                <a:latin typeface="Calibri Light" panose="020F0302020204030204" pitchFamily="34" charset="0"/>
                <a:cs typeface="Calibri Light" panose="020F0302020204030204" pitchFamily="34" charset="0"/>
              </a:rPr>
              <a:t>Logical address space can therefore be much larger than physical address space</a:t>
            </a:r>
          </a:p>
          <a:p>
            <a:pPr lvl="1"/>
            <a:r>
              <a:rPr lang="en-US" altLang="en-US" sz="2400" dirty="0">
                <a:latin typeface="Calibri Light" panose="020F0302020204030204" pitchFamily="34" charset="0"/>
                <a:cs typeface="Calibri Light" panose="020F0302020204030204" pitchFamily="34" charset="0"/>
              </a:rPr>
              <a:t>Only needed pages are loaded into memory</a:t>
            </a:r>
          </a:p>
          <a:p>
            <a:pPr lvl="1"/>
            <a:endParaRPr lang="en-US" altLang="en-US" sz="2400" dirty="0">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3859960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17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171">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171">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171">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171">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171">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171">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171">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s-8">
  <a:themeElements>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fontScheme name="os-8">
      <a:majorFont>
        <a:latin typeface="Arial"/>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lnDef>
  </a:objectDefaults>
  <a:extraClrSchemeLst>
    <a:extraClrScheme>
      <a:clrScheme name="os-8 1">
        <a:dk1>
          <a:srgbClr val="006699"/>
        </a:dk1>
        <a:lt1>
          <a:srgbClr val="FFFFFF"/>
        </a:lt1>
        <a:dk2>
          <a:srgbClr val="000000"/>
        </a:dk2>
        <a:lt2>
          <a:srgbClr val="99FF99"/>
        </a:lt2>
        <a:accent1>
          <a:srgbClr val="00CC99"/>
        </a:accent1>
        <a:accent2>
          <a:srgbClr val="009999"/>
        </a:accent2>
        <a:accent3>
          <a:srgbClr val="AAAAAA"/>
        </a:accent3>
        <a:accent4>
          <a:srgbClr val="DADADA"/>
        </a:accent4>
        <a:accent5>
          <a:srgbClr val="AAE2CA"/>
        </a:accent5>
        <a:accent6>
          <a:srgbClr val="008A8A"/>
        </a:accent6>
        <a:hlink>
          <a:srgbClr val="0066FF"/>
        </a:hlink>
        <a:folHlink>
          <a:srgbClr val="989CBA"/>
        </a:folHlink>
      </a:clrScheme>
      <a:clrMap bg1="dk2" tx1="lt1" bg2="dk1" tx2="lt2" accent1="accent1" accent2="accent2" accent3="accent3" accent4="accent4" accent5="accent5" accent6="accent6" hlink="hlink" folHlink="folHlink"/>
    </a:extraClrScheme>
    <a:extraClrScheme>
      <a:clrScheme name="os-8 2">
        <a:dk1>
          <a:srgbClr val="808000"/>
        </a:dk1>
        <a:lt1>
          <a:srgbClr val="FFFFFF"/>
        </a:lt1>
        <a:dk2>
          <a:srgbClr val="5C271E"/>
        </a:dk2>
        <a:lt2>
          <a:srgbClr val="FFDD89"/>
        </a:lt2>
        <a:accent1>
          <a:srgbClr val="CC6600"/>
        </a:accent1>
        <a:accent2>
          <a:srgbClr val="CC9900"/>
        </a:accent2>
        <a:accent3>
          <a:srgbClr val="B5ACAB"/>
        </a:accent3>
        <a:accent4>
          <a:srgbClr val="DADADA"/>
        </a:accent4>
        <a:accent5>
          <a:srgbClr val="E2B8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3">
        <a:dk1>
          <a:srgbClr val="763B00"/>
        </a:dk1>
        <a:lt1>
          <a:srgbClr val="FFFFFF"/>
        </a:lt1>
        <a:dk2>
          <a:srgbClr val="330000"/>
        </a:dk2>
        <a:lt2>
          <a:srgbClr val="CC9900"/>
        </a:lt2>
        <a:accent1>
          <a:srgbClr val="FFCC00"/>
        </a:accent1>
        <a:accent2>
          <a:srgbClr val="CC3300"/>
        </a:accent2>
        <a:accent3>
          <a:srgbClr val="ADAAAA"/>
        </a:accent3>
        <a:accent4>
          <a:srgbClr val="DADADA"/>
        </a:accent4>
        <a:accent5>
          <a:srgbClr val="FFE2AA"/>
        </a:accent5>
        <a:accent6>
          <a:srgbClr val="B92D00"/>
        </a:accent6>
        <a:hlink>
          <a:srgbClr val="666699"/>
        </a:hlink>
        <a:folHlink>
          <a:srgbClr val="999966"/>
        </a:folHlink>
      </a:clrScheme>
      <a:clrMap bg1="dk2" tx1="lt1" bg2="dk1" tx2="lt2" accent1="accent1" accent2="accent2" accent3="accent3" accent4="accent4" accent5="accent5" accent6="accent6" hlink="hlink" folHlink="folHlink"/>
    </a:extraClrScheme>
    <a:extraClrScheme>
      <a:clrScheme name="os-8 4">
        <a:dk1>
          <a:srgbClr val="6D3696"/>
        </a:dk1>
        <a:lt1>
          <a:srgbClr val="FFFFFF"/>
        </a:lt1>
        <a:dk2>
          <a:srgbClr val="51255D"/>
        </a:dk2>
        <a:lt2>
          <a:srgbClr val="FFFFCC"/>
        </a:lt2>
        <a:accent1>
          <a:srgbClr val="666699"/>
        </a:accent1>
        <a:accent2>
          <a:srgbClr val="800080"/>
        </a:accent2>
        <a:accent3>
          <a:srgbClr val="B3ACB6"/>
        </a:accent3>
        <a:accent4>
          <a:srgbClr val="DADADA"/>
        </a:accent4>
        <a:accent5>
          <a:srgbClr val="B8B8CA"/>
        </a:accent5>
        <a:accent6>
          <a:srgbClr val="730073"/>
        </a:accent6>
        <a:hlink>
          <a:srgbClr val="CCCC00"/>
        </a:hlink>
        <a:folHlink>
          <a:srgbClr val="A3A274"/>
        </a:folHlink>
      </a:clrScheme>
      <a:clrMap bg1="dk2" tx1="lt1" bg2="dk1" tx2="lt2" accent1="accent1" accent2="accent2" accent3="accent3" accent4="accent4" accent5="accent5" accent6="accent6" hlink="hlink" folHlink="folHlink"/>
    </a:extraClrScheme>
    <a:extraClrScheme>
      <a:clrScheme name="os-8 5">
        <a:dk1>
          <a:srgbClr val="CC6600"/>
        </a:dk1>
        <a:lt1>
          <a:srgbClr val="FFFFFF"/>
        </a:lt1>
        <a:dk2>
          <a:srgbClr val="4A553B"/>
        </a:dk2>
        <a:lt2>
          <a:srgbClr val="FFBF1F"/>
        </a:lt2>
        <a:accent1>
          <a:srgbClr val="FFCC00"/>
        </a:accent1>
        <a:accent2>
          <a:srgbClr val="CC9900"/>
        </a:accent2>
        <a:accent3>
          <a:srgbClr val="B1B4AF"/>
        </a:accent3>
        <a:accent4>
          <a:srgbClr val="DADADA"/>
        </a:accent4>
        <a:accent5>
          <a:srgbClr val="FFE2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6">
        <a:dk1>
          <a:srgbClr val="000000"/>
        </a:dk1>
        <a:lt1>
          <a:srgbClr val="FFFFFF"/>
        </a:lt1>
        <a:dk2>
          <a:srgbClr val="666699"/>
        </a:dk2>
        <a:lt2>
          <a:srgbClr val="FFCC00"/>
        </a:lt2>
        <a:accent1>
          <a:srgbClr val="FF9900"/>
        </a:accent1>
        <a:accent2>
          <a:srgbClr val="FF0000"/>
        </a:accent2>
        <a:accent3>
          <a:srgbClr val="FFFFFF"/>
        </a:accent3>
        <a:accent4>
          <a:srgbClr val="000000"/>
        </a:accent4>
        <a:accent5>
          <a:srgbClr val="FFCAAA"/>
        </a:accent5>
        <a:accent6>
          <a:srgbClr val="E70000"/>
        </a:accent6>
        <a:hlink>
          <a:srgbClr val="666699"/>
        </a:hlink>
        <a:folHlink>
          <a:srgbClr val="999966"/>
        </a:folHlink>
      </a:clrScheme>
      <a:clrMap bg1="lt1" tx1="dk1" bg2="lt2" tx2="dk2" accent1="accent1" accent2="accent2" accent3="accent3" accent4="accent4" accent5="accent5" accent6="accent6" hlink="hlink" folHlink="folHlink"/>
    </a:extraClrScheme>
    <a:extraClrScheme>
      <a:clrScheme name="os-8 7">
        <a:dk1>
          <a:srgbClr val="000000"/>
        </a:dk1>
        <a:lt1>
          <a:srgbClr val="FFFFFF"/>
        </a:lt1>
        <a:dk2>
          <a:srgbClr val="CC3300"/>
        </a:dk2>
        <a:lt2>
          <a:srgbClr val="663300"/>
        </a:lt2>
        <a:accent1>
          <a:srgbClr val="FFCC00"/>
        </a:accent1>
        <a:accent2>
          <a:srgbClr val="CC6600"/>
        </a:accent2>
        <a:accent3>
          <a:srgbClr val="FFFFFF"/>
        </a:accent3>
        <a:accent4>
          <a:srgbClr val="000000"/>
        </a:accent4>
        <a:accent5>
          <a:srgbClr val="FFE2AA"/>
        </a:accent5>
        <a:accent6>
          <a:srgbClr val="B95C00"/>
        </a:accent6>
        <a:hlink>
          <a:srgbClr val="CC9900"/>
        </a:hlink>
        <a:folHlink>
          <a:srgbClr val="996633"/>
        </a:folHlink>
      </a:clrScheme>
      <a:clrMap bg1="lt1" tx1="dk1" bg2="lt2" tx2="dk2" accent1="accent1" accent2="accent2" accent3="accent3" accent4="accent4" accent5="accent5" accent6="accent6" hlink="hlink" folHlink="folHlink"/>
    </a:extraClrScheme>
    <a:extraClrScheme>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OS8</Template>
  <TotalTime>21607</TotalTime>
  <Words>13374</Words>
  <Application>Microsoft Macintosh PowerPoint</Application>
  <PresentationFormat>全屏显示(4:3)</PresentationFormat>
  <Paragraphs>2184</Paragraphs>
  <Slides>166</Slides>
  <Notes>133</Notes>
  <HiddenSlides>0</HiddenSlides>
  <MMClips>0</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166</vt:i4>
      </vt:variant>
    </vt:vector>
  </HeadingPairs>
  <TitlesOfParts>
    <vt:vector size="182" baseType="lpstr">
      <vt:lpstr>宋体</vt:lpstr>
      <vt:lpstr>MS PGothic</vt:lpstr>
      <vt:lpstr>MS PGothic</vt:lpstr>
      <vt:lpstr>Arial</vt:lpstr>
      <vt:lpstr>Calibri</vt:lpstr>
      <vt:lpstr>Calibri Light</vt:lpstr>
      <vt:lpstr>Courier New</vt:lpstr>
      <vt:lpstr>Helvetica</vt:lpstr>
      <vt:lpstr>Monotype Sorts</vt:lpstr>
      <vt:lpstr>MT Extra</vt:lpstr>
      <vt:lpstr>Palatino-Roman</vt:lpstr>
      <vt:lpstr>Times New Roman</vt:lpstr>
      <vt:lpstr>Verdana</vt:lpstr>
      <vt:lpstr>Webdings</vt:lpstr>
      <vt:lpstr>Wingdings</vt:lpstr>
      <vt:lpstr>os-8</vt:lpstr>
      <vt:lpstr>Chapter 5:  CPU Scheduling</vt:lpstr>
      <vt:lpstr>Chapter 5:  CPU Scheduling</vt:lpstr>
      <vt:lpstr>Basic Concepts</vt:lpstr>
      <vt:lpstr>Process State Transition</vt:lpstr>
      <vt:lpstr>CPU Scheduler</vt:lpstr>
      <vt:lpstr>CPU Scheduler</vt:lpstr>
      <vt:lpstr>Multilevel Queue</vt:lpstr>
      <vt:lpstr>Multilevel Queue</vt:lpstr>
      <vt:lpstr>Multilevel Feedback Queue</vt:lpstr>
      <vt:lpstr>Example of Multilevel Feedback Queue</vt:lpstr>
      <vt:lpstr>Multiple-Processor Scheduling – Load Balancing</vt:lpstr>
      <vt:lpstr>Multiple-Processor Scheduling – Processor Affinity</vt:lpstr>
      <vt:lpstr>Real-Time CPU Scheduling</vt:lpstr>
      <vt:lpstr>Priority-based Scheduling</vt:lpstr>
      <vt:lpstr>Rate Monotonic Scheduling</vt:lpstr>
      <vt:lpstr>Missed Deadlines with Rate Monotonic Scheduling</vt:lpstr>
      <vt:lpstr>Earliest Deadline First Scheduling (EDF)</vt:lpstr>
      <vt:lpstr>Chapter 6 &amp; 7:  Process Synchronization</vt:lpstr>
      <vt:lpstr>Process Synchronization</vt:lpstr>
      <vt:lpstr>Background</vt:lpstr>
      <vt:lpstr>Race Condition</vt:lpstr>
      <vt:lpstr>Critical Section Problem</vt:lpstr>
      <vt:lpstr>Critical Section</vt:lpstr>
      <vt:lpstr>Critical Section Problem</vt:lpstr>
      <vt:lpstr>Solution to Critical-Section Problem</vt:lpstr>
      <vt:lpstr>Solution to Critical-Section Problem</vt:lpstr>
      <vt:lpstr>Example: Solution to Critical-Section Problem</vt:lpstr>
      <vt:lpstr>Critical Section: Solution 1</vt:lpstr>
      <vt:lpstr>Detailed Explanation on Example 1 </vt:lpstr>
      <vt:lpstr>Detailed Explanation on Example 1 (Continue) </vt:lpstr>
      <vt:lpstr>Detailed Explanation on Example 1 (Continue) </vt:lpstr>
      <vt:lpstr>Peterson’s Solution</vt:lpstr>
      <vt:lpstr>Algorithm for Process Pi &amp; Pj</vt:lpstr>
      <vt:lpstr>Synchronization Hardware</vt:lpstr>
      <vt:lpstr>Atomic test_and_set  Instruction </vt:lpstr>
      <vt:lpstr>Solution to Critical-section Problem Using Locks</vt:lpstr>
      <vt:lpstr>Solution using test_and_set()</vt:lpstr>
      <vt:lpstr>Bounded-waiting Mutual Exclusion with test_and_set</vt:lpstr>
      <vt:lpstr>Bounded-waiting Mutual Exclusion with test_and_set (Continue)</vt:lpstr>
      <vt:lpstr>Bounded-waiting Mutual Exclusion with test_and_set (Continue)</vt:lpstr>
      <vt:lpstr>Explanations on Three Reequipments for Slide 24 </vt:lpstr>
      <vt:lpstr>Bounded-waiting Mutual Exclusion with test_and_set</vt:lpstr>
      <vt:lpstr>Semaphore（信号灯）</vt:lpstr>
      <vt:lpstr>Semaphore（信号灯）</vt:lpstr>
      <vt:lpstr>sem_wait and sem_post</vt:lpstr>
      <vt:lpstr>Semaphore Usage</vt:lpstr>
      <vt:lpstr>Semaphore Implementation</vt:lpstr>
      <vt:lpstr>Semaphore Implementation with no Busy waiting </vt:lpstr>
      <vt:lpstr>Implementation with no Busy waiting (Cont.)</vt:lpstr>
      <vt:lpstr>Classical Problems of Synchronization</vt:lpstr>
      <vt:lpstr>Problems with Semaphores</vt:lpstr>
      <vt:lpstr>Deadlock and Starvation</vt:lpstr>
      <vt:lpstr>Deadlock and Starvation</vt:lpstr>
      <vt:lpstr>Deadlock and Starvation</vt:lpstr>
      <vt:lpstr>Monitors</vt:lpstr>
      <vt:lpstr>Chapter 9:  Main Memory</vt:lpstr>
      <vt:lpstr>Outline</vt:lpstr>
      <vt:lpstr>Review: Storage Hierarchy</vt:lpstr>
      <vt:lpstr>Relationship of CPU and Memory</vt:lpstr>
      <vt:lpstr>Protection</vt:lpstr>
      <vt:lpstr>Hardware Address Protection</vt:lpstr>
      <vt:lpstr>Address Binding in A Typical Multistep Processing of a User Program </vt:lpstr>
      <vt:lpstr>Linking: Dynamic vs Static</vt:lpstr>
      <vt:lpstr>Binding of Instructions and Data to Memory</vt:lpstr>
      <vt:lpstr>Binding of Instructions and Data to Memory</vt:lpstr>
      <vt:lpstr>Logical vs. Physical Address Space</vt:lpstr>
      <vt:lpstr>Logical vs. Physical Address Space</vt:lpstr>
      <vt:lpstr>Memory-Management Unit (MMU)</vt:lpstr>
      <vt:lpstr>Memory-Management Unit (Cont.)</vt:lpstr>
      <vt:lpstr>Dynamic Loading</vt:lpstr>
      <vt:lpstr>Memory Allocation</vt:lpstr>
      <vt:lpstr> Continuous Partition</vt:lpstr>
      <vt:lpstr> Continuous Partition: Variable Partition</vt:lpstr>
      <vt:lpstr>Continuous Partition: Variable Partition</vt:lpstr>
      <vt:lpstr>Fragmentation</vt:lpstr>
      <vt:lpstr>Fragmentation</vt:lpstr>
      <vt:lpstr>Fragmentation</vt:lpstr>
      <vt:lpstr>Non-continuous Partition </vt:lpstr>
      <vt:lpstr>Non-continuous Partition </vt:lpstr>
      <vt:lpstr>Non-continuous Partition </vt:lpstr>
      <vt:lpstr>Non-continuous Partition </vt:lpstr>
      <vt:lpstr>Address Translation Scheme: Page Table</vt:lpstr>
      <vt:lpstr>Address Translation Scheme: Page Table</vt:lpstr>
      <vt:lpstr>Paging Hardware</vt:lpstr>
      <vt:lpstr>TLB</vt:lpstr>
      <vt:lpstr>TLB</vt:lpstr>
      <vt:lpstr>Paging Hardware With TLB</vt:lpstr>
      <vt:lpstr>Effective Access Time: An Example</vt:lpstr>
      <vt:lpstr>Hierarchical Page Tables</vt:lpstr>
      <vt:lpstr>Two-Level Paging Example</vt:lpstr>
      <vt:lpstr>Hashed Page Tables</vt:lpstr>
      <vt:lpstr>Inverted Page Table</vt:lpstr>
      <vt:lpstr>Chapter 10:  Virtual Memory</vt:lpstr>
      <vt:lpstr>Outline</vt:lpstr>
      <vt:lpstr>Objectives</vt:lpstr>
      <vt:lpstr>Multiprogramming</vt:lpstr>
      <vt:lpstr>Swapping</vt:lpstr>
      <vt:lpstr>Swapping with Paging</vt:lpstr>
      <vt:lpstr>Background</vt:lpstr>
      <vt:lpstr>Virtual Memory That is Larger Than Physical Memory</vt:lpstr>
      <vt:lpstr>Demand Paging</vt:lpstr>
      <vt:lpstr>Demand Paging: Basic Concepts</vt:lpstr>
      <vt:lpstr>Valid-Invalid Bit</vt:lpstr>
      <vt:lpstr>An Example: Some Pages Are Not in Main Memory</vt:lpstr>
      <vt:lpstr>Page Fault</vt:lpstr>
      <vt:lpstr>Steps in Handling a Page Fault</vt:lpstr>
      <vt:lpstr>Aspects of Demand Paging</vt:lpstr>
      <vt:lpstr>Locality Reference</vt:lpstr>
      <vt:lpstr>Copy-on-Write</vt:lpstr>
      <vt:lpstr>What Happens if There is no Free Frame?</vt:lpstr>
      <vt:lpstr>Need For Page Replacement</vt:lpstr>
      <vt:lpstr>Global vs. Local Allocation</vt:lpstr>
      <vt:lpstr>Global vs. Local Allocation</vt:lpstr>
      <vt:lpstr>Page Replacement</vt:lpstr>
      <vt:lpstr>Page Replacement</vt:lpstr>
      <vt:lpstr>Page and Frame Replacement Algorithms</vt:lpstr>
      <vt:lpstr>Page Replacement Algorithms</vt:lpstr>
      <vt:lpstr>FIFO</vt:lpstr>
      <vt:lpstr>First-In-First-Out (FIFO) Algorithm</vt:lpstr>
      <vt:lpstr>Graph of Page Faults Versus The Number of Frames</vt:lpstr>
      <vt:lpstr>FIFO Illustrating Belady’s Anomaly</vt:lpstr>
      <vt:lpstr>Optimal Algorithm</vt:lpstr>
      <vt:lpstr>Least Recently Used (LRU) Algorithm</vt:lpstr>
      <vt:lpstr>LRU Algorithm Implementation 1: Counter</vt:lpstr>
      <vt:lpstr>LRU Approximation Algorithms</vt:lpstr>
      <vt:lpstr>Allocation of Frames</vt:lpstr>
      <vt:lpstr>Thrashing(系统颠簸)</vt:lpstr>
      <vt:lpstr>Thrashing (Cont.)</vt:lpstr>
      <vt:lpstr>Page-Fault Frequency</vt:lpstr>
      <vt:lpstr>Chapter 13: File-System Interface</vt:lpstr>
      <vt:lpstr>Outline</vt:lpstr>
      <vt:lpstr>Objectives</vt:lpstr>
      <vt:lpstr>File Concept</vt:lpstr>
      <vt:lpstr>File Attributes</vt:lpstr>
      <vt:lpstr>File Operations</vt:lpstr>
      <vt:lpstr>File Types – Name, Extension</vt:lpstr>
      <vt:lpstr>File Access Methods</vt:lpstr>
      <vt:lpstr>Other Access Method: Index and Relative Files</vt:lpstr>
      <vt:lpstr>Directory Structure</vt:lpstr>
      <vt:lpstr>Disk Structure</vt:lpstr>
      <vt:lpstr>A Typical File-system Organization</vt:lpstr>
      <vt:lpstr>Operations Performed on Directory</vt:lpstr>
      <vt:lpstr>Operations Performed on Directory</vt:lpstr>
      <vt:lpstr>File System Mounting</vt:lpstr>
      <vt:lpstr>Chapter 14:  File System Implementation</vt:lpstr>
      <vt:lpstr>Outline </vt:lpstr>
      <vt:lpstr>Objectives</vt:lpstr>
      <vt:lpstr>Moving-head Disk Mechanism</vt:lpstr>
      <vt:lpstr>OS and File System</vt:lpstr>
      <vt:lpstr>File-System Implementation</vt:lpstr>
      <vt:lpstr>On-disk (On-storage) Structures</vt:lpstr>
      <vt:lpstr>In-Memory Structures</vt:lpstr>
      <vt:lpstr>File Open and Close</vt:lpstr>
      <vt:lpstr>Open A File </vt:lpstr>
      <vt:lpstr>Allocation Methods</vt:lpstr>
      <vt:lpstr>Allocation Methods - Contiguous</vt:lpstr>
      <vt:lpstr>Contiguous Allocation: An Example</vt:lpstr>
      <vt:lpstr>Linked Allocation: An Example</vt:lpstr>
      <vt:lpstr>Linked Allocation</vt:lpstr>
      <vt:lpstr>Allocation Methods – Linked Allocation Variation</vt:lpstr>
      <vt:lpstr>Allocation Methods – Indexed Allocation</vt:lpstr>
      <vt:lpstr>Example of Indexed Allocation</vt:lpstr>
      <vt:lpstr>A Comparison Table</vt:lpstr>
      <vt:lpstr>Indexed Allocation – Schemes in Handling Large Files</vt:lpstr>
      <vt:lpstr>Free-Space Management</vt:lpstr>
      <vt:lpstr>Efficiency and Performance</vt:lpstr>
    </vt:vector>
  </TitlesOfParts>
  <Company>Lucent Technologies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2.01</dc:title>
  <dc:creator>Lucent End User</dc:creator>
  <cp:lastModifiedBy>Tosaka YANG</cp:lastModifiedBy>
  <cp:revision>714</cp:revision>
  <cp:lastPrinted>2013-09-18T17:45:18Z</cp:lastPrinted>
  <dcterms:created xsi:type="dcterms:W3CDTF">2011-01-13T23:43:38Z</dcterms:created>
  <dcterms:modified xsi:type="dcterms:W3CDTF">2025-05-21T05:24:36Z</dcterms:modified>
</cp:coreProperties>
</file>